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3" r:id="rId8"/>
    <p:sldId id="259" r:id="rId9"/>
    <p:sldId id="260" r:id="rId10"/>
    <p:sldId id="264" r:id="rId11"/>
    <p:sldId id="270" r:id="rId12"/>
    <p:sldId id="269" r:id="rId13"/>
    <p:sldId id="271" r:id="rId14"/>
    <p:sldId id="273" r:id="rId15"/>
    <p:sldId id="274" r:id="rId16"/>
    <p:sldId id="275" r:id="rId17"/>
    <p:sldId id="280" r:id="rId18"/>
    <p:sldId id="279" r:id="rId19"/>
    <p:sldId id="278" r:id="rId20"/>
    <p:sldId id="277" r:id="rId21"/>
    <p:sldId id="276" r:id="rId22"/>
    <p:sldId id="281" r:id="rId23"/>
    <p:sldId id="282" r:id="rId24"/>
    <p:sldId id="283" r:id="rId25"/>
    <p:sldId id="272" r:id="rId26"/>
    <p:sldId id="284" r:id="rId27"/>
    <p:sldId id="285" r:id="rId28"/>
    <p:sldId id="286" r:id="rId29"/>
    <p:sldId id="288" r:id="rId30"/>
    <p:sldId id="287" r:id="rId31"/>
    <p:sldId id="289" r:id="rId32"/>
    <p:sldId id="261" r:id="rId33"/>
    <p:sldId id="290" r:id="rId34"/>
    <p:sldId id="262" r:id="rId35"/>
    <p:sldId id="292" r:id="rId36"/>
    <p:sldId id="266"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B995C-53E7-421D-955E-8E8E450DAA0E}" v="57" dt="2021-12-09T03:06:18.184"/>
    <p1510:client id="{712C21F7-9AEF-509F-73D1-DE37E4BB5101}" v="204" dt="2021-12-08T19:51:25.714"/>
    <p1510:client id="{EFB28CF1-F563-0DED-7A5B-E3ABF2A2C57F}" v="427" dt="2021-12-08T21:32:22.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BDEC-4BAA-41FD-8CB8-4336C21B3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89BF84-6C0D-4B49-9EF5-606ED1F057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966C2C-55D3-42F3-8696-5D40CA341369}"/>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5" name="Footer Placeholder 4">
            <a:extLst>
              <a:ext uri="{FF2B5EF4-FFF2-40B4-BE49-F238E27FC236}">
                <a16:creationId xmlns:a16="http://schemas.microsoft.com/office/drawing/2014/main" id="{5D7504CD-E22D-4B41-A7D5-F10765D1E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93DB9-946E-4690-87DF-DAF1AD130AE5}"/>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120369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893A-6B7E-4B27-BC54-DAC91E9837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3BF178-C4E3-49BD-9E81-F6A9CDE202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4BCF9-2952-4D11-B5B6-661769B0FDB5}"/>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5" name="Footer Placeholder 4">
            <a:extLst>
              <a:ext uri="{FF2B5EF4-FFF2-40B4-BE49-F238E27FC236}">
                <a16:creationId xmlns:a16="http://schemas.microsoft.com/office/drawing/2014/main" id="{1622221B-119F-47D1-8F82-15E72FD36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F37C3-26CD-46C8-BE78-F2B32BFD478A}"/>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186013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C734FE-255D-49C2-B852-28F305E793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489A0-BDCB-4026-A26D-4BB01000D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35075-B625-4793-8EB9-D156C86D436C}"/>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5" name="Footer Placeholder 4">
            <a:extLst>
              <a:ext uri="{FF2B5EF4-FFF2-40B4-BE49-F238E27FC236}">
                <a16:creationId xmlns:a16="http://schemas.microsoft.com/office/drawing/2014/main" id="{8F53E281-B23A-49DA-B671-F596896CC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2B88E-21C6-4B07-9410-96FD3892A484}"/>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309221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B67A-58C3-4CC0-AEE2-9CD585A85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F5197-3E70-4081-B2B3-423E368EFB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D73E9-2C76-4362-A16F-AB6118176626}"/>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5" name="Footer Placeholder 4">
            <a:extLst>
              <a:ext uri="{FF2B5EF4-FFF2-40B4-BE49-F238E27FC236}">
                <a16:creationId xmlns:a16="http://schemas.microsoft.com/office/drawing/2014/main" id="{4B69BB12-D454-4CDB-AC8A-947133693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D22C6-42A3-4BE7-BA7F-4209657FAE19}"/>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329664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C11C-9698-4A37-813F-002765A93B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3EB0FE-93B7-4207-8FE4-DFE6062909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5BBA9B-677D-4B86-AB46-CD89B0423C1A}"/>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5" name="Footer Placeholder 4">
            <a:extLst>
              <a:ext uri="{FF2B5EF4-FFF2-40B4-BE49-F238E27FC236}">
                <a16:creationId xmlns:a16="http://schemas.microsoft.com/office/drawing/2014/main" id="{8E2864DA-A2F1-4A6A-976D-5C863B12B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5681B-C439-4125-B339-E2BFE96D77CB}"/>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19564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5AC4-0381-4DBD-843F-E8D05B11A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3EDBBA-721E-469E-9A88-F140493BF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EAAB22-5B39-46D9-BCFD-16CE0EDD4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10507E-CDE8-441D-953C-8A52B42D3C0E}"/>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6" name="Footer Placeholder 5">
            <a:extLst>
              <a:ext uri="{FF2B5EF4-FFF2-40B4-BE49-F238E27FC236}">
                <a16:creationId xmlns:a16="http://schemas.microsoft.com/office/drawing/2014/main" id="{F5169C5E-FF41-434D-B447-61EDF2A28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9C423-7FE6-4765-8C6D-0C1CEDFE7307}"/>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8724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D58F-47C5-4425-A5E8-A7A081684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4A579-88AF-4DB8-B62C-63A8C9124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DFC93-D54D-482A-AB8F-341E3E9781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CD2E80-85BC-4143-A3BD-CA00AC877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E1487-6B8B-4545-813A-DDDE7B6DB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A307B8-81B2-4120-8D50-8F3D71D6F963}"/>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8" name="Footer Placeholder 7">
            <a:extLst>
              <a:ext uri="{FF2B5EF4-FFF2-40B4-BE49-F238E27FC236}">
                <a16:creationId xmlns:a16="http://schemas.microsoft.com/office/drawing/2014/main" id="{6A2BB032-0FCF-4C83-AA99-9639893D5F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25D8E1-BF83-4DA0-AAC0-916F7B2A09F3}"/>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93442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4C7B-C686-48FF-B2A1-E46BDA9B43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7F627B-18F0-4D02-8878-0E7E74F1F669}"/>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4" name="Footer Placeholder 3">
            <a:extLst>
              <a:ext uri="{FF2B5EF4-FFF2-40B4-BE49-F238E27FC236}">
                <a16:creationId xmlns:a16="http://schemas.microsoft.com/office/drawing/2014/main" id="{42E9CDFD-F4CB-494F-A940-087AA8F9EF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EF85A8-EBFC-4855-AA69-EE4E725485EA}"/>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332853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2E386A-8903-4989-9EA6-22C4D803C510}"/>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3" name="Footer Placeholder 2">
            <a:extLst>
              <a:ext uri="{FF2B5EF4-FFF2-40B4-BE49-F238E27FC236}">
                <a16:creationId xmlns:a16="http://schemas.microsoft.com/office/drawing/2014/main" id="{A59D31C8-4212-4642-9382-55AF30A8D1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6644C6-258F-44CB-8A36-C859AC8467A1}"/>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349851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1E36-71D5-44D0-9716-A55B30FC2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03CBE1-AB09-4123-A83B-582E90408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37B07-44C9-4F8E-A70E-C492EBAB0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6FFF0-1768-4E14-B058-3C7CCF5884BE}"/>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6" name="Footer Placeholder 5">
            <a:extLst>
              <a:ext uri="{FF2B5EF4-FFF2-40B4-BE49-F238E27FC236}">
                <a16:creationId xmlns:a16="http://schemas.microsoft.com/office/drawing/2014/main" id="{E495BF80-AA95-443B-BBDD-D6C18304C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14D04-28B8-4C80-AAAE-899D77F5D1CB}"/>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11025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C0A9-0F29-4A85-AA05-482307700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543522-02CC-442C-835F-C9B77A812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FE9694-881E-4609-8AAA-D9E096227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1F95C-FB81-47B5-B667-5373C511BF0A}"/>
              </a:ext>
            </a:extLst>
          </p:cNvPr>
          <p:cNvSpPr>
            <a:spLocks noGrp="1"/>
          </p:cNvSpPr>
          <p:nvPr>
            <p:ph type="dt" sz="half" idx="10"/>
          </p:nvPr>
        </p:nvSpPr>
        <p:spPr/>
        <p:txBody>
          <a:bodyPr/>
          <a:lstStyle/>
          <a:p>
            <a:fld id="{354D349E-D165-420A-A1FD-F67B9160FAA4}" type="datetimeFigureOut">
              <a:rPr lang="en-US" smtClean="0"/>
              <a:t>12/8/2021</a:t>
            </a:fld>
            <a:endParaRPr lang="en-US"/>
          </a:p>
        </p:txBody>
      </p:sp>
      <p:sp>
        <p:nvSpPr>
          <p:cNvPr id="6" name="Footer Placeholder 5">
            <a:extLst>
              <a:ext uri="{FF2B5EF4-FFF2-40B4-BE49-F238E27FC236}">
                <a16:creationId xmlns:a16="http://schemas.microsoft.com/office/drawing/2014/main" id="{D7AB3F1D-6603-4930-9EBA-B922DCFE6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4F876-C592-4D54-9456-3D6E125507C5}"/>
              </a:ext>
            </a:extLst>
          </p:cNvPr>
          <p:cNvSpPr>
            <a:spLocks noGrp="1"/>
          </p:cNvSpPr>
          <p:nvPr>
            <p:ph type="sldNum" sz="quarter" idx="12"/>
          </p:nvPr>
        </p:nvSpPr>
        <p:spPr/>
        <p:txBody>
          <a:bodyPr/>
          <a:lstStyle/>
          <a:p>
            <a:fld id="{722ADC61-68F7-4A03-B9C0-33A9A4360E10}" type="slidenum">
              <a:rPr lang="en-US" smtClean="0"/>
              <a:t>‹#›</a:t>
            </a:fld>
            <a:endParaRPr lang="en-US"/>
          </a:p>
        </p:txBody>
      </p:sp>
    </p:spTree>
    <p:extLst>
      <p:ext uri="{BB962C8B-B14F-4D97-AF65-F5344CB8AC3E}">
        <p14:creationId xmlns:p14="http://schemas.microsoft.com/office/powerpoint/2010/main" val="332958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D992FB-A97E-4B2A-A75C-DCBC18FB49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4ABE44-81A2-4532-83BD-1E8939192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E175E-8DD8-4D38-9FF9-1D119E595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D349E-D165-420A-A1FD-F67B9160FAA4}" type="datetimeFigureOut">
              <a:rPr lang="en-US" smtClean="0"/>
              <a:t>12/8/2021</a:t>
            </a:fld>
            <a:endParaRPr lang="en-US"/>
          </a:p>
        </p:txBody>
      </p:sp>
      <p:sp>
        <p:nvSpPr>
          <p:cNvPr id="5" name="Footer Placeholder 4">
            <a:extLst>
              <a:ext uri="{FF2B5EF4-FFF2-40B4-BE49-F238E27FC236}">
                <a16:creationId xmlns:a16="http://schemas.microsoft.com/office/drawing/2014/main" id="{B39ADF1F-8D45-47EB-A057-88FE3593C2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F0CE0-5DBF-484D-9C25-19426CD2C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ADC61-68F7-4A03-B9C0-33A9A4360E10}" type="slidenum">
              <a:rPr lang="en-US" smtClean="0"/>
              <a:t>‹#›</a:t>
            </a:fld>
            <a:endParaRPr lang="en-US"/>
          </a:p>
        </p:txBody>
      </p:sp>
    </p:spTree>
    <p:extLst>
      <p:ext uri="{BB962C8B-B14F-4D97-AF65-F5344CB8AC3E}">
        <p14:creationId xmlns:p14="http://schemas.microsoft.com/office/powerpoint/2010/main" val="1240838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ED2EC3F-B9E3-491F-801B-7D9499E265C3}"/>
              </a:ext>
            </a:extLst>
          </p:cNvPr>
          <p:cNvSpPr>
            <a:spLocks noGrp="1"/>
          </p:cNvSpPr>
          <p:nvPr>
            <p:ph type="subTitle" idx="1"/>
          </p:nvPr>
        </p:nvSpPr>
        <p:spPr>
          <a:xfrm>
            <a:off x="3775603" y="4274808"/>
            <a:ext cx="4640793" cy="1141851"/>
          </a:xfrm>
          <a:noFill/>
        </p:spPr>
        <p:txBody>
          <a:bodyPr>
            <a:normAutofit/>
          </a:bodyPr>
          <a:lstStyle/>
          <a:p>
            <a:r>
              <a:rPr lang="en-US" dirty="0">
                <a:solidFill>
                  <a:srgbClr val="080808"/>
                </a:solidFill>
                <a:latin typeface="Nirmala UI" panose="020B0502040204020203" pitchFamily="34" charset="0"/>
                <a:ea typeface="Nirmala UI" panose="020B0502040204020203" pitchFamily="34" charset="0"/>
                <a:cs typeface="Nirmala UI" panose="020B0502040204020203" pitchFamily="34" charset="0"/>
              </a:rPr>
              <a:t>Brandon Koch and Pratik Maitra</a:t>
            </a:r>
          </a:p>
        </p:txBody>
      </p:sp>
      <p:sp>
        <p:nvSpPr>
          <p:cNvPr id="2" name="Title 1">
            <a:extLst>
              <a:ext uri="{FF2B5EF4-FFF2-40B4-BE49-F238E27FC236}">
                <a16:creationId xmlns:a16="http://schemas.microsoft.com/office/drawing/2014/main" id="{8A55DA80-501A-4ED8-AF8E-6E9826CAB778}"/>
              </a:ext>
            </a:extLst>
          </p:cNvPr>
          <p:cNvSpPr>
            <a:spLocks noGrp="1"/>
          </p:cNvSpPr>
          <p:nvPr>
            <p:ph type="ctrTitle"/>
          </p:nvPr>
        </p:nvSpPr>
        <p:spPr>
          <a:xfrm>
            <a:off x="3204642" y="2353641"/>
            <a:ext cx="5782716" cy="2150719"/>
          </a:xfrm>
          <a:noFill/>
        </p:spPr>
        <p:txBody>
          <a:bodyPr anchor="ctr">
            <a:normAutofit/>
          </a:bodyPr>
          <a:lstStyle/>
          <a:p>
            <a:pPr>
              <a:lnSpc>
                <a:spcPct val="100000"/>
              </a:lnSpc>
            </a:pPr>
            <a:r>
              <a:rPr lang="en-US" sz="2800" b="1" dirty="0">
                <a:effectLst/>
                <a:latin typeface="Nirmala UI" panose="020B0502040204020203" pitchFamily="34" charset="0"/>
                <a:ea typeface="Nirmala UI" panose="020B0502040204020203" pitchFamily="34" charset="0"/>
                <a:cs typeface="Nirmala UI" panose="020B0502040204020203" pitchFamily="34" charset="0"/>
              </a:rPr>
              <a:t>Predicting Stock Prices in Python using Machine Learning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9707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(Regression Techniques)</a:t>
            </a: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Content Placeholder 2">
            <a:extLst>
              <a:ext uri="{FF2B5EF4-FFF2-40B4-BE49-F238E27FC236}">
                <a16:creationId xmlns:a16="http://schemas.microsoft.com/office/drawing/2014/main" id="{B3CA3D91-3648-40B9-A1E1-11B9A1C87BF3}"/>
              </a:ext>
            </a:extLst>
          </p:cNvPr>
          <p:cNvSpPr>
            <a:spLocks noGrp="1"/>
          </p:cNvSpPr>
          <p:nvPr>
            <p:ph idx="1"/>
          </p:nvPr>
        </p:nvSpPr>
        <p:spPr>
          <a:xfrm>
            <a:off x="947074" y="1278510"/>
            <a:ext cx="10451854" cy="5188292"/>
          </a:xfrm>
        </p:spPr>
        <p:txBody>
          <a:bodyPr>
            <a:normAutofit/>
          </a:bodyPr>
          <a:lstStyle/>
          <a:p>
            <a:pPr marL="0" indent="0">
              <a:lnSpc>
                <a:spcPct val="150000"/>
              </a:lnSpc>
              <a:buNone/>
            </a:pP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3" name="TextBox 2">
            <a:extLst>
              <a:ext uri="{FF2B5EF4-FFF2-40B4-BE49-F238E27FC236}">
                <a16:creationId xmlns:a16="http://schemas.microsoft.com/office/drawing/2014/main" id="{FF9EAD13-8787-4ADA-B22E-5057D43A41B9}"/>
              </a:ext>
            </a:extLst>
          </p:cNvPr>
          <p:cNvSpPr txBox="1"/>
          <p:nvPr/>
        </p:nvSpPr>
        <p:spPr>
          <a:xfrm>
            <a:off x="1123460" y="1409873"/>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725F9658-1DA0-4877-B300-5F169D5131B3}"/>
              </a:ext>
            </a:extLst>
          </p:cNvPr>
          <p:cNvSpPr txBox="1"/>
          <p:nvPr/>
        </p:nvSpPr>
        <p:spPr>
          <a:xfrm>
            <a:off x="947074" y="1278510"/>
            <a:ext cx="2738442" cy="523220"/>
          </a:xfrm>
          <a:prstGeom prst="rect">
            <a:avLst/>
          </a:prstGeom>
          <a:noFill/>
        </p:spPr>
        <p:txBody>
          <a:bodyPr wrap="none" rtlCol="0">
            <a:spAutoFit/>
          </a:bodyPr>
          <a:lstStyle/>
          <a:p>
            <a:r>
              <a:rPr lang="en-IN" sz="2800" u="sng" dirty="0"/>
              <a:t>Linear Regression</a:t>
            </a:r>
          </a:p>
        </p:txBody>
      </p:sp>
      <p:sp>
        <p:nvSpPr>
          <p:cNvPr id="5" name="TextBox 4">
            <a:extLst>
              <a:ext uri="{FF2B5EF4-FFF2-40B4-BE49-F238E27FC236}">
                <a16:creationId xmlns:a16="http://schemas.microsoft.com/office/drawing/2014/main" id="{D61C094B-63D3-4878-9DF9-8F41FCCA543E}"/>
              </a:ext>
            </a:extLst>
          </p:cNvPr>
          <p:cNvSpPr txBox="1"/>
          <p:nvPr/>
        </p:nvSpPr>
        <p:spPr>
          <a:xfrm>
            <a:off x="1123459" y="2073376"/>
            <a:ext cx="9795509" cy="3416320"/>
          </a:xfrm>
          <a:prstGeom prst="rect">
            <a:avLst/>
          </a:prstGeom>
          <a:noFill/>
        </p:spPr>
        <p:txBody>
          <a:bodyPr wrap="square" rtlCol="0">
            <a:spAutoFit/>
          </a:bodyPr>
          <a:lstStyle/>
          <a:p>
            <a:pPr marL="285750" indent="-285750">
              <a:buFont typeface="Arial" panose="020B0604020202020204" pitchFamily="34" charset="0"/>
              <a:buChar char="•"/>
            </a:pPr>
            <a:r>
              <a:rPr lang="en-IN" dirty="0"/>
              <a:t>Linear Regression makes use of two separate variables(namely time and stock price) to define a single relationship between the two.</a:t>
            </a:r>
          </a:p>
          <a:p>
            <a:pPr marL="285750" indent="-285750">
              <a:buFont typeface="Arial" panose="020B0604020202020204" pitchFamily="34" charset="0"/>
              <a:buChar char="•"/>
            </a:pPr>
            <a:r>
              <a:rPr lang="en-US" b="0" i="0" dirty="0">
                <a:solidFill>
                  <a:srgbClr val="111111"/>
                </a:solidFill>
                <a:effectLst/>
                <a:latin typeface="SourceSansPro"/>
              </a:rPr>
              <a:t>Using linear regression, a trader can identify key price points—entry price, stop-loss price, and exit prices.</a:t>
            </a:r>
          </a:p>
          <a:p>
            <a:pPr marL="285750" indent="-285750">
              <a:buFont typeface="Arial" panose="020B0604020202020204" pitchFamily="34" charset="0"/>
              <a:buChar char="•"/>
            </a:pPr>
            <a:r>
              <a:rPr lang="en-US" b="0" i="0" dirty="0">
                <a:solidFill>
                  <a:srgbClr val="111111"/>
                </a:solidFill>
                <a:effectLst/>
                <a:latin typeface="SourceSansPro"/>
              </a:rPr>
              <a:t>A stock's price and time period determine the system parameters for linear regression, making the method universally applicable.</a:t>
            </a:r>
          </a:p>
          <a:p>
            <a:pPr marL="285750" indent="-285750">
              <a:buFont typeface="Arial" panose="020B0604020202020204" pitchFamily="34" charset="0"/>
              <a:buChar char="•"/>
            </a:pPr>
            <a:r>
              <a:rPr lang="en-IN" dirty="0"/>
              <a:t>Here we take past stock prices as a dataset. We have mainly used the historical stock prices of companies like Microsoft, Apple and Tesla to predict the prices of the companies.</a:t>
            </a:r>
          </a:p>
          <a:p>
            <a:pPr marL="285750" indent="-285750">
              <a:buFont typeface="Arial" panose="020B0604020202020204" pitchFamily="34" charset="0"/>
              <a:buChar char="•"/>
            </a:pPr>
            <a:r>
              <a:rPr lang="en-US" b="0" i="0" dirty="0">
                <a:solidFill>
                  <a:srgbClr val="111111"/>
                </a:solidFill>
                <a:effectLst/>
                <a:latin typeface="SourceSansPro"/>
              </a:rPr>
              <a:t>The beauty of linear regression is that the security's price and time period determine the system parameters.</a:t>
            </a:r>
            <a:endParaRPr lang="en-IN" b="0" i="0" dirty="0">
              <a:solidFill>
                <a:srgbClr val="111111"/>
              </a:solidFill>
              <a:effectLst/>
              <a:latin typeface="SourceSansPro"/>
            </a:endParaRPr>
          </a:p>
          <a:p>
            <a:pPr marL="285750" indent="-285750">
              <a:buFont typeface="Arial" panose="020B0604020202020204" pitchFamily="34" charset="0"/>
              <a:buChar char="•"/>
            </a:pPr>
            <a:r>
              <a:rPr lang="en-IN" dirty="0">
                <a:solidFill>
                  <a:srgbClr val="111111"/>
                </a:solidFill>
                <a:latin typeface="SourceSansPro"/>
              </a:rPr>
              <a:t>We will observe how even simple regression models can help stock traders come up with how stocks would behave in the future.</a:t>
            </a:r>
            <a:endParaRPr lang="en-IN" dirty="0"/>
          </a:p>
        </p:txBody>
      </p:sp>
    </p:spTree>
    <p:extLst>
      <p:ext uri="{BB962C8B-B14F-4D97-AF65-F5344CB8AC3E}">
        <p14:creationId xmlns:p14="http://schemas.microsoft.com/office/powerpoint/2010/main" val="219322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4D2F-BA0B-40A2-BC07-4A957EF3687B}"/>
              </a:ext>
            </a:extLst>
          </p:cNvPr>
          <p:cNvSpPr>
            <a:spLocks noGrp="1"/>
          </p:cNvSpPr>
          <p:nvPr>
            <p:ph type="title"/>
          </p:nvPr>
        </p:nvSpPr>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(Regression Techniques)</a:t>
            </a:r>
            <a:endParaRPr lang="en-IN" sz="3600" dirty="0"/>
          </a:p>
        </p:txBody>
      </p:sp>
      <p:sp>
        <p:nvSpPr>
          <p:cNvPr id="3" name="Content Placeholder 2">
            <a:extLst>
              <a:ext uri="{FF2B5EF4-FFF2-40B4-BE49-F238E27FC236}">
                <a16:creationId xmlns:a16="http://schemas.microsoft.com/office/drawing/2014/main" id="{738B7906-6A5B-4F80-9776-C9D1166671D8}"/>
              </a:ext>
            </a:extLst>
          </p:cNvPr>
          <p:cNvSpPr>
            <a:spLocks noGrp="1"/>
          </p:cNvSpPr>
          <p:nvPr>
            <p:ph idx="1"/>
          </p:nvPr>
        </p:nvSpPr>
        <p:spPr>
          <a:xfrm>
            <a:off x="838200" y="1506029"/>
            <a:ext cx="4088907" cy="669000"/>
          </a:xfrm>
        </p:spPr>
        <p:txBody>
          <a:bodyPr>
            <a:normAutofit fontScale="92500"/>
          </a:bodyPr>
          <a:lstStyle/>
          <a:p>
            <a:pPr marL="0" indent="0">
              <a:buNone/>
            </a:pPr>
            <a:r>
              <a:rPr lang="en-IN" u="sng" dirty="0"/>
              <a:t>Ridge and Lasso Regression</a:t>
            </a:r>
          </a:p>
          <a:p>
            <a:pPr marL="0" indent="0">
              <a:buNone/>
            </a:pPr>
            <a:endParaRPr lang="en-IN" u="sng" dirty="0"/>
          </a:p>
        </p:txBody>
      </p:sp>
      <p:sp>
        <p:nvSpPr>
          <p:cNvPr id="6" name="TextBox 5">
            <a:extLst>
              <a:ext uri="{FF2B5EF4-FFF2-40B4-BE49-F238E27FC236}">
                <a16:creationId xmlns:a16="http://schemas.microsoft.com/office/drawing/2014/main" id="{D834FCE7-BDB5-46C7-B8E9-C4EB0BDC3244}"/>
              </a:ext>
            </a:extLst>
          </p:cNvPr>
          <p:cNvSpPr txBox="1"/>
          <p:nvPr/>
        </p:nvSpPr>
        <p:spPr>
          <a:xfrm>
            <a:off x="1145220" y="2175029"/>
            <a:ext cx="9357064" cy="2585323"/>
          </a:xfrm>
          <a:prstGeom prst="rect">
            <a:avLst/>
          </a:prstGeom>
          <a:noFill/>
        </p:spPr>
        <p:txBody>
          <a:bodyPr wrap="square" rtlCol="0">
            <a:spAutoFit/>
          </a:bodyPr>
          <a:lstStyle/>
          <a:p>
            <a:pPr marL="285750" indent="-285750">
              <a:buFont typeface="Arial" panose="020B0604020202020204" pitchFamily="34" charset="0"/>
              <a:buChar char="•"/>
            </a:pPr>
            <a:r>
              <a:rPr lang="en-IN" dirty="0"/>
              <a:t>Ridge and Lasso Regression are a modified form of Linear regression</a:t>
            </a:r>
          </a:p>
          <a:p>
            <a:pPr marL="285750" indent="-285750">
              <a:buFont typeface="Arial" panose="020B0604020202020204" pitchFamily="34" charset="0"/>
              <a:buChar char="•"/>
            </a:pPr>
            <a:r>
              <a:rPr lang="en-IN" dirty="0"/>
              <a:t>We apply both models to compare how they fare against a more direct Linear regression method</a:t>
            </a:r>
          </a:p>
          <a:p>
            <a:pPr marL="285750" indent="-285750">
              <a:buFont typeface="Arial" panose="020B0604020202020204" pitchFamily="34" charset="0"/>
              <a:buChar char="•"/>
            </a:pPr>
            <a:r>
              <a:rPr lang="en-IN" dirty="0"/>
              <a:t>Both Ridge and Lasso regression methods are applied with and without Cross Validation measures</a:t>
            </a:r>
          </a:p>
          <a:p>
            <a:pPr marL="285750" indent="-285750">
              <a:buFont typeface="Arial" panose="020B0604020202020204" pitchFamily="34" charset="0"/>
              <a:buChar char="•"/>
            </a:pPr>
            <a:r>
              <a:rPr lang="en-IN" dirty="0"/>
              <a:t>Cross Validation plays an important role in making sure the model predictions match the actual predicted data without too much deviation </a:t>
            </a:r>
          </a:p>
          <a:p>
            <a:pPr marL="285750" indent="-285750">
              <a:buFont typeface="Arial" panose="020B0604020202020204" pitchFamily="34" charset="0"/>
              <a:buChar char="•"/>
            </a:pPr>
            <a:r>
              <a:rPr lang="en-IN" dirty="0"/>
              <a:t>To implement the regression models we use the scikit library in python which implements both models with a variety of in built features</a:t>
            </a:r>
          </a:p>
        </p:txBody>
      </p:sp>
      <p:sp>
        <p:nvSpPr>
          <p:cNvPr id="7" name="TextBox 6">
            <a:extLst>
              <a:ext uri="{FF2B5EF4-FFF2-40B4-BE49-F238E27FC236}">
                <a16:creationId xmlns:a16="http://schemas.microsoft.com/office/drawing/2014/main" id="{2C4947AE-9074-49D5-BA53-422DE97A0DF2}"/>
              </a:ext>
            </a:extLst>
          </p:cNvPr>
          <p:cNvSpPr txBox="1"/>
          <p:nvPr/>
        </p:nvSpPr>
        <p:spPr>
          <a:xfrm>
            <a:off x="1677880" y="4953740"/>
            <a:ext cx="4899162" cy="1200329"/>
          </a:xfrm>
          <a:prstGeom prst="rect">
            <a:avLst/>
          </a:prstGeom>
          <a:noFill/>
        </p:spPr>
        <p:txBody>
          <a:bodyPr wrap="none" rtlCol="0">
            <a:spAutoFit/>
          </a:bodyPr>
          <a:lstStyle/>
          <a:p>
            <a:r>
              <a:rPr lang="en-IN" u="sng" dirty="0"/>
              <a:t>Model Used</a:t>
            </a:r>
          </a:p>
          <a:p>
            <a:pPr marL="285750" indent="-285750">
              <a:buFont typeface="Arial" panose="020B0604020202020204" pitchFamily="34" charset="0"/>
              <a:buChar char="•"/>
            </a:pPr>
            <a:r>
              <a:rPr lang="en-IN" dirty="0"/>
              <a:t>Linear Regression functions from scikit library</a:t>
            </a:r>
          </a:p>
          <a:p>
            <a:pPr marL="285750" indent="-285750">
              <a:buFont typeface="Arial" panose="020B0604020202020204" pitchFamily="34" charset="0"/>
              <a:buChar char="•"/>
            </a:pPr>
            <a:r>
              <a:rPr lang="en-IN" dirty="0"/>
              <a:t>Ridge and Ridge CV functions from scikit library</a:t>
            </a:r>
          </a:p>
          <a:p>
            <a:pPr marL="285750" indent="-285750">
              <a:buFont typeface="Arial" panose="020B0604020202020204" pitchFamily="34" charset="0"/>
              <a:buChar char="•"/>
            </a:pPr>
            <a:r>
              <a:rPr lang="en-IN" dirty="0"/>
              <a:t>Lasso and </a:t>
            </a:r>
            <a:r>
              <a:rPr lang="en-IN" dirty="0" err="1"/>
              <a:t>LassoCV</a:t>
            </a:r>
            <a:r>
              <a:rPr lang="en-IN" dirty="0"/>
              <a:t> functions from scikit library</a:t>
            </a:r>
          </a:p>
        </p:txBody>
      </p:sp>
    </p:spTree>
    <p:extLst>
      <p:ext uri="{BB962C8B-B14F-4D97-AF65-F5344CB8AC3E}">
        <p14:creationId xmlns:p14="http://schemas.microsoft.com/office/powerpoint/2010/main" val="416004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848D-A1F6-4AEC-8448-A21F10EB7727}"/>
              </a:ext>
            </a:extLst>
          </p:cNvPr>
          <p:cNvSpPr>
            <a:spLocks noGrp="1"/>
          </p:cNvSpPr>
          <p:nvPr>
            <p:ph type="title"/>
          </p:nvPr>
        </p:nvSpPr>
        <p:spPr/>
        <p:txBody>
          <a:bodyPr>
            <a:normAutofit/>
          </a:bodyPr>
          <a:lstStyle/>
          <a:p>
            <a:r>
              <a:rPr lang="en-IN" sz="3600" dirty="0"/>
              <a:t>Our approach(Regression)</a:t>
            </a:r>
          </a:p>
        </p:txBody>
      </p:sp>
      <p:sp>
        <p:nvSpPr>
          <p:cNvPr id="3" name="Content Placeholder 2">
            <a:extLst>
              <a:ext uri="{FF2B5EF4-FFF2-40B4-BE49-F238E27FC236}">
                <a16:creationId xmlns:a16="http://schemas.microsoft.com/office/drawing/2014/main" id="{BF0BB021-65F9-4F89-9B38-F6B78E0DD244}"/>
              </a:ext>
            </a:extLst>
          </p:cNvPr>
          <p:cNvSpPr>
            <a:spLocks noGrp="1"/>
          </p:cNvSpPr>
          <p:nvPr>
            <p:ph idx="1"/>
          </p:nvPr>
        </p:nvSpPr>
        <p:spPr>
          <a:xfrm>
            <a:off x="838200" y="1440525"/>
            <a:ext cx="6326080" cy="450419"/>
          </a:xfrm>
        </p:spPr>
        <p:txBody>
          <a:bodyPr>
            <a:normAutofit fontScale="77500" lnSpcReduction="20000"/>
          </a:bodyPr>
          <a:lstStyle/>
          <a:p>
            <a:r>
              <a:rPr lang="en-IN" dirty="0"/>
              <a:t>Microsoft Stock Prices using Linear, Ridge and Lasso</a:t>
            </a:r>
          </a:p>
        </p:txBody>
      </p:sp>
      <p:pic>
        <p:nvPicPr>
          <p:cNvPr id="5" name="Picture 4">
            <a:extLst>
              <a:ext uri="{FF2B5EF4-FFF2-40B4-BE49-F238E27FC236}">
                <a16:creationId xmlns:a16="http://schemas.microsoft.com/office/drawing/2014/main" id="{BB44CB38-E7A3-4E07-90C7-ACFC60157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47" y="1719540"/>
            <a:ext cx="10616953" cy="4956468"/>
          </a:xfrm>
          <a:prstGeom prst="rect">
            <a:avLst/>
          </a:prstGeom>
        </p:spPr>
      </p:pic>
    </p:spTree>
    <p:extLst>
      <p:ext uri="{BB962C8B-B14F-4D97-AF65-F5344CB8AC3E}">
        <p14:creationId xmlns:p14="http://schemas.microsoft.com/office/powerpoint/2010/main" val="278770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9D56-02AA-4B35-9FF1-86FE9829DFBA}"/>
              </a:ext>
            </a:extLst>
          </p:cNvPr>
          <p:cNvSpPr>
            <a:spLocks noGrp="1"/>
          </p:cNvSpPr>
          <p:nvPr>
            <p:ph type="title"/>
          </p:nvPr>
        </p:nvSpPr>
        <p:spPr/>
        <p:txBody>
          <a:bodyPr>
            <a:normAutofit/>
          </a:bodyPr>
          <a:lstStyle/>
          <a:p>
            <a:r>
              <a:rPr lang="en-IN" sz="3600" dirty="0"/>
              <a:t>Our approach(Regression)</a:t>
            </a:r>
          </a:p>
        </p:txBody>
      </p:sp>
      <p:sp>
        <p:nvSpPr>
          <p:cNvPr id="3" name="Content Placeholder 2">
            <a:extLst>
              <a:ext uri="{FF2B5EF4-FFF2-40B4-BE49-F238E27FC236}">
                <a16:creationId xmlns:a16="http://schemas.microsoft.com/office/drawing/2014/main" id="{52331498-1B49-483E-861A-868E78733062}"/>
              </a:ext>
            </a:extLst>
          </p:cNvPr>
          <p:cNvSpPr>
            <a:spLocks noGrp="1"/>
          </p:cNvSpPr>
          <p:nvPr>
            <p:ph idx="1"/>
          </p:nvPr>
        </p:nvSpPr>
        <p:spPr>
          <a:xfrm>
            <a:off x="758301" y="1462720"/>
            <a:ext cx="7941816" cy="455936"/>
          </a:xfrm>
        </p:spPr>
        <p:txBody>
          <a:bodyPr>
            <a:normAutofit/>
          </a:bodyPr>
          <a:lstStyle/>
          <a:p>
            <a:r>
              <a:rPr lang="en-IN" sz="2000" dirty="0"/>
              <a:t>Microsoft Stock Prices using Linear, Ridge and Lasso</a:t>
            </a:r>
          </a:p>
          <a:p>
            <a:endParaRPr lang="en-IN" dirty="0"/>
          </a:p>
        </p:txBody>
      </p:sp>
      <p:pic>
        <p:nvPicPr>
          <p:cNvPr id="5" name="Picture 4">
            <a:extLst>
              <a:ext uri="{FF2B5EF4-FFF2-40B4-BE49-F238E27FC236}">
                <a16:creationId xmlns:a16="http://schemas.microsoft.com/office/drawing/2014/main" id="{C28D05EB-17C9-4511-939F-A3B88FDD5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6" y="1918656"/>
            <a:ext cx="10515599" cy="4939344"/>
          </a:xfrm>
          <a:prstGeom prst="rect">
            <a:avLst/>
          </a:prstGeom>
        </p:spPr>
      </p:pic>
    </p:spTree>
    <p:extLst>
      <p:ext uri="{BB962C8B-B14F-4D97-AF65-F5344CB8AC3E}">
        <p14:creationId xmlns:p14="http://schemas.microsoft.com/office/powerpoint/2010/main" val="337288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9D56-02AA-4B35-9FF1-86FE9829DFBA}"/>
              </a:ext>
            </a:extLst>
          </p:cNvPr>
          <p:cNvSpPr>
            <a:spLocks noGrp="1"/>
          </p:cNvSpPr>
          <p:nvPr>
            <p:ph type="title"/>
          </p:nvPr>
        </p:nvSpPr>
        <p:spPr/>
        <p:txBody>
          <a:bodyPr>
            <a:normAutofit/>
          </a:bodyPr>
          <a:lstStyle/>
          <a:p>
            <a:r>
              <a:rPr lang="en-IN" sz="3600" dirty="0"/>
              <a:t>Our approach(Regression)</a:t>
            </a:r>
          </a:p>
        </p:txBody>
      </p:sp>
      <p:sp>
        <p:nvSpPr>
          <p:cNvPr id="3" name="Content Placeholder 2">
            <a:extLst>
              <a:ext uri="{FF2B5EF4-FFF2-40B4-BE49-F238E27FC236}">
                <a16:creationId xmlns:a16="http://schemas.microsoft.com/office/drawing/2014/main" id="{52331498-1B49-483E-861A-868E78733062}"/>
              </a:ext>
            </a:extLst>
          </p:cNvPr>
          <p:cNvSpPr>
            <a:spLocks noGrp="1"/>
          </p:cNvSpPr>
          <p:nvPr>
            <p:ph idx="1"/>
          </p:nvPr>
        </p:nvSpPr>
        <p:spPr>
          <a:xfrm>
            <a:off x="758301" y="1462720"/>
            <a:ext cx="7941816" cy="455936"/>
          </a:xfrm>
        </p:spPr>
        <p:txBody>
          <a:bodyPr>
            <a:normAutofit/>
          </a:bodyPr>
          <a:lstStyle/>
          <a:p>
            <a:r>
              <a:rPr lang="en-IN" sz="2000" dirty="0"/>
              <a:t>Microsoft Stock Prices using Linear, Ridge and Lasso</a:t>
            </a:r>
          </a:p>
          <a:p>
            <a:endParaRPr lang="en-IN" dirty="0"/>
          </a:p>
        </p:txBody>
      </p:sp>
      <p:pic>
        <p:nvPicPr>
          <p:cNvPr id="5" name="Picture 4">
            <a:extLst>
              <a:ext uri="{FF2B5EF4-FFF2-40B4-BE49-F238E27FC236}">
                <a16:creationId xmlns:a16="http://schemas.microsoft.com/office/drawing/2014/main" id="{E539D223-1EB4-41F8-A531-468939950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799"/>
            <a:ext cx="10804124" cy="5175681"/>
          </a:xfrm>
          <a:prstGeom prst="rect">
            <a:avLst/>
          </a:prstGeom>
        </p:spPr>
      </p:pic>
    </p:spTree>
    <p:extLst>
      <p:ext uri="{BB962C8B-B14F-4D97-AF65-F5344CB8AC3E}">
        <p14:creationId xmlns:p14="http://schemas.microsoft.com/office/powerpoint/2010/main" val="3928506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9D56-02AA-4B35-9FF1-86FE9829DFBA}"/>
              </a:ext>
            </a:extLst>
          </p:cNvPr>
          <p:cNvSpPr>
            <a:spLocks noGrp="1"/>
          </p:cNvSpPr>
          <p:nvPr>
            <p:ph type="title"/>
          </p:nvPr>
        </p:nvSpPr>
        <p:spPr>
          <a:xfrm>
            <a:off x="838200" y="249716"/>
            <a:ext cx="10515600" cy="1325563"/>
          </a:xfrm>
        </p:spPr>
        <p:txBody>
          <a:bodyPr>
            <a:normAutofit/>
          </a:bodyPr>
          <a:lstStyle/>
          <a:p>
            <a:r>
              <a:rPr lang="en-IN" sz="3600" dirty="0"/>
              <a:t>Our approach(Regression)</a:t>
            </a:r>
          </a:p>
        </p:txBody>
      </p:sp>
      <p:sp>
        <p:nvSpPr>
          <p:cNvPr id="3" name="Content Placeholder 2">
            <a:extLst>
              <a:ext uri="{FF2B5EF4-FFF2-40B4-BE49-F238E27FC236}">
                <a16:creationId xmlns:a16="http://schemas.microsoft.com/office/drawing/2014/main" id="{52331498-1B49-483E-861A-868E78733062}"/>
              </a:ext>
            </a:extLst>
          </p:cNvPr>
          <p:cNvSpPr>
            <a:spLocks noGrp="1"/>
          </p:cNvSpPr>
          <p:nvPr>
            <p:ph idx="1"/>
          </p:nvPr>
        </p:nvSpPr>
        <p:spPr>
          <a:xfrm>
            <a:off x="758301" y="1275396"/>
            <a:ext cx="7941816" cy="455936"/>
          </a:xfrm>
        </p:spPr>
        <p:txBody>
          <a:bodyPr>
            <a:normAutofit/>
          </a:bodyPr>
          <a:lstStyle/>
          <a:p>
            <a:r>
              <a:rPr lang="en-IN" sz="2000" dirty="0"/>
              <a:t>Microsoft Stock Prices using Linear, Ridge and Lasso</a:t>
            </a:r>
          </a:p>
          <a:p>
            <a:endParaRPr lang="en-IN" dirty="0"/>
          </a:p>
        </p:txBody>
      </p:sp>
      <p:pic>
        <p:nvPicPr>
          <p:cNvPr id="5" name="Picture 4">
            <a:extLst>
              <a:ext uri="{FF2B5EF4-FFF2-40B4-BE49-F238E27FC236}">
                <a16:creationId xmlns:a16="http://schemas.microsoft.com/office/drawing/2014/main" id="{8AA8275A-FB56-4653-81AB-23D56610C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1332"/>
            <a:ext cx="10688715" cy="4970616"/>
          </a:xfrm>
          <a:prstGeom prst="rect">
            <a:avLst/>
          </a:prstGeom>
        </p:spPr>
      </p:pic>
    </p:spTree>
    <p:extLst>
      <p:ext uri="{BB962C8B-B14F-4D97-AF65-F5344CB8AC3E}">
        <p14:creationId xmlns:p14="http://schemas.microsoft.com/office/powerpoint/2010/main" val="147970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9D56-02AA-4B35-9FF1-86FE9829DFBA}"/>
              </a:ext>
            </a:extLst>
          </p:cNvPr>
          <p:cNvSpPr>
            <a:spLocks noGrp="1"/>
          </p:cNvSpPr>
          <p:nvPr>
            <p:ph type="title"/>
          </p:nvPr>
        </p:nvSpPr>
        <p:spPr>
          <a:xfrm>
            <a:off x="758301" y="365125"/>
            <a:ext cx="10515600" cy="1325563"/>
          </a:xfrm>
        </p:spPr>
        <p:txBody>
          <a:bodyPr>
            <a:normAutofit/>
          </a:bodyPr>
          <a:lstStyle/>
          <a:p>
            <a:r>
              <a:rPr lang="en-IN" sz="3600" dirty="0"/>
              <a:t>Our approach(Regression)</a:t>
            </a:r>
          </a:p>
        </p:txBody>
      </p:sp>
      <p:sp>
        <p:nvSpPr>
          <p:cNvPr id="3" name="Content Placeholder 2">
            <a:extLst>
              <a:ext uri="{FF2B5EF4-FFF2-40B4-BE49-F238E27FC236}">
                <a16:creationId xmlns:a16="http://schemas.microsoft.com/office/drawing/2014/main" id="{52331498-1B49-483E-861A-868E78733062}"/>
              </a:ext>
            </a:extLst>
          </p:cNvPr>
          <p:cNvSpPr>
            <a:spLocks noGrp="1"/>
          </p:cNvSpPr>
          <p:nvPr>
            <p:ph idx="1"/>
          </p:nvPr>
        </p:nvSpPr>
        <p:spPr>
          <a:xfrm>
            <a:off x="651769" y="1350162"/>
            <a:ext cx="7941816" cy="455936"/>
          </a:xfrm>
        </p:spPr>
        <p:txBody>
          <a:bodyPr>
            <a:normAutofit/>
          </a:bodyPr>
          <a:lstStyle/>
          <a:p>
            <a:r>
              <a:rPr lang="en-IN" sz="2000" dirty="0"/>
              <a:t>Microsoft Stock Prices using Linear, Ridge and Lasso</a:t>
            </a:r>
          </a:p>
          <a:p>
            <a:endParaRPr lang="en-IN" dirty="0"/>
          </a:p>
        </p:txBody>
      </p:sp>
      <p:pic>
        <p:nvPicPr>
          <p:cNvPr id="5" name="Picture 4">
            <a:extLst>
              <a:ext uri="{FF2B5EF4-FFF2-40B4-BE49-F238E27FC236}">
                <a16:creationId xmlns:a16="http://schemas.microsoft.com/office/drawing/2014/main" id="{F9A10F31-B8DB-411E-BE53-DC811532B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4" y="1690688"/>
            <a:ext cx="10697592" cy="5091852"/>
          </a:xfrm>
          <a:prstGeom prst="rect">
            <a:avLst/>
          </a:prstGeom>
        </p:spPr>
      </p:pic>
    </p:spTree>
    <p:extLst>
      <p:ext uri="{BB962C8B-B14F-4D97-AF65-F5344CB8AC3E}">
        <p14:creationId xmlns:p14="http://schemas.microsoft.com/office/powerpoint/2010/main" val="184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9D56-02AA-4B35-9FF1-86FE9829DFBA}"/>
              </a:ext>
            </a:extLst>
          </p:cNvPr>
          <p:cNvSpPr>
            <a:spLocks noGrp="1"/>
          </p:cNvSpPr>
          <p:nvPr>
            <p:ph type="title"/>
          </p:nvPr>
        </p:nvSpPr>
        <p:spPr/>
        <p:txBody>
          <a:bodyPr>
            <a:normAutofit/>
          </a:bodyPr>
          <a:lstStyle/>
          <a:p>
            <a:r>
              <a:rPr lang="en-IN" sz="3600" dirty="0"/>
              <a:t>Our approach(Regression)</a:t>
            </a:r>
          </a:p>
        </p:txBody>
      </p:sp>
      <p:sp>
        <p:nvSpPr>
          <p:cNvPr id="3" name="Content Placeholder 2">
            <a:extLst>
              <a:ext uri="{FF2B5EF4-FFF2-40B4-BE49-F238E27FC236}">
                <a16:creationId xmlns:a16="http://schemas.microsoft.com/office/drawing/2014/main" id="{52331498-1B49-483E-861A-868E78733062}"/>
              </a:ext>
            </a:extLst>
          </p:cNvPr>
          <p:cNvSpPr>
            <a:spLocks noGrp="1"/>
          </p:cNvSpPr>
          <p:nvPr>
            <p:ph idx="1"/>
          </p:nvPr>
        </p:nvSpPr>
        <p:spPr>
          <a:xfrm>
            <a:off x="758301" y="1462720"/>
            <a:ext cx="7941816" cy="455936"/>
          </a:xfrm>
        </p:spPr>
        <p:txBody>
          <a:bodyPr>
            <a:normAutofit/>
          </a:bodyPr>
          <a:lstStyle/>
          <a:p>
            <a:r>
              <a:rPr lang="en-IN" sz="2000" dirty="0"/>
              <a:t>Apple Stock Prices using Linear, Ridge and Lasso</a:t>
            </a:r>
          </a:p>
          <a:p>
            <a:endParaRPr lang="en-IN" dirty="0"/>
          </a:p>
        </p:txBody>
      </p:sp>
      <p:pic>
        <p:nvPicPr>
          <p:cNvPr id="5" name="Picture 4">
            <a:extLst>
              <a:ext uri="{FF2B5EF4-FFF2-40B4-BE49-F238E27FC236}">
                <a16:creationId xmlns:a16="http://schemas.microsoft.com/office/drawing/2014/main" id="{6B0C9F64-E06B-455E-AD4D-2DD88D7BC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9432"/>
            <a:ext cx="3835153" cy="3028557"/>
          </a:xfrm>
          <a:prstGeom prst="rect">
            <a:avLst/>
          </a:prstGeom>
        </p:spPr>
      </p:pic>
      <p:pic>
        <p:nvPicPr>
          <p:cNvPr id="7" name="Picture 6">
            <a:extLst>
              <a:ext uri="{FF2B5EF4-FFF2-40B4-BE49-F238E27FC236}">
                <a16:creationId xmlns:a16="http://schemas.microsoft.com/office/drawing/2014/main" id="{CF9DA6CC-5901-4DE0-BE10-DD8860722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109" y="2059432"/>
            <a:ext cx="4586449" cy="3044036"/>
          </a:xfrm>
          <a:prstGeom prst="rect">
            <a:avLst/>
          </a:prstGeom>
        </p:spPr>
      </p:pic>
      <p:pic>
        <p:nvPicPr>
          <p:cNvPr id="9" name="Picture 8">
            <a:extLst>
              <a:ext uri="{FF2B5EF4-FFF2-40B4-BE49-F238E27FC236}">
                <a16:creationId xmlns:a16="http://schemas.microsoft.com/office/drawing/2014/main" id="{3C9638DA-A0DA-43D5-9CB5-B8EB382277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0090" y="2059431"/>
            <a:ext cx="4501910" cy="3028557"/>
          </a:xfrm>
          <a:prstGeom prst="rect">
            <a:avLst/>
          </a:prstGeom>
        </p:spPr>
      </p:pic>
    </p:spTree>
    <p:extLst>
      <p:ext uri="{BB962C8B-B14F-4D97-AF65-F5344CB8AC3E}">
        <p14:creationId xmlns:p14="http://schemas.microsoft.com/office/powerpoint/2010/main" val="346767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9D56-02AA-4B35-9FF1-86FE9829DFBA}"/>
              </a:ext>
            </a:extLst>
          </p:cNvPr>
          <p:cNvSpPr>
            <a:spLocks noGrp="1"/>
          </p:cNvSpPr>
          <p:nvPr>
            <p:ph type="title"/>
          </p:nvPr>
        </p:nvSpPr>
        <p:spPr/>
        <p:txBody>
          <a:bodyPr>
            <a:normAutofit/>
          </a:bodyPr>
          <a:lstStyle/>
          <a:p>
            <a:r>
              <a:rPr lang="en-IN" sz="3600" dirty="0"/>
              <a:t>Our approach(Regression)</a:t>
            </a:r>
          </a:p>
        </p:txBody>
      </p:sp>
      <p:sp>
        <p:nvSpPr>
          <p:cNvPr id="3" name="Content Placeholder 2">
            <a:extLst>
              <a:ext uri="{FF2B5EF4-FFF2-40B4-BE49-F238E27FC236}">
                <a16:creationId xmlns:a16="http://schemas.microsoft.com/office/drawing/2014/main" id="{52331498-1B49-483E-861A-868E78733062}"/>
              </a:ext>
            </a:extLst>
          </p:cNvPr>
          <p:cNvSpPr>
            <a:spLocks noGrp="1"/>
          </p:cNvSpPr>
          <p:nvPr>
            <p:ph idx="1"/>
          </p:nvPr>
        </p:nvSpPr>
        <p:spPr>
          <a:xfrm>
            <a:off x="758301" y="1462720"/>
            <a:ext cx="7941816" cy="455936"/>
          </a:xfrm>
        </p:spPr>
        <p:txBody>
          <a:bodyPr>
            <a:normAutofit/>
          </a:bodyPr>
          <a:lstStyle/>
          <a:p>
            <a:r>
              <a:rPr lang="en-IN" sz="2000" dirty="0"/>
              <a:t>Apple Stock Prices using Linear, Ridge and Lasso(with Validations)</a:t>
            </a:r>
          </a:p>
          <a:p>
            <a:endParaRPr lang="en-IN" dirty="0"/>
          </a:p>
        </p:txBody>
      </p:sp>
      <p:pic>
        <p:nvPicPr>
          <p:cNvPr id="4" name="Picture 3">
            <a:extLst>
              <a:ext uri="{FF2B5EF4-FFF2-40B4-BE49-F238E27FC236}">
                <a16:creationId xmlns:a16="http://schemas.microsoft.com/office/drawing/2014/main" id="{3B2AFEFD-2A8F-468D-A623-E3BA32748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9432"/>
            <a:ext cx="3835153" cy="3028557"/>
          </a:xfrm>
          <a:prstGeom prst="rect">
            <a:avLst/>
          </a:prstGeom>
        </p:spPr>
      </p:pic>
      <p:pic>
        <p:nvPicPr>
          <p:cNvPr id="6" name="Picture 5">
            <a:extLst>
              <a:ext uri="{FF2B5EF4-FFF2-40B4-BE49-F238E27FC236}">
                <a16:creationId xmlns:a16="http://schemas.microsoft.com/office/drawing/2014/main" id="{9A9B30CC-88DD-4DBC-8BE9-8B66074D3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923" y="2139518"/>
            <a:ext cx="4145873" cy="2948471"/>
          </a:xfrm>
          <a:prstGeom prst="rect">
            <a:avLst/>
          </a:prstGeom>
        </p:spPr>
      </p:pic>
      <p:pic>
        <p:nvPicPr>
          <p:cNvPr id="8" name="Picture 7">
            <a:extLst>
              <a:ext uri="{FF2B5EF4-FFF2-40B4-BE49-F238E27FC236}">
                <a16:creationId xmlns:a16="http://schemas.microsoft.com/office/drawing/2014/main" id="{2ABB2B42-99F8-4CAD-8B79-DB0C17E6A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4076" y="2273664"/>
            <a:ext cx="4287916" cy="2680177"/>
          </a:xfrm>
          <a:prstGeom prst="rect">
            <a:avLst/>
          </a:prstGeom>
        </p:spPr>
      </p:pic>
    </p:spTree>
    <p:extLst>
      <p:ext uri="{BB962C8B-B14F-4D97-AF65-F5344CB8AC3E}">
        <p14:creationId xmlns:p14="http://schemas.microsoft.com/office/powerpoint/2010/main" val="2936168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9D56-02AA-4B35-9FF1-86FE9829DFBA}"/>
              </a:ext>
            </a:extLst>
          </p:cNvPr>
          <p:cNvSpPr>
            <a:spLocks noGrp="1"/>
          </p:cNvSpPr>
          <p:nvPr>
            <p:ph type="title"/>
          </p:nvPr>
        </p:nvSpPr>
        <p:spPr/>
        <p:txBody>
          <a:bodyPr>
            <a:normAutofit/>
          </a:bodyPr>
          <a:lstStyle/>
          <a:p>
            <a:r>
              <a:rPr lang="en-IN" sz="3600" dirty="0"/>
              <a:t>Our approach(Regression)</a:t>
            </a:r>
          </a:p>
        </p:txBody>
      </p:sp>
      <p:sp>
        <p:nvSpPr>
          <p:cNvPr id="3" name="Content Placeholder 2">
            <a:extLst>
              <a:ext uri="{FF2B5EF4-FFF2-40B4-BE49-F238E27FC236}">
                <a16:creationId xmlns:a16="http://schemas.microsoft.com/office/drawing/2014/main" id="{52331498-1B49-483E-861A-868E78733062}"/>
              </a:ext>
            </a:extLst>
          </p:cNvPr>
          <p:cNvSpPr>
            <a:spLocks noGrp="1"/>
          </p:cNvSpPr>
          <p:nvPr>
            <p:ph idx="1"/>
          </p:nvPr>
        </p:nvSpPr>
        <p:spPr>
          <a:xfrm>
            <a:off x="758301" y="1462720"/>
            <a:ext cx="7941816" cy="455936"/>
          </a:xfrm>
        </p:spPr>
        <p:txBody>
          <a:bodyPr>
            <a:normAutofit/>
          </a:bodyPr>
          <a:lstStyle/>
          <a:p>
            <a:r>
              <a:rPr lang="en-IN" sz="2000" dirty="0"/>
              <a:t>Tesla Stock Prices using Linear, Ridge and Lasso</a:t>
            </a:r>
          </a:p>
          <a:p>
            <a:endParaRPr lang="en-IN" dirty="0"/>
          </a:p>
        </p:txBody>
      </p:sp>
      <p:pic>
        <p:nvPicPr>
          <p:cNvPr id="5" name="Picture 4">
            <a:extLst>
              <a:ext uri="{FF2B5EF4-FFF2-40B4-BE49-F238E27FC236}">
                <a16:creationId xmlns:a16="http://schemas.microsoft.com/office/drawing/2014/main" id="{8E3B29D9-D647-4237-844A-4E035CE00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5456"/>
            <a:ext cx="3462291" cy="2787087"/>
          </a:xfrm>
          <a:prstGeom prst="rect">
            <a:avLst/>
          </a:prstGeom>
        </p:spPr>
      </p:pic>
      <p:pic>
        <p:nvPicPr>
          <p:cNvPr id="7" name="Picture 6">
            <a:extLst>
              <a:ext uri="{FF2B5EF4-FFF2-40B4-BE49-F238E27FC236}">
                <a16:creationId xmlns:a16="http://schemas.microsoft.com/office/drawing/2014/main" id="{EF60A101-90D4-4964-9E70-866D053E2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906" y="2103968"/>
            <a:ext cx="3915052" cy="2650062"/>
          </a:xfrm>
          <a:prstGeom prst="rect">
            <a:avLst/>
          </a:prstGeom>
        </p:spPr>
      </p:pic>
      <p:pic>
        <p:nvPicPr>
          <p:cNvPr id="9" name="Picture 8">
            <a:extLst>
              <a:ext uri="{FF2B5EF4-FFF2-40B4-BE49-F238E27FC236}">
                <a16:creationId xmlns:a16="http://schemas.microsoft.com/office/drawing/2014/main" id="{D1D33C87-578C-47BB-B93D-0E344EFD8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7423" y="1950990"/>
            <a:ext cx="3746377" cy="2956018"/>
          </a:xfrm>
          <a:prstGeom prst="rect">
            <a:avLst/>
          </a:prstGeom>
        </p:spPr>
      </p:pic>
    </p:spTree>
    <p:extLst>
      <p:ext uri="{BB962C8B-B14F-4D97-AF65-F5344CB8AC3E}">
        <p14:creationId xmlns:p14="http://schemas.microsoft.com/office/powerpoint/2010/main" val="288712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E4A8DD3-9CF0-4156-B0B0-FADFE43F29F8}"/>
              </a:ext>
            </a:extLst>
          </p:cNvPr>
          <p:cNvSpPr>
            <a:spLocks noGrp="1"/>
          </p:cNvSpPr>
          <p:nvPr>
            <p:ph idx="1"/>
          </p:nvPr>
        </p:nvSpPr>
        <p:spPr>
          <a:xfrm>
            <a:off x="1806449" y="532425"/>
            <a:ext cx="9743346" cy="5758400"/>
          </a:xfrm>
        </p:spPr>
        <p:txBody>
          <a:bodyPr>
            <a:normAutofit/>
          </a:bodyPr>
          <a:lstStyle/>
          <a:p>
            <a:pPr>
              <a:lnSpc>
                <a:spcPct val="250000"/>
              </a:lnSpc>
            </a:pPr>
            <a:r>
              <a:rPr lang="en-US" sz="2400" dirty="0">
                <a:latin typeface="Nirmala UI" panose="020B0502040204020203" pitchFamily="34" charset="0"/>
                <a:ea typeface="Nirmala UI" panose="020B0502040204020203" pitchFamily="34" charset="0"/>
                <a:cs typeface="Nirmala UI" panose="020B0502040204020203" pitchFamily="34" charset="0"/>
              </a:rPr>
              <a:t>Introduction</a:t>
            </a:r>
          </a:p>
          <a:p>
            <a:pPr>
              <a:lnSpc>
                <a:spcPct val="250000"/>
              </a:lnSpc>
            </a:pPr>
            <a:r>
              <a:rPr lang="en-US" sz="2400" dirty="0">
                <a:latin typeface="Nirmala UI" panose="020B0502040204020203" pitchFamily="34" charset="0"/>
                <a:ea typeface="Nirmala UI" panose="020B0502040204020203" pitchFamily="34" charset="0"/>
                <a:cs typeface="Nirmala UI" panose="020B0502040204020203" pitchFamily="34" charset="0"/>
              </a:rPr>
              <a:t>Related Work</a:t>
            </a:r>
          </a:p>
          <a:p>
            <a:pPr>
              <a:lnSpc>
                <a:spcPct val="250000"/>
              </a:lnSpc>
            </a:pPr>
            <a:r>
              <a:rPr lang="en-US" sz="2400" dirty="0">
                <a:latin typeface="Nirmala UI" panose="020B0502040204020203" pitchFamily="34" charset="0"/>
                <a:ea typeface="Nirmala UI" panose="020B0502040204020203" pitchFamily="34" charset="0"/>
                <a:cs typeface="Nirmala UI" panose="020B0502040204020203" pitchFamily="34" charset="0"/>
              </a:rPr>
              <a:t>Our Approach</a:t>
            </a:r>
          </a:p>
          <a:p>
            <a:pPr>
              <a:lnSpc>
                <a:spcPct val="250000"/>
              </a:lnSpc>
            </a:pPr>
            <a:r>
              <a:rPr lang="en-US" sz="2400" dirty="0">
                <a:latin typeface="Nirmala UI" panose="020B0502040204020203" pitchFamily="34" charset="0"/>
                <a:ea typeface="Nirmala UI" panose="020B0502040204020203" pitchFamily="34" charset="0"/>
                <a:cs typeface="Nirmala UI" panose="020B0502040204020203" pitchFamily="34" charset="0"/>
              </a:rPr>
              <a:t>Performance Evaluation</a:t>
            </a:r>
          </a:p>
          <a:p>
            <a:pPr>
              <a:lnSpc>
                <a:spcPct val="250000"/>
              </a:lnSpc>
            </a:pPr>
            <a:r>
              <a:rPr lang="en-US" sz="2400" dirty="0">
                <a:latin typeface="Nirmala UI" panose="020B0502040204020203" pitchFamily="34" charset="0"/>
                <a:ea typeface="Nirmala UI" panose="020B0502040204020203" pitchFamily="34" charset="0"/>
                <a:cs typeface="Nirmala UI" panose="020B0502040204020203" pitchFamily="34" charset="0"/>
              </a:rPr>
              <a:t>Conclusion</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0" name="Picture 6" descr="Stock Market Today: Markets Climb on Election Cycle&amp;#39;s Penultimate Day |  Kiplinger">
            <a:extLst>
              <a:ext uri="{FF2B5EF4-FFF2-40B4-BE49-F238E27FC236}">
                <a16:creationId xmlns:a16="http://schemas.microsoft.com/office/drawing/2014/main" id="{DB9CE711-9D0A-4848-B8B0-5F69CC0343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371"/>
          <a:stretch/>
        </p:blipFill>
        <p:spPr bwMode="auto">
          <a:xfrm>
            <a:off x="6332600" y="1949367"/>
            <a:ext cx="3394364" cy="259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62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9D56-02AA-4B35-9FF1-86FE9829DFBA}"/>
              </a:ext>
            </a:extLst>
          </p:cNvPr>
          <p:cNvSpPr>
            <a:spLocks noGrp="1"/>
          </p:cNvSpPr>
          <p:nvPr>
            <p:ph type="title"/>
          </p:nvPr>
        </p:nvSpPr>
        <p:spPr/>
        <p:txBody>
          <a:bodyPr>
            <a:normAutofit/>
          </a:bodyPr>
          <a:lstStyle/>
          <a:p>
            <a:r>
              <a:rPr lang="en-IN" sz="3600" dirty="0"/>
              <a:t>Our approach(Regression)</a:t>
            </a:r>
          </a:p>
        </p:txBody>
      </p:sp>
      <p:sp>
        <p:nvSpPr>
          <p:cNvPr id="3" name="Content Placeholder 2">
            <a:extLst>
              <a:ext uri="{FF2B5EF4-FFF2-40B4-BE49-F238E27FC236}">
                <a16:creationId xmlns:a16="http://schemas.microsoft.com/office/drawing/2014/main" id="{52331498-1B49-483E-861A-868E78733062}"/>
              </a:ext>
            </a:extLst>
          </p:cNvPr>
          <p:cNvSpPr>
            <a:spLocks noGrp="1"/>
          </p:cNvSpPr>
          <p:nvPr>
            <p:ph idx="1"/>
          </p:nvPr>
        </p:nvSpPr>
        <p:spPr>
          <a:xfrm>
            <a:off x="758301" y="1462720"/>
            <a:ext cx="7941816" cy="455936"/>
          </a:xfrm>
        </p:spPr>
        <p:txBody>
          <a:bodyPr>
            <a:normAutofit/>
          </a:bodyPr>
          <a:lstStyle/>
          <a:p>
            <a:r>
              <a:rPr lang="en-IN" sz="2000" dirty="0"/>
              <a:t>Tesla Stock Prices using Linear, Ridge and Lasso(with Validations)</a:t>
            </a:r>
          </a:p>
          <a:p>
            <a:endParaRPr lang="en-IN" dirty="0"/>
          </a:p>
        </p:txBody>
      </p:sp>
      <p:pic>
        <p:nvPicPr>
          <p:cNvPr id="4" name="Picture 3">
            <a:extLst>
              <a:ext uri="{FF2B5EF4-FFF2-40B4-BE49-F238E27FC236}">
                <a16:creationId xmlns:a16="http://schemas.microsoft.com/office/drawing/2014/main" id="{15A41F14-143E-4D7F-91BF-1030CEF3C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5456"/>
            <a:ext cx="3462291" cy="2787087"/>
          </a:xfrm>
          <a:prstGeom prst="rect">
            <a:avLst/>
          </a:prstGeom>
        </p:spPr>
      </p:pic>
      <p:pic>
        <p:nvPicPr>
          <p:cNvPr id="6" name="Picture 5">
            <a:extLst>
              <a:ext uri="{FF2B5EF4-FFF2-40B4-BE49-F238E27FC236}">
                <a16:creationId xmlns:a16="http://schemas.microsoft.com/office/drawing/2014/main" id="{293F3B17-212A-44C2-93DD-ACAE6FC1A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492" y="2017786"/>
            <a:ext cx="3746377" cy="2822426"/>
          </a:xfrm>
          <a:prstGeom prst="rect">
            <a:avLst/>
          </a:prstGeom>
        </p:spPr>
      </p:pic>
      <p:pic>
        <p:nvPicPr>
          <p:cNvPr id="8" name="Picture 7">
            <a:extLst>
              <a:ext uri="{FF2B5EF4-FFF2-40B4-BE49-F238E27FC236}">
                <a16:creationId xmlns:a16="http://schemas.microsoft.com/office/drawing/2014/main" id="{79A0CF5D-DC7C-43FE-98C7-BF7F2C85E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8970" y="2000117"/>
            <a:ext cx="3950202" cy="2822426"/>
          </a:xfrm>
          <a:prstGeom prst="rect">
            <a:avLst/>
          </a:prstGeom>
        </p:spPr>
      </p:pic>
    </p:spTree>
    <p:extLst>
      <p:ext uri="{BB962C8B-B14F-4D97-AF65-F5344CB8AC3E}">
        <p14:creationId xmlns:p14="http://schemas.microsoft.com/office/powerpoint/2010/main" val="424636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4D2F-BA0B-40A2-BC07-4A957EF3687B}"/>
              </a:ext>
            </a:extLst>
          </p:cNvPr>
          <p:cNvSpPr>
            <a:spLocks noGrp="1"/>
          </p:cNvSpPr>
          <p:nvPr>
            <p:ph type="title"/>
          </p:nvPr>
        </p:nvSpPr>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(Regression Techniques)</a:t>
            </a:r>
            <a:endParaRPr lang="en-IN" sz="3600" dirty="0"/>
          </a:p>
        </p:txBody>
      </p:sp>
      <p:sp>
        <p:nvSpPr>
          <p:cNvPr id="3" name="Content Placeholder 2">
            <a:extLst>
              <a:ext uri="{FF2B5EF4-FFF2-40B4-BE49-F238E27FC236}">
                <a16:creationId xmlns:a16="http://schemas.microsoft.com/office/drawing/2014/main" id="{738B7906-6A5B-4F80-9776-C9D1166671D8}"/>
              </a:ext>
            </a:extLst>
          </p:cNvPr>
          <p:cNvSpPr>
            <a:spLocks noGrp="1"/>
          </p:cNvSpPr>
          <p:nvPr>
            <p:ph idx="1"/>
          </p:nvPr>
        </p:nvSpPr>
        <p:spPr>
          <a:xfrm>
            <a:off x="838200" y="1506029"/>
            <a:ext cx="4088907" cy="669000"/>
          </a:xfrm>
        </p:spPr>
        <p:txBody>
          <a:bodyPr>
            <a:normAutofit/>
          </a:bodyPr>
          <a:lstStyle/>
          <a:p>
            <a:pPr marL="0" indent="0">
              <a:buNone/>
            </a:pPr>
            <a:r>
              <a:rPr lang="en-IN" u="sng" dirty="0"/>
              <a:t>Initial Observations</a:t>
            </a:r>
          </a:p>
          <a:p>
            <a:pPr marL="0" indent="0">
              <a:buNone/>
            </a:pPr>
            <a:endParaRPr lang="en-IN" u="sng" dirty="0"/>
          </a:p>
        </p:txBody>
      </p:sp>
      <p:sp>
        <p:nvSpPr>
          <p:cNvPr id="6" name="TextBox 5">
            <a:extLst>
              <a:ext uri="{FF2B5EF4-FFF2-40B4-BE49-F238E27FC236}">
                <a16:creationId xmlns:a16="http://schemas.microsoft.com/office/drawing/2014/main" id="{D834FCE7-BDB5-46C7-B8E9-C4EB0BDC3244}"/>
              </a:ext>
            </a:extLst>
          </p:cNvPr>
          <p:cNvSpPr txBox="1"/>
          <p:nvPr/>
        </p:nvSpPr>
        <p:spPr>
          <a:xfrm>
            <a:off x="914401" y="2911875"/>
            <a:ext cx="935706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Linear Regression provides best fit for future stock prices</a:t>
            </a:r>
          </a:p>
          <a:p>
            <a:pPr marL="285750" indent="-285750">
              <a:buFont typeface="Arial" panose="020B0604020202020204" pitchFamily="34" charset="0"/>
              <a:buChar char="•"/>
            </a:pPr>
            <a:r>
              <a:rPr lang="en-IN" dirty="0"/>
              <a:t>Ridge and Lasso without validation perform worse than Linear regression</a:t>
            </a:r>
          </a:p>
          <a:p>
            <a:pPr marL="285750" indent="-285750">
              <a:buFont typeface="Arial" panose="020B0604020202020204" pitchFamily="34" charset="0"/>
              <a:buChar char="•"/>
            </a:pPr>
            <a:r>
              <a:rPr lang="en-IN" dirty="0"/>
              <a:t>With validation, ridge performs nearly as well as Linear regression</a:t>
            </a:r>
          </a:p>
          <a:p>
            <a:pPr marL="285750" indent="-285750">
              <a:buFont typeface="Arial" panose="020B0604020202020204" pitchFamily="34" charset="0"/>
              <a:buChar char="•"/>
            </a:pPr>
            <a:r>
              <a:rPr lang="en-IN" dirty="0"/>
              <a:t>Lasso regression with validation also shows improved performance</a:t>
            </a:r>
          </a:p>
        </p:txBody>
      </p:sp>
    </p:spTree>
    <p:extLst>
      <p:ext uri="{BB962C8B-B14F-4D97-AF65-F5344CB8AC3E}">
        <p14:creationId xmlns:p14="http://schemas.microsoft.com/office/powerpoint/2010/main" val="2530358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(SVM)</a:t>
            </a: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FEFD008C-D8A1-4F07-B72F-3C68AD2A6862}"/>
              </a:ext>
            </a:extLst>
          </p:cNvPr>
          <p:cNvSpPr>
            <a:spLocks noGrp="1"/>
          </p:cNvSpPr>
          <p:nvPr>
            <p:ph idx="1"/>
          </p:nvPr>
        </p:nvSpPr>
        <p:spPr>
          <a:xfrm>
            <a:off x="902687" y="1385332"/>
            <a:ext cx="3633803" cy="673170"/>
          </a:xfrm>
        </p:spPr>
        <p:txBody>
          <a:bodyPr>
            <a:normAutofit fontScale="92500" lnSpcReduction="10000"/>
          </a:bodyPr>
          <a:lstStyle/>
          <a:p>
            <a:pPr marL="0" indent="0">
              <a:lnSpc>
                <a:spcPct val="150000"/>
              </a:lnSpc>
              <a:buNone/>
            </a:pPr>
            <a:r>
              <a:rPr lang="en-US" u="sng" dirty="0">
                <a:latin typeface="Nirmala UI Semilight" panose="020B0402040204020203" pitchFamily="34" charset="0"/>
                <a:ea typeface="Nirmala UI Semilight" panose="020B0402040204020203" pitchFamily="34" charset="0"/>
                <a:cs typeface="Nirmala UI Semilight" panose="020B0402040204020203" pitchFamily="34" charset="0"/>
              </a:rPr>
              <a:t>Support Vector Machine</a:t>
            </a: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3" name="TextBox 2">
            <a:extLst>
              <a:ext uri="{FF2B5EF4-FFF2-40B4-BE49-F238E27FC236}">
                <a16:creationId xmlns:a16="http://schemas.microsoft.com/office/drawing/2014/main" id="{EE67E706-06BD-4171-AC10-733E0AC86429}"/>
              </a:ext>
            </a:extLst>
          </p:cNvPr>
          <p:cNvSpPr txBox="1"/>
          <p:nvPr/>
        </p:nvSpPr>
        <p:spPr>
          <a:xfrm>
            <a:off x="1473692" y="2246050"/>
            <a:ext cx="8584707"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Support Vector Machines are one of the best binary classifiers.</a:t>
            </a:r>
            <a:endParaRPr lang="en-IN" dirty="0"/>
          </a:p>
          <a:p>
            <a:pPr marL="285750" indent="-285750" algn="just">
              <a:buFont typeface="Arial" panose="020B0604020202020204" pitchFamily="34" charset="0"/>
              <a:buChar char="•"/>
            </a:pPr>
            <a:r>
              <a:rPr lang="en-US" dirty="0"/>
              <a:t>They create a decision boundary such that most points(support vectors) in one category fall on one side of the boundary while most points in the other category fall on the other side of the boundary.</a:t>
            </a:r>
          </a:p>
          <a:p>
            <a:pPr marL="285750" indent="-285750" algn="just">
              <a:buFont typeface="Arial" panose="020B0604020202020204" pitchFamily="34" charset="0"/>
              <a:buChar char="•"/>
            </a:pPr>
            <a:r>
              <a:rPr lang="en-US" dirty="0"/>
              <a:t>We define the linear boundary as the optimal hyperplane.</a:t>
            </a:r>
          </a:p>
          <a:p>
            <a:pPr marL="285750" indent="-285750" algn="just">
              <a:buFont typeface="Arial" panose="020B0604020202020204" pitchFamily="34" charset="0"/>
              <a:buChar char="•"/>
            </a:pPr>
            <a:r>
              <a:rPr lang="en-US" dirty="0"/>
              <a:t>The optimal hyperplane is such that we maximize the distance from the plane to any point. This is known as the margin.</a:t>
            </a:r>
          </a:p>
          <a:p>
            <a:pPr marL="285750" indent="-285750" algn="just">
              <a:buFont typeface="Arial" panose="020B0604020202020204" pitchFamily="34" charset="0"/>
              <a:buChar char="•"/>
            </a:pPr>
            <a:r>
              <a:rPr lang="en-US" dirty="0"/>
              <a:t>The maximum margin hyperplane (MMH) best splits the data.</a:t>
            </a:r>
          </a:p>
          <a:p>
            <a:pPr marL="285750" indent="-285750" algn="just">
              <a:buFont typeface="Arial" panose="020B0604020202020204" pitchFamily="34" charset="0"/>
              <a:buChar char="•"/>
            </a:pPr>
            <a:r>
              <a:rPr lang="en-US" dirty="0"/>
              <a:t>The concept of the SVC is similar to the popular linear regression model.</a:t>
            </a:r>
            <a:endParaRPr lang="en-IN" dirty="0"/>
          </a:p>
        </p:txBody>
      </p:sp>
      <p:sp>
        <p:nvSpPr>
          <p:cNvPr id="4" name="TextBox 3">
            <a:extLst>
              <a:ext uri="{FF2B5EF4-FFF2-40B4-BE49-F238E27FC236}">
                <a16:creationId xmlns:a16="http://schemas.microsoft.com/office/drawing/2014/main" id="{3BD0BAE5-9BC4-4D9D-AC4E-4F2614F8C891}"/>
              </a:ext>
            </a:extLst>
          </p:cNvPr>
          <p:cNvSpPr txBox="1"/>
          <p:nvPr/>
        </p:nvSpPr>
        <p:spPr>
          <a:xfrm>
            <a:off x="1473692" y="4944862"/>
            <a:ext cx="5366469" cy="461665"/>
          </a:xfrm>
          <a:prstGeom prst="rect">
            <a:avLst/>
          </a:prstGeom>
          <a:noFill/>
        </p:spPr>
        <p:txBody>
          <a:bodyPr wrap="none" rtlCol="0">
            <a:spAutoFit/>
          </a:bodyPr>
          <a:lstStyle/>
          <a:p>
            <a:r>
              <a:rPr lang="en-IN" sz="2400" u="sng" dirty="0"/>
              <a:t>Model(Linear SVM,RBF SVM, Kernel SVM</a:t>
            </a:r>
            <a:r>
              <a:rPr lang="en-IN" dirty="0"/>
              <a:t>)</a:t>
            </a:r>
          </a:p>
        </p:txBody>
      </p:sp>
      <p:sp>
        <p:nvSpPr>
          <p:cNvPr id="5" name="TextBox 4">
            <a:extLst>
              <a:ext uri="{FF2B5EF4-FFF2-40B4-BE49-F238E27FC236}">
                <a16:creationId xmlns:a16="http://schemas.microsoft.com/office/drawing/2014/main" id="{68FF45A7-A7CA-48F4-B320-27C6AC7AFFE8}"/>
              </a:ext>
            </a:extLst>
          </p:cNvPr>
          <p:cNvSpPr txBox="1"/>
          <p:nvPr/>
        </p:nvSpPr>
        <p:spPr>
          <a:xfrm>
            <a:off x="1633491" y="5610287"/>
            <a:ext cx="6784421" cy="369332"/>
          </a:xfrm>
          <a:prstGeom prst="rect">
            <a:avLst/>
          </a:prstGeom>
          <a:noFill/>
        </p:spPr>
        <p:txBody>
          <a:bodyPr wrap="none" rtlCol="0">
            <a:spAutoFit/>
          </a:bodyPr>
          <a:lstStyle/>
          <a:p>
            <a:pPr marL="285750" indent="-285750">
              <a:buFont typeface="Arial" panose="020B0604020202020204" pitchFamily="34" charset="0"/>
              <a:buChar char="•"/>
            </a:pPr>
            <a:r>
              <a:rPr lang="en-IN" dirty="0"/>
              <a:t>We use scikit library to model the SVM using Linear, RBF and Kernel</a:t>
            </a:r>
          </a:p>
        </p:txBody>
      </p:sp>
    </p:spTree>
    <p:extLst>
      <p:ext uri="{BB962C8B-B14F-4D97-AF65-F5344CB8AC3E}">
        <p14:creationId xmlns:p14="http://schemas.microsoft.com/office/powerpoint/2010/main" val="3439366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(SVM)</a:t>
            </a: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FEFD008C-D8A1-4F07-B72F-3C68AD2A6862}"/>
              </a:ext>
            </a:extLst>
          </p:cNvPr>
          <p:cNvSpPr>
            <a:spLocks noGrp="1"/>
          </p:cNvSpPr>
          <p:nvPr>
            <p:ph idx="1"/>
          </p:nvPr>
        </p:nvSpPr>
        <p:spPr>
          <a:xfrm>
            <a:off x="844135" y="1205196"/>
            <a:ext cx="3633803" cy="673170"/>
          </a:xfrm>
        </p:spPr>
        <p:txBody>
          <a:bodyPr>
            <a:normAutofit fontScale="92500" lnSpcReduction="10000"/>
          </a:bodyPr>
          <a:lstStyle/>
          <a:p>
            <a:pPr marL="0" indent="0">
              <a:lnSpc>
                <a:spcPct val="150000"/>
              </a:lnSpc>
              <a:buNone/>
            </a:pPr>
            <a:r>
              <a:rPr lang="en-US" u="sng" dirty="0">
                <a:latin typeface="Nirmala UI Semilight" panose="020B0402040204020203" pitchFamily="34" charset="0"/>
                <a:ea typeface="Nirmala UI Semilight" panose="020B0402040204020203" pitchFamily="34" charset="0"/>
                <a:cs typeface="Nirmala UI Semilight" panose="020B0402040204020203" pitchFamily="34" charset="0"/>
              </a:rPr>
              <a:t>Support Vector Machine</a:t>
            </a: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12" name="Content Placeholder 2">
            <a:extLst>
              <a:ext uri="{FF2B5EF4-FFF2-40B4-BE49-F238E27FC236}">
                <a16:creationId xmlns:a16="http://schemas.microsoft.com/office/drawing/2014/main" id="{1BDE1572-DA5F-43E9-A74D-BABE47D67061}"/>
              </a:ext>
            </a:extLst>
          </p:cNvPr>
          <p:cNvSpPr txBox="1">
            <a:spLocks/>
          </p:cNvSpPr>
          <p:nvPr/>
        </p:nvSpPr>
        <p:spPr>
          <a:xfrm>
            <a:off x="507030" y="1812668"/>
            <a:ext cx="7941816" cy="455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Microsoft Stock Prices using Linear, RBF and Poly Kernel SVM</a:t>
            </a:r>
          </a:p>
          <a:p>
            <a:endParaRPr lang="en-IN" dirty="0"/>
          </a:p>
        </p:txBody>
      </p:sp>
      <p:pic>
        <p:nvPicPr>
          <p:cNvPr id="7" name="Picture 6">
            <a:extLst>
              <a:ext uri="{FF2B5EF4-FFF2-40B4-BE49-F238E27FC236}">
                <a16:creationId xmlns:a16="http://schemas.microsoft.com/office/drawing/2014/main" id="{7B051AAD-2143-4F69-83D2-41B6D6EC7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30" y="2294499"/>
            <a:ext cx="11386919" cy="4477955"/>
          </a:xfrm>
          <a:prstGeom prst="rect">
            <a:avLst/>
          </a:prstGeom>
        </p:spPr>
      </p:pic>
    </p:spTree>
    <p:extLst>
      <p:ext uri="{BB962C8B-B14F-4D97-AF65-F5344CB8AC3E}">
        <p14:creationId xmlns:p14="http://schemas.microsoft.com/office/powerpoint/2010/main" val="3514528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(SVM)</a:t>
            </a: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FEFD008C-D8A1-4F07-B72F-3C68AD2A6862}"/>
              </a:ext>
            </a:extLst>
          </p:cNvPr>
          <p:cNvSpPr>
            <a:spLocks noGrp="1"/>
          </p:cNvSpPr>
          <p:nvPr>
            <p:ph idx="1"/>
          </p:nvPr>
        </p:nvSpPr>
        <p:spPr>
          <a:xfrm>
            <a:off x="902687" y="1385332"/>
            <a:ext cx="3633803" cy="673170"/>
          </a:xfrm>
        </p:spPr>
        <p:txBody>
          <a:bodyPr>
            <a:normAutofit fontScale="92500" lnSpcReduction="10000"/>
          </a:bodyPr>
          <a:lstStyle/>
          <a:p>
            <a:pPr marL="0" indent="0">
              <a:lnSpc>
                <a:spcPct val="150000"/>
              </a:lnSpc>
              <a:buNone/>
            </a:pPr>
            <a:r>
              <a:rPr lang="en-US" u="sng" dirty="0">
                <a:latin typeface="Nirmala UI Semilight" panose="020B0402040204020203" pitchFamily="34" charset="0"/>
                <a:ea typeface="Nirmala UI Semilight" panose="020B0402040204020203" pitchFamily="34" charset="0"/>
                <a:cs typeface="Nirmala UI Semilight" panose="020B0402040204020203" pitchFamily="34" charset="0"/>
              </a:rPr>
              <a:t>Support Vector Machine</a:t>
            </a: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9" name="Content Placeholder 2">
            <a:extLst>
              <a:ext uri="{FF2B5EF4-FFF2-40B4-BE49-F238E27FC236}">
                <a16:creationId xmlns:a16="http://schemas.microsoft.com/office/drawing/2014/main" id="{17536758-7DD8-41C9-8BF7-EA8E867A7B9D}"/>
              </a:ext>
            </a:extLst>
          </p:cNvPr>
          <p:cNvSpPr txBox="1">
            <a:spLocks/>
          </p:cNvSpPr>
          <p:nvPr/>
        </p:nvSpPr>
        <p:spPr>
          <a:xfrm>
            <a:off x="507030" y="2041973"/>
            <a:ext cx="7941816" cy="455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Microsoft Stock Prices using Linear, RBF and Poly Kernel SVM</a:t>
            </a:r>
          </a:p>
          <a:p>
            <a:endParaRPr lang="en-IN" dirty="0"/>
          </a:p>
        </p:txBody>
      </p:sp>
      <p:pic>
        <p:nvPicPr>
          <p:cNvPr id="4" name="Picture 3">
            <a:extLst>
              <a:ext uri="{FF2B5EF4-FFF2-40B4-BE49-F238E27FC236}">
                <a16:creationId xmlns:a16="http://schemas.microsoft.com/office/drawing/2014/main" id="{67C9CADF-0E1E-4BCF-A8D3-07C224E98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30" y="2497909"/>
            <a:ext cx="10714345" cy="4297131"/>
          </a:xfrm>
          <a:prstGeom prst="rect">
            <a:avLst/>
          </a:prstGeom>
        </p:spPr>
      </p:pic>
    </p:spTree>
    <p:extLst>
      <p:ext uri="{BB962C8B-B14F-4D97-AF65-F5344CB8AC3E}">
        <p14:creationId xmlns:p14="http://schemas.microsoft.com/office/powerpoint/2010/main" val="2635365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(SVM)</a:t>
            </a: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FEFD008C-D8A1-4F07-B72F-3C68AD2A6862}"/>
              </a:ext>
            </a:extLst>
          </p:cNvPr>
          <p:cNvSpPr>
            <a:spLocks noGrp="1"/>
          </p:cNvSpPr>
          <p:nvPr>
            <p:ph idx="1"/>
          </p:nvPr>
        </p:nvSpPr>
        <p:spPr>
          <a:xfrm>
            <a:off x="902687" y="1385332"/>
            <a:ext cx="3633803" cy="673170"/>
          </a:xfrm>
        </p:spPr>
        <p:txBody>
          <a:bodyPr>
            <a:normAutofit fontScale="92500" lnSpcReduction="10000"/>
          </a:bodyPr>
          <a:lstStyle/>
          <a:p>
            <a:pPr marL="0" indent="0">
              <a:lnSpc>
                <a:spcPct val="150000"/>
              </a:lnSpc>
              <a:buNone/>
            </a:pPr>
            <a:r>
              <a:rPr lang="en-US" u="sng" dirty="0">
                <a:latin typeface="Nirmala UI Semilight" panose="020B0402040204020203" pitchFamily="34" charset="0"/>
                <a:ea typeface="Nirmala UI Semilight" panose="020B0402040204020203" pitchFamily="34" charset="0"/>
                <a:cs typeface="Nirmala UI Semilight" panose="020B0402040204020203" pitchFamily="34" charset="0"/>
              </a:rPr>
              <a:t>Support Vector Machine</a:t>
            </a: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9" name="Content Placeholder 2">
            <a:extLst>
              <a:ext uri="{FF2B5EF4-FFF2-40B4-BE49-F238E27FC236}">
                <a16:creationId xmlns:a16="http://schemas.microsoft.com/office/drawing/2014/main" id="{57920C7E-F27D-431F-9D45-B171E1E44050}"/>
              </a:ext>
            </a:extLst>
          </p:cNvPr>
          <p:cNvSpPr txBox="1">
            <a:spLocks/>
          </p:cNvSpPr>
          <p:nvPr/>
        </p:nvSpPr>
        <p:spPr>
          <a:xfrm>
            <a:off x="507030" y="2041973"/>
            <a:ext cx="7941816" cy="455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Microsoft Stock Prices using Linear, RBF and Poly Kernel SVM</a:t>
            </a:r>
          </a:p>
          <a:p>
            <a:endParaRPr lang="en-IN" dirty="0"/>
          </a:p>
        </p:txBody>
      </p:sp>
      <p:pic>
        <p:nvPicPr>
          <p:cNvPr id="4" name="Picture 3">
            <a:extLst>
              <a:ext uri="{FF2B5EF4-FFF2-40B4-BE49-F238E27FC236}">
                <a16:creationId xmlns:a16="http://schemas.microsoft.com/office/drawing/2014/main" id="{36483F2E-5B13-4C23-88DE-6ABF0ED1F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986" y="2544729"/>
            <a:ext cx="10182468" cy="4266450"/>
          </a:xfrm>
          <a:prstGeom prst="rect">
            <a:avLst/>
          </a:prstGeom>
        </p:spPr>
      </p:pic>
    </p:spTree>
    <p:extLst>
      <p:ext uri="{BB962C8B-B14F-4D97-AF65-F5344CB8AC3E}">
        <p14:creationId xmlns:p14="http://schemas.microsoft.com/office/powerpoint/2010/main" val="696456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(SVM)</a:t>
            </a: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FEFD008C-D8A1-4F07-B72F-3C68AD2A6862}"/>
              </a:ext>
            </a:extLst>
          </p:cNvPr>
          <p:cNvSpPr>
            <a:spLocks noGrp="1"/>
          </p:cNvSpPr>
          <p:nvPr>
            <p:ph idx="1"/>
          </p:nvPr>
        </p:nvSpPr>
        <p:spPr>
          <a:xfrm>
            <a:off x="902687" y="1385332"/>
            <a:ext cx="3633803" cy="673170"/>
          </a:xfrm>
        </p:spPr>
        <p:txBody>
          <a:bodyPr>
            <a:normAutofit fontScale="92500" lnSpcReduction="10000"/>
          </a:bodyPr>
          <a:lstStyle/>
          <a:p>
            <a:pPr marL="0" indent="0">
              <a:lnSpc>
                <a:spcPct val="150000"/>
              </a:lnSpc>
              <a:buNone/>
            </a:pPr>
            <a:r>
              <a:rPr lang="en-US" u="sng" dirty="0">
                <a:latin typeface="Nirmala UI Semilight" panose="020B0402040204020203" pitchFamily="34" charset="0"/>
                <a:ea typeface="Nirmala UI Semilight" panose="020B0402040204020203" pitchFamily="34" charset="0"/>
                <a:cs typeface="Nirmala UI Semilight" panose="020B0402040204020203" pitchFamily="34" charset="0"/>
              </a:rPr>
              <a:t>Support Vector Machine</a:t>
            </a: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9" name="Content Placeholder 2">
            <a:extLst>
              <a:ext uri="{FF2B5EF4-FFF2-40B4-BE49-F238E27FC236}">
                <a16:creationId xmlns:a16="http://schemas.microsoft.com/office/drawing/2014/main" id="{E6431882-35B5-42EA-9B62-E77ED8EF1F3F}"/>
              </a:ext>
            </a:extLst>
          </p:cNvPr>
          <p:cNvSpPr txBox="1">
            <a:spLocks/>
          </p:cNvSpPr>
          <p:nvPr/>
        </p:nvSpPr>
        <p:spPr>
          <a:xfrm>
            <a:off x="507030" y="2041973"/>
            <a:ext cx="7941816" cy="455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Apple Stock Prices using Linear, RBF and Poly Kernel SVM</a:t>
            </a:r>
          </a:p>
          <a:p>
            <a:endParaRPr lang="en-IN" dirty="0"/>
          </a:p>
        </p:txBody>
      </p:sp>
      <p:pic>
        <p:nvPicPr>
          <p:cNvPr id="4" name="Picture 3">
            <a:extLst>
              <a:ext uri="{FF2B5EF4-FFF2-40B4-BE49-F238E27FC236}">
                <a16:creationId xmlns:a16="http://schemas.microsoft.com/office/drawing/2014/main" id="{935E4665-6E88-4422-A6E7-89B735535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7244"/>
            <a:ext cx="4301189" cy="3022005"/>
          </a:xfrm>
          <a:prstGeom prst="rect">
            <a:avLst/>
          </a:prstGeom>
        </p:spPr>
      </p:pic>
      <p:pic>
        <p:nvPicPr>
          <p:cNvPr id="6" name="Picture 5">
            <a:extLst>
              <a:ext uri="{FF2B5EF4-FFF2-40B4-BE49-F238E27FC236}">
                <a16:creationId xmlns:a16="http://schemas.microsoft.com/office/drawing/2014/main" id="{207D3D26-6DA9-4D01-9EF3-AF4837A58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5513" y="2659919"/>
            <a:ext cx="4141244" cy="2936653"/>
          </a:xfrm>
          <a:prstGeom prst="rect">
            <a:avLst/>
          </a:prstGeom>
        </p:spPr>
      </p:pic>
      <p:pic>
        <p:nvPicPr>
          <p:cNvPr id="8" name="Picture 7">
            <a:extLst>
              <a:ext uri="{FF2B5EF4-FFF2-40B4-BE49-F238E27FC236}">
                <a16:creationId xmlns:a16="http://schemas.microsoft.com/office/drawing/2014/main" id="{9C8A51EC-2EA3-407F-934D-4291090873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813" y="2644481"/>
            <a:ext cx="3965854" cy="2994768"/>
          </a:xfrm>
          <a:prstGeom prst="rect">
            <a:avLst/>
          </a:prstGeom>
        </p:spPr>
      </p:pic>
    </p:spTree>
    <p:extLst>
      <p:ext uri="{BB962C8B-B14F-4D97-AF65-F5344CB8AC3E}">
        <p14:creationId xmlns:p14="http://schemas.microsoft.com/office/powerpoint/2010/main" val="157221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(SVM)</a:t>
            </a: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FEFD008C-D8A1-4F07-B72F-3C68AD2A6862}"/>
              </a:ext>
            </a:extLst>
          </p:cNvPr>
          <p:cNvSpPr>
            <a:spLocks noGrp="1"/>
          </p:cNvSpPr>
          <p:nvPr>
            <p:ph idx="1"/>
          </p:nvPr>
        </p:nvSpPr>
        <p:spPr>
          <a:xfrm>
            <a:off x="902687" y="1385332"/>
            <a:ext cx="3633803" cy="673170"/>
          </a:xfrm>
        </p:spPr>
        <p:txBody>
          <a:bodyPr>
            <a:normAutofit fontScale="92500" lnSpcReduction="10000"/>
          </a:bodyPr>
          <a:lstStyle/>
          <a:p>
            <a:pPr marL="0" indent="0">
              <a:lnSpc>
                <a:spcPct val="150000"/>
              </a:lnSpc>
              <a:buNone/>
            </a:pPr>
            <a:r>
              <a:rPr lang="en-US" u="sng" dirty="0">
                <a:latin typeface="Nirmala UI Semilight" panose="020B0402040204020203" pitchFamily="34" charset="0"/>
                <a:ea typeface="Nirmala UI Semilight" panose="020B0402040204020203" pitchFamily="34" charset="0"/>
                <a:cs typeface="Nirmala UI Semilight" panose="020B0402040204020203" pitchFamily="34" charset="0"/>
              </a:rPr>
              <a:t>Support Vector Machine</a:t>
            </a: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9" name="Content Placeholder 2">
            <a:extLst>
              <a:ext uri="{FF2B5EF4-FFF2-40B4-BE49-F238E27FC236}">
                <a16:creationId xmlns:a16="http://schemas.microsoft.com/office/drawing/2014/main" id="{804A58FB-5588-4D02-9691-8CA6F7F004A4}"/>
              </a:ext>
            </a:extLst>
          </p:cNvPr>
          <p:cNvSpPr txBox="1">
            <a:spLocks/>
          </p:cNvSpPr>
          <p:nvPr/>
        </p:nvSpPr>
        <p:spPr>
          <a:xfrm>
            <a:off x="507030" y="2041973"/>
            <a:ext cx="7941816" cy="455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t>Tesla Stock Prices using Linear, RBF and Poly Kernel SVM</a:t>
            </a:r>
          </a:p>
          <a:p>
            <a:endParaRPr lang="en-IN" dirty="0"/>
          </a:p>
        </p:txBody>
      </p:sp>
      <p:pic>
        <p:nvPicPr>
          <p:cNvPr id="6" name="Picture 5">
            <a:extLst>
              <a:ext uri="{FF2B5EF4-FFF2-40B4-BE49-F238E27FC236}">
                <a16:creationId xmlns:a16="http://schemas.microsoft.com/office/drawing/2014/main" id="{BA75CD30-7E65-4D4C-8AE8-ED193B742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01" y="2643004"/>
            <a:ext cx="3879542" cy="2346246"/>
          </a:xfrm>
          <a:prstGeom prst="rect">
            <a:avLst/>
          </a:prstGeom>
        </p:spPr>
      </p:pic>
      <p:pic>
        <p:nvPicPr>
          <p:cNvPr id="8" name="Picture 7">
            <a:extLst>
              <a:ext uri="{FF2B5EF4-FFF2-40B4-BE49-F238E27FC236}">
                <a16:creationId xmlns:a16="http://schemas.microsoft.com/office/drawing/2014/main" id="{ECBC8EDF-C405-4AC9-9C38-D46215C6E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3119" y="2643004"/>
            <a:ext cx="4139161" cy="2346246"/>
          </a:xfrm>
          <a:prstGeom prst="rect">
            <a:avLst/>
          </a:prstGeom>
        </p:spPr>
      </p:pic>
      <p:pic>
        <p:nvPicPr>
          <p:cNvPr id="11" name="Picture 10">
            <a:extLst>
              <a:ext uri="{FF2B5EF4-FFF2-40B4-BE49-F238E27FC236}">
                <a16:creationId xmlns:a16="http://schemas.microsoft.com/office/drawing/2014/main" id="{34BEC4CF-2F53-4B1C-9996-4503411F6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3659" y="2620546"/>
            <a:ext cx="3857999" cy="2419830"/>
          </a:xfrm>
          <a:prstGeom prst="rect">
            <a:avLst/>
          </a:prstGeom>
        </p:spPr>
      </p:pic>
    </p:spTree>
    <p:extLst>
      <p:ext uri="{BB962C8B-B14F-4D97-AF65-F5344CB8AC3E}">
        <p14:creationId xmlns:p14="http://schemas.microsoft.com/office/powerpoint/2010/main" val="146095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Our Approach (SVM)</a:t>
            </a: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2">
            <a:extLst>
              <a:ext uri="{FF2B5EF4-FFF2-40B4-BE49-F238E27FC236}">
                <a16:creationId xmlns:a16="http://schemas.microsoft.com/office/drawing/2014/main" id="{FEFD008C-D8A1-4F07-B72F-3C68AD2A6862}"/>
              </a:ext>
            </a:extLst>
          </p:cNvPr>
          <p:cNvSpPr>
            <a:spLocks noGrp="1"/>
          </p:cNvSpPr>
          <p:nvPr>
            <p:ph idx="1"/>
          </p:nvPr>
        </p:nvSpPr>
        <p:spPr>
          <a:xfrm>
            <a:off x="902687" y="1385332"/>
            <a:ext cx="3633803" cy="673170"/>
          </a:xfrm>
        </p:spPr>
        <p:txBody>
          <a:bodyPr>
            <a:normAutofit fontScale="92500" lnSpcReduction="10000"/>
          </a:bodyPr>
          <a:lstStyle/>
          <a:p>
            <a:pPr marL="0" indent="0">
              <a:lnSpc>
                <a:spcPct val="150000"/>
              </a:lnSpc>
              <a:buNone/>
            </a:pPr>
            <a:r>
              <a:rPr lang="en-US" u="sng" dirty="0">
                <a:latin typeface="Nirmala UI Semilight" panose="020B0402040204020203" pitchFamily="34" charset="0"/>
                <a:ea typeface="Nirmala UI Semilight" panose="020B0402040204020203" pitchFamily="34" charset="0"/>
                <a:cs typeface="Nirmala UI Semilight" panose="020B0402040204020203" pitchFamily="34" charset="0"/>
              </a:rPr>
              <a:t>Support Vector Machine</a:t>
            </a: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9" name="Content Placeholder 2">
            <a:extLst>
              <a:ext uri="{FF2B5EF4-FFF2-40B4-BE49-F238E27FC236}">
                <a16:creationId xmlns:a16="http://schemas.microsoft.com/office/drawing/2014/main" id="{804A58FB-5588-4D02-9691-8CA6F7F004A4}"/>
              </a:ext>
            </a:extLst>
          </p:cNvPr>
          <p:cNvSpPr txBox="1">
            <a:spLocks/>
          </p:cNvSpPr>
          <p:nvPr/>
        </p:nvSpPr>
        <p:spPr>
          <a:xfrm>
            <a:off x="808871" y="2072781"/>
            <a:ext cx="7941816" cy="4559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a:t>Initial Observations</a:t>
            </a:r>
          </a:p>
        </p:txBody>
      </p:sp>
      <p:sp>
        <p:nvSpPr>
          <p:cNvPr id="3" name="TextBox 2">
            <a:extLst>
              <a:ext uri="{FF2B5EF4-FFF2-40B4-BE49-F238E27FC236}">
                <a16:creationId xmlns:a16="http://schemas.microsoft.com/office/drawing/2014/main" id="{008002A2-596E-42CE-AC5F-3B16EAC62DE1}"/>
              </a:ext>
            </a:extLst>
          </p:cNvPr>
          <p:cNvSpPr txBox="1"/>
          <p:nvPr/>
        </p:nvSpPr>
        <p:spPr>
          <a:xfrm>
            <a:off x="1384917" y="2752768"/>
            <a:ext cx="8809271" cy="923330"/>
          </a:xfrm>
          <a:prstGeom prst="rect">
            <a:avLst/>
          </a:prstGeom>
          <a:noFill/>
        </p:spPr>
        <p:txBody>
          <a:bodyPr wrap="none" rtlCol="0">
            <a:spAutoFit/>
          </a:bodyPr>
          <a:lstStyle/>
          <a:p>
            <a:pPr marL="285750" indent="-285750">
              <a:buFont typeface="Arial" panose="020B0604020202020204" pitchFamily="34" charset="0"/>
              <a:buChar char="•"/>
            </a:pPr>
            <a:r>
              <a:rPr lang="en-IN" dirty="0"/>
              <a:t>Linear SVM seems to provide the best modelling for the stock prices</a:t>
            </a:r>
          </a:p>
          <a:p>
            <a:pPr marL="285750" indent="-285750">
              <a:buFont typeface="Arial" panose="020B0604020202020204" pitchFamily="34" charset="0"/>
              <a:buChar char="•"/>
            </a:pPr>
            <a:r>
              <a:rPr lang="en-IN" dirty="0"/>
              <a:t>The second best modelling is provided by RBF kernel SVM</a:t>
            </a:r>
          </a:p>
          <a:p>
            <a:pPr marL="285750" indent="-285750">
              <a:buFont typeface="Arial" panose="020B0604020202020204" pitchFamily="34" charset="0"/>
              <a:buChar char="•"/>
            </a:pPr>
            <a:r>
              <a:rPr lang="en-IN" dirty="0"/>
              <a:t>Linear SVM as it is similar to Linear Regression is a good choice for predicting stock prices</a:t>
            </a:r>
          </a:p>
        </p:txBody>
      </p:sp>
    </p:spTree>
    <p:extLst>
      <p:ext uri="{BB962C8B-B14F-4D97-AF65-F5344CB8AC3E}">
        <p14:creationId xmlns:p14="http://schemas.microsoft.com/office/powerpoint/2010/main" val="775809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Performance Evaluation</a:t>
            </a:r>
          </a:p>
        </p:txBody>
      </p:sp>
      <p:sp>
        <p:nvSpPr>
          <p:cNvPr id="3" name="Content Placeholder 2">
            <a:extLst>
              <a:ext uri="{FF2B5EF4-FFF2-40B4-BE49-F238E27FC236}">
                <a16:creationId xmlns:a16="http://schemas.microsoft.com/office/drawing/2014/main" id="{044F8468-814C-4542-89AB-5B62B998CABD}"/>
              </a:ext>
            </a:extLst>
          </p:cNvPr>
          <p:cNvSpPr>
            <a:spLocks noGrp="1"/>
          </p:cNvSpPr>
          <p:nvPr>
            <p:ph idx="1"/>
          </p:nvPr>
        </p:nvSpPr>
        <p:spPr>
          <a:xfrm>
            <a:off x="692325" y="1269170"/>
            <a:ext cx="9904909" cy="587357"/>
          </a:xfrm>
        </p:spPr>
        <p:txBody>
          <a:bodyPr>
            <a:normAutofit/>
          </a:bodyPr>
          <a:lstStyle/>
          <a:p>
            <a:r>
              <a:rPr lang="en-US" sz="2000" dirty="0"/>
              <a:t>To compare the performance we calculate the RMSE values for the models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C0D3F09-69D9-4826-AD7C-B90730761CD1}"/>
              </a:ext>
            </a:extLst>
          </p:cNvPr>
          <p:cNvPicPr>
            <a:picLocks noChangeAspect="1"/>
          </p:cNvPicPr>
          <p:nvPr/>
        </p:nvPicPr>
        <p:blipFill>
          <a:blip r:embed="rId2"/>
          <a:stretch>
            <a:fillRect/>
          </a:stretch>
        </p:blipFill>
        <p:spPr>
          <a:xfrm>
            <a:off x="1335794" y="1856527"/>
            <a:ext cx="9261440" cy="4331209"/>
          </a:xfrm>
          <a:prstGeom prst="rect">
            <a:avLst/>
          </a:prstGeom>
        </p:spPr>
      </p:pic>
    </p:spTree>
    <p:extLst>
      <p:ext uri="{BB962C8B-B14F-4D97-AF65-F5344CB8AC3E}">
        <p14:creationId xmlns:p14="http://schemas.microsoft.com/office/powerpoint/2010/main" val="399236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Introduction</a:t>
            </a:r>
          </a:p>
        </p:txBody>
      </p:sp>
      <p:sp>
        <p:nvSpPr>
          <p:cNvPr id="3" name="Content Placeholder 2">
            <a:extLst>
              <a:ext uri="{FF2B5EF4-FFF2-40B4-BE49-F238E27FC236}">
                <a16:creationId xmlns:a16="http://schemas.microsoft.com/office/drawing/2014/main" id="{044F8468-814C-4542-89AB-5B62B998CABD}"/>
              </a:ext>
            </a:extLst>
          </p:cNvPr>
          <p:cNvSpPr>
            <a:spLocks noGrp="1"/>
          </p:cNvSpPr>
          <p:nvPr>
            <p:ph idx="1"/>
          </p:nvPr>
        </p:nvSpPr>
        <p:spPr>
          <a:xfrm>
            <a:off x="1417591" y="1457471"/>
            <a:ext cx="8857910" cy="5188292"/>
          </a:xfrm>
        </p:spPr>
        <p:txBody>
          <a:bodyPr>
            <a:normAutofit/>
          </a:bodyPr>
          <a:lstStyle/>
          <a:p>
            <a:pPr>
              <a:lnSpc>
                <a:spcPct val="150000"/>
              </a:lnSpc>
            </a:pPr>
            <a:r>
              <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rPr>
              <a:t>Stock markets have existed in the United States for over 200 years</a:t>
            </a:r>
          </a:p>
          <a:p>
            <a:pPr>
              <a:lnSpc>
                <a:spcPct val="150000"/>
              </a:lnSpc>
            </a:pPr>
            <a:r>
              <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rPr>
              <a:t>Yet very few people can accurately predict future stock prices</a:t>
            </a:r>
          </a:p>
          <a:p>
            <a:pPr>
              <a:lnSpc>
                <a:spcPct val="150000"/>
              </a:lnSpc>
            </a:pPr>
            <a:r>
              <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rPr>
              <a:t>The ability to predict stock prices is </a:t>
            </a:r>
            <a:r>
              <a:rPr lang="en-US" sz="2000">
                <a:latin typeface="Nirmala UI Semilight" panose="020B0402040204020203" pitchFamily="34" charset="0"/>
                <a:ea typeface="Nirmala UI Semilight" panose="020B0402040204020203" pitchFamily="34" charset="0"/>
                <a:cs typeface="Nirmala UI Semilight" panose="020B0402040204020203" pitchFamily="34" charset="0"/>
              </a:rPr>
              <a:t>very beneficial </a:t>
            </a: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lvl="1">
              <a:buSzPct val="66000"/>
              <a:buFont typeface="Wingdings" panose="05000000000000000000" pitchFamily="2" charset="2"/>
              <a:buChar char="Ø"/>
            </a:pPr>
            <a:r>
              <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rPr>
              <a:t>Stock prices falling soon </a:t>
            </a:r>
            <a:r>
              <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sym typeface="Wingdings" panose="05000000000000000000" pitchFamily="2" charset="2"/>
              </a:rPr>
              <a:t>--&gt; </a:t>
            </a:r>
            <a:r>
              <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rPr>
              <a:t>sell now</a:t>
            </a:r>
          </a:p>
          <a:p>
            <a:pPr lvl="1">
              <a:buSzPct val="66000"/>
              <a:buFont typeface="Wingdings" panose="05000000000000000000" pitchFamily="2" charset="2"/>
              <a:buChar char="Ø"/>
            </a:pPr>
            <a:r>
              <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rPr>
              <a:t>Stock prices rising soon --&gt; buy now</a:t>
            </a:r>
          </a:p>
          <a:p>
            <a:pPr lvl="1">
              <a:buSzPct val="66000"/>
              <a:buFont typeface="Wingdings" panose="05000000000000000000" pitchFamily="2" charset="2"/>
              <a:buChar char="Ø"/>
            </a:pPr>
            <a:r>
              <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rPr>
              <a:t>Both will earn money when executed properly</a:t>
            </a: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50000"/>
              </a:lnSpc>
            </a:pPr>
            <a:r>
              <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rPr>
              <a:t>Common “what if” scenarios</a:t>
            </a:r>
          </a:p>
          <a:p>
            <a:pPr lvl="1">
              <a:buSzPct val="66000"/>
              <a:buFont typeface="Wingdings" panose="05000000000000000000" pitchFamily="2" charset="2"/>
              <a:buChar char="Ø"/>
            </a:pPr>
            <a:r>
              <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rPr>
              <a:t>If you invested $500 in Tesla in 2010 --&gt; over $125,000 today</a:t>
            </a:r>
          </a:p>
          <a:p>
            <a:pPr lvl="1">
              <a:buSzPct val="66000"/>
              <a:buFont typeface="Wingdings" panose="05000000000000000000" pitchFamily="2" charset="2"/>
              <a:buChar char="Ø"/>
            </a:pPr>
            <a:r>
              <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rPr>
              <a:t>If you invested $500 in Amazon in 1997 --&gt; over $1.1 million today</a:t>
            </a: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50000"/>
              </a:lnSpc>
            </a:pPr>
            <a:r>
              <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rPr>
              <a:t>Why is it so difficult to predict future stock prices?</a:t>
            </a:r>
          </a:p>
          <a:p>
            <a:pPr marL="457200" lvl="1" indent="0">
              <a:buSzPct val="66000"/>
              <a:buNone/>
            </a:pP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8991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Performance Evaluation</a:t>
            </a:r>
          </a:p>
        </p:txBody>
      </p:sp>
      <p:sp>
        <p:nvSpPr>
          <p:cNvPr id="3" name="Content Placeholder 2">
            <a:extLst>
              <a:ext uri="{FF2B5EF4-FFF2-40B4-BE49-F238E27FC236}">
                <a16:creationId xmlns:a16="http://schemas.microsoft.com/office/drawing/2014/main" id="{044F8468-814C-4542-89AB-5B62B998CABD}"/>
              </a:ext>
            </a:extLst>
          </p:cNvPr>
          <p:cNvSpPr>
            <a:spLocks noGrp="1"/>
          </p:cNvSpPr>
          <p:nvPr>
            <p:ph idx="1"/>
          </p:nvPr>
        </p:nvSpPr>
        <p:spPr>
          <a:xfrm>
            <a:off x="692325" y="1269170"/>
            <a:ext cx="9904909" cy="4054747"/>
          </a:xfrm>
        </p:spPr>
        <p:txBody>
          <a:bodyPr>
            <a:normAutofit/>
          </a:bodyPr>
          <a:lstStyle/>
          <a:p>
            <a:r>
              <a:rPr lang="en-US" sz="2000" dirty="0"/>
              <a:t>We observe that Linear Regression, Ridge Regression with CV and Linear SVM all provide a good modelling for the stock price data sets.</a:t>
            </a:r>
          </a:p>
          <a:p>
            <a:r>
              <a:rPr lang="en-US" sz="2000" dirty="0"/>
              <a:t>For Microsoft stock prices, Ridge regression with CV has provided the best fit and lowest error. It is followed by Linear SVM and Linear Regression modelling.</a:t>
            </a:r>
          </a:p>
          <a:p>
            <a:r>
              <a:rPr lang="en-US" sz="2000" dirty="0"/>
              <a:t>For Apple stock prices, Linear SVM has performed the best followed closely by linear regression and ridge regression with CV</a:t>
            </a:r>
          </a:p>
          <a:p>
            <a:r>
              <a:rPr lang="en-US" sz="2000" dirty="0"/>
              <a:t>For Tesla stock prices, Ridge regression with CV is the best modelling technique. It is followed by Linear Regression and Linear SVM</a:t>
            </a:r>
          </a:p>
          <a:p>
            <a:r>
              <a:rPr lang="en-US" sz="2000" dirty="0"/>
              <a:t>In nearly all the stocks, SVM with poly kernel has performed the worst.</a:t>
            </a:r>
          </a:p>
          <a:p>
            <a:r>
              <a:rPr lang="en-US" sz="2000" dirty="0"/>
              <a:t>Among regression models, Lasso Regression without CV has performed the worst.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08042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Conclusion</a:t>
            </a:r>
          </a:p>
        </p:txBody>
      </p:sp>
      <p:sp>
        <p:nvSpPr>
          <p:cNvPr id="3" name="Content Placeholder 2">
            <a:extLst>
              <a:ext uri="{FF2B5EF4-FFF2-40B4-BE49-F238E27FC236}">
                <a16:creationId xmlns:a16="http://schemas.microsoft.com/office/drawing/2014/main" id="{044F8468-814C-4542-89AB-5B62B998CABD}"/>
              </a:ext>
            </a:extLst>
          </p:cNvPr>
          <p:cNvSpPr>
            <a:spLocks noGrp="1"/>
          </p:cNvSpPr>
          <p:nvPr>
            <p:ph idx="1"/>
          </p:nvPr>
        </p:nvSpPr>
        <p:spPr>
          <a:xfrm>
            <a:off x="1014060" y="1782981"/>
            <a:ext cx="9781188" cy="4393982"/>
          </a:xfrm>
        </p:spPr>
        <p:txBody>
          <a:bodyPr>
            <a:normAutofit/>
          </a:bodyPr>
          <a:lstStyle/>
          <a:p>
            <a:r>
              <a:rPr lang="en-US" sz="2000" dirty="0"/>
              <a:t>Our conclusion at the end of this project is that for stock price datasets we can implement Ridge Regression with cross validation, Linear Regression, Linear SVM and LSTM 2 modelling to forecast future stock prices</a:t>
            </a:r>
          </a:p>
          <a:p>
            <a:r>
              <a:rPr lang="en-US" sz="2000" dirty="0"/>
              <a:t>Among these modelling Linear Regression provides a good compromise between cost, simplicity and implementation</a:t>
            </a:r>
          </a:p>
          <a:p>
            <a:r>
              <a:rPr lang="en-US" sz="2000" dirty="0"/>
              <a:t>The other models also perform quite well in forecasting the future stock prices and the trader can pick any one of them depending on his personal convenience</a:t>
            </a:r>
          </a:p>
          <a:p>
            <a:r>
              <a:rPr lang="en-US" sz="2000" dirty="0"/>
              <a:t>A word of caution is that stock prices are highly volatile and seem to break trends and predictions so no forecasting model should be taken as absolute.</a:t>
            </a:r>
          </a:p>
          <a:p>
            <a:pPr marL="0"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09055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1F65-8B55-4582-9A56-741D3A34554C}"/>
              </a:ext>
            </a:extLst>
          </p:cNvPr>
          <p:cNvSpPr>
            <a:spLocks noGrp="1"/>
          </p:cNvSpPr>
          <p:nvPr>
            <p:ph type="title"/>
          </p:nvPr>
        </p:nvSpPr>
        <p:spPr/>
        <p:txBody>
          <a:bodyPr>
            <a:normAutofit/>
          </a:bodyPr>
          <a:lstStyle/>
          <a:p>
            <a:r>
              <a:rPr lang="en-IN" sz="3600" u="sng" dirty="0"/>
              <a:t>References Used</a:t>
            </a:r>
          </a:p>
        </p:txBody>
      </p:sp>
      <p:sp>
        <p:nvSpPr>
          <p:cNvPr id="3" name="Content Placeholder 2">
            <a:extLst>
              <a:ext uri="{FF2B5EF4-FFF2-40B4-BE49-F238E27FC236}">
                <a16:creationId xmlns:a16="http://schemas.microsoft.com/office/drawing/2014/main" id="{4ED13E39-220B-463F-A17F-F337F82F518D}"/>
              </a:ext>
            </a:extLst>
          </p:cNvPr>
          <p:cNvSpPr>
            <a:spLocks noGrp="1"/>
          </p:cNvSpPr>
          <p:nvPr>
            <p:ph idx="1"/>
          </p:nvPr>
        </p:nvSpPr>
        <p:spPr/>
        <p:txBody>
          <a:bodyPr/>
          <a:lstStyle/>
          <a:p>
            <a:r>
              <a:rPr lang="en-IN" dirty="0"/>
              <a:t>Professor Yang`s notes</a:t>
            </a:r>
          </a:p>
          <a:p>
            <a:r>
              <a:rPr lang="en-IN" dirty="0"/>
              <a:t>Geeks for Geeks</a:t>
            </a:r>
          </a:p>
          <a:p>
            <a:r>
              <a:rPr lang="en-IN" dirty="0"/>
              <a:t>Scikit Documentation</a:t>
            </a:r>
          </a:p>
          <a:p>
            <a:r>
              <a:rPr lang="en-IN" dirty="0"/>
              <a:t>Wikipedia</a:t>
            </a:r>
          </a:p>
          <a:p>
            <a:r>
              <a:rPr lang="en-IN"/>
              <a:t>https://www.cs.princeton.edu/sites/default/files/uploads/saahil_madge.pdf</a:t>
            </a:r>
            <a:endParaRPr lang="en-IN" dirty="0"/>
          </a:p>
        </p:txBody>
      </p:sp>
    </p:spTree>
    <p:extLst>
      <p:ext uri="{BB962C8B-B14F-4D97-AF65-F5344CB8AC3E}">
        <p14:creationId xmlns:p14="http://schemas.microsoft.com/office/powerpoint/2010/main" val="4222425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5" name="Freeform: Shape 3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9A96919-8BCD-42E8-9065-DEAF1FFE4ED9}"/>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solidFill>
                  <a:srgbClr val="080808"/>
                </a:solidFill>
                <a:latin typeface="Nirmala UI"/>
                <a:ea typeface="Nirmala UI"/>
                <a:cs typeface="Calibri Light"/>
              </a:rPr>
              <a:t>Questions?</a:t>
            </a:r>
            <a:endParaRPr lang="en-US" sz="3600" kern="1200">
              <a:solidFill>
                <a:srgbClr val="080808"/>
              </a:solidFill>
              <a:latin typeface="Nirmala UI"/>
              <a:ea typeface="Nirmala UI"/>
              <a:cs typeface="Nirmala UI"/>
            </a:endParaRPr>
          </a:p>
        </p:txBody>
      </p:sp>
      <p:sp>
        <p:nvSpPr>
          <p:cNvPr id="39" name="Freeform: Shape 3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7102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5" name="Freeform: Shape 3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9A96919-8BCD-42E8-9065-DEAF1FFE4ED9}"/>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solidFill>
                  <a:schemeClr val="accent1"/>
                </a:solidFill>
                <a:latin typeface="Nirmala UI"/>
                <a:ea typeface="Nirmala UI"/>
                <a:cs typeface="Calibri Light"/>
              </a:rPr>
              <a:t>A Note of Thanks from Brandon and Pratik to Professor Yang !!!!</a:t>
            </a:r>
            <a:endParaRPr lang="en-US" sz="3600" kern="1200" dirty="0">
              <a:solidFill>
                <a:schemeClr val="accent1"/>
              </a:solidFill>
              <a:latin typeface="Nirmala UI"/>
              <a:ea typeface="Nirmala UI"/>
              <a:cs typeface="Nirmala UI"/>
            </a:endParaRPr>
          </a:p>
        </p:txBody>
      </p:sp>
      <p:sp>
        <p:nvSpPr>
          <p:cNvPr id="39" name="Freeform: Shape 3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098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Introduction (continued)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1025725A-2532-4612-B2D8-37F6A3A3E550}"/>
              </a:ext>
            </a:extLst>
          </p:cNvPr>
          <p:cNvSpPr>
            <a:spLocks noGrp="1"/>
          </p:cNvSpPr>
          <p:nvPr>
            <p:ph idx="1"/>
          </p:nvPr>
        </p:nvSpPr>
        <p:spPr>
          <a:xfrm>
            <a:off x="1417591" y="1457471"/>
            <a:ext cx="8857910" cy="5188292"/>
          </a:xfrm>
        </p:spPr>
        <p:txBody>
          <a:bodyPr>
            <a:normAutofit/>
          </a:bodyPr>
          <a:lstStyle/>
          <a:p>
            <a:pPr>
              <a:lnSpc>
                <a:spcPct val="150000"/>
              </a:lnSpc>
            </a:pPr>
            <a:r>
              <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rPr>
              <a:t>There are too many factors to consider</a:t>
            </a:r>
            <a:endParaRPr lang="en-US" sz="8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lvl="1">
              <a:buSzPct val="66000"/>
              <a:buFont typeface="Wingdings" panose="05000000000000000000" pitchFamily="2" charset="2"/>
              <a:buChar char="Ø"/>
            </a:pPr>
            <a:r>
              <a:rPr lang="en-US" sz="1800" dirty="0">
                <a:latin typeface="Nirmala UI Semilight" panose="020B0402040204020203" pitchFamily="34" charset="0"/>
                <a:ea typeface="Nirmala UI Semilight" panose="020B0402040204020203" pitchFamily="34" charset="0"/>
                <a:cs typeface="Nirmala UI Semilight" panose="020B0402040204020203" pitchFamily="34" charset="0"/>
              </a:rPr>
              <a:t>Supply and Demand</a:t>
            </a:r>
          </a:p>
          <a:p>
            <a:pPr lvl="1">
              <a:buSzPct val="66000"/>
              <a:buFont typeface="Wingdings" panose="05000000000000000000" pitchFamily="2" charset="2"/>
              <a:buChar char="Ø"/>
            </a:pPr>
            <a:r>
              <a:rPr lang="en-US" sz="1800" dirty="0">
                <a:latin typeface="Nirmala UI Semilight" panose="020B0402040204020203" pitchFamily="34" charset="0"/>
                <a:ea typeface="Nirmala UI Semilight" panose="020B0402040204020203" pitchFamily="34" charset="0"/>
                <a:cs typeface="Nirmala UI Semilight" panose="020B0402040204020203" pitchFamily="34" charset="0"/>
              </a:rPr>
              <a:t>Company performance</a:t>
            </a:r>
          </a:p>
          <a:p>
            <a:pPr lvl="1">
              <a:buSzPct val="66000"/>
              <a:buFont typeface="Wingdings" panose="05000000000000000000" pitchFamily="2" charset="2"/>
              <a:buChar char="Ø"/>
            </a:pPr>
            <a:r>
              <a:rPr lang="en-US" sz="1800" dirty="0">
                <a:latin typeface="Nirmala UI Semilight" panose="020B0402040204020203" pitchFamily="34" charset="0"/>
                <a:ea typeface="Nirmala UI Semilight" panose="020B0402040204020203" pitchFamily="34" charset="0"/>
                <a:cs typeface="Nirmala UI Semilight" panose="020B0402040204020203" pitchFamily="34" charset="0"/>
              </a:rPr>
              <a:t>Inflation / Deflation</a:t>
            </a:r>
          </a:p>
          <a:p>
            <a:pPr lvl="1">
              <a:buSzPct val="66000"/>
              <a:buFont typeface="Wingdings" panose="05000000000000000000" pitchFamily="2" charset="2"/>
              <a:buChar char="Ø"/>
            </a:pPr>
            <a:r>
              <a:rPr lang="en-US" sz="1800" dirty="0">
                <a:latin typeface="Nirmala UI Semilight" panose="020B0402040204020203" pitchFamily="34" charset="0"/>
                <a:ea typeface="Nirmala UI Semilight" panose="020B0402040204020203" pitchFamily="34" charset="0"/>
                <a:cs typeface="Nirmala UI Semilight" panose="020B0402040204020203" pitchFamily="34" charset="0"/>
              </a:rPr>
              <a:t>Politics</a:t>
            </a: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50000"/>
              </a:lnSpc>
            </a:pPr>
            <a:r>
              <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rPr>
              <a:t>Human error / bias</a:t>
            </a:r>
          </a:p>
          <a:p>
            <a:pPr lvl="1">
              <a:buSzPct val="66000"/>
              <a:buFont typeface="Wingdings" panose="05000000000000000000" pitchFamily="2" charset="2"/>
              <a:buChar char="Ø"/>
            </a:pPr>
            <a:r>
              <a:rPr lang="en-US" sz="1800" dirty="0">
                <a:latin typeface="Nirmala UI Semilight" panose="020B0402040204020203" pitchFamily="34" charset="0"/>
                <a:ea typeface="Nirmala UI Semilight" panose="020B0402040204020203" pitchFamily="34" charset="0"/>
                <a:cs typeface="Nirmala UI Semilight" panose="020B0402040204020203" pitchFamily="34" charset="0"/>
              </a:rPr>
              <a:t>Emotional</a:t>
            </a:r>
          </a:p>
          <a:p>
            <a:pPr lvl="1">
              <a:buSzPct val="66000"/>
              <a:buFont typeface="Wingdings" panose="05000000000000000000" pitchFamily="2" charset="2"/>
              <a:buChar char="Ø"/>
            </a:pPr>
            <a:r>
              <a:rPr lang="en-US" sz="1800" dirty="0">
                <a:latin typeface="Nirmala UI Semilight" panose="020B0402040204020203" pitchFamily="34" charset="0"/>
                <a:ea typeface="Nirmala UI Semilight" panose="020B0402040204020203" pitchFamily="34" charset="0"/>
                <a:cs typeface="Nirmala UI Semilight" panose="020B0402040204020203" pitchFamily="34" charset="0"/>
              </a:rPr>
              <a:t>Have preferences</a:t>
            </a: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50000"/>
              </a:lnSpc>
            </a:pPr>
            <a:r>
              <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rPr>
              <a:t>We can improve our predictions by using Machine Learning models</a:t>
            </a:r>
          </a:p>
          <a:p>
            <a:pPr lvl="1">
              <a:buSzPct val="66000"/>
              <a:buFont typeface="Wingdings" panose="05000000000000000000" pitchFamily="2" charset="2"/>
              <a:buChar char="Ø"/>
            </a:pPr>
            <a:r>
              <a:rPr lang="en-US" sz="1800" dirty="0">
                <a:latin typeface="Nirmala UI Semilight" panose="020B0402040204020203" pitchFamily="34" charset="0"/>
                <a:ea typeface="Nirmala UI Semilight" panose="020B0402040204020203" pitchFamily="34" charset="0"/>
                <a:cs typeface="Nirmala UI Semilight" panose="020B0402040204020203" pitchFamily="34" charset="0"/>
              </a:rPr>
              <a:t>Better at identifying trends</a:t>
            </a:r>
          </a:p>
          <a:p>
            <a:pPr lvl="1">
              <a:buSzPct val="66000"/>
              <a:buFont typeface="Wingdings" panose="05000000000000000000" pitchFamily="2" charset="2"/>
              <a:buChar char="Ø"/>
            </a:pPr>
            <a:r>
              <a:rPr lang="en-US" sz="1800" dirty="0">
                <a:latin typeface="Nirmala UI Semilight" panose="020B0402040204020203" pitchFamily="34" charset="0"/>
                <a:ea typeface="Nirmala UI Semilight" panose="020B0402040204020203" pitchFamily="34" charset="0"/>
                <a:cs typeface="Nirmala UI Semilight" panose="020B0402040204020203" pitchFamily="34" charset="0"/>
              </a:rPr>
              <a:t>Continually improves</a:t>
            </a:r>
          </a:p>
          <a:p>
            <a:pPr lvl="1">
              <a:buSzPct val="66000"/>
              <a:buFont typeface="Wingdings" panose="05000000000000000000" pitchFamily="2" charset="2"/>
              <a:buChar char="Ø"/>
            </a:pPr>
            <a:r>
              <a:rPr lang="en-US" sz="1800" dirty="0">
                <a:latin typeface="Nirmala UI Semilight" panose="020B0402040204020203" pitchFamily="34" charset="0"/>
                <a:ea typeface="Nirmala UI Semilight" panose="020B0402040204020203" pitchFamily="34" charset="0"/>
                <a:cs typeface="Nirmala UI Semilight" panose="020B0402040204020203" pitchFamily="34" charset="0"/>
              </a:rPr>
              <a:t>Automates the process</a:t>
            </a: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lvl="1">
              <a:buSzPct val="66000"/>
              <a:buFont typeface="Wingdings" panose="05000000000000000000" pitchFamily="2" charset="2"/>
              <a:buChar char="Ø"/>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50000"/>
              </a:lnSpc>
            </a:pP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Tree>
    <p:extLst>
      <p:ext uri="{BB962C8B-B14F-4D97-AF65-F5344CB8AC3E}">
        <p14:creationId xmlns:p14="http://schemas.microsoft.com/office/powerpoint/2010/main" val="56485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panose="020B0502040204020203" pitchFamily="34" charset="0"/>
                <a:ea typeface="Nirmala UI" panose="020B0502040204020203" pitchFamily="34" charset="0"/>
                <a:cs typeface="Nirmala UI" panose="020B0502040204020203" pitchFamily="34" charset="0"/>
              </a:rPr>
              <a:t>Related Work</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A713459A-D3CD-449D-8273-6E920B10191C}"/>
              </a:ext>
            </a:extLst>
          </p:cNvPr>
          <p:cNvSpPr>
            <a:spLocks noGrp="1"/>
          </p:cNvSpPr>
          <p:nvPr>
            <p:ph idx="1"/>
          </p:nvPr>
        </p:nvSpPr>
        <p:spPr>
          <a:xfrm>
            <a:off x="1417591" y="1647971"/>
            <a:ext cx="8857910" cy="5188292"/>
          </a:xfrm>
        </p:spPr>
        <p:txBody>
          <a:bodyPr vert="horz" lIns="91440" tIns="45720" rIns="91440" bIns="45720" rtlCol="0" anchor="t">
            <a:normAutofit/>
          </a:bodyPr>
          <a:lstStyle/>
          <a:p>
            <a:pPr>
              <a:lnSpc>
                <a:spcPct val="100000"/>
              </a:lnSpc>
            </a:pPr>
            <a:r>
              <a:rPr lang="en-US" sz="2000" dirty="0">
                <a:latin typeface="Nirmala UI Semilight"/>
                <a:ea typeface="Nirmala UI Semilight" panose="020B0402040204020203" pitchFamily="34" charset="0"/>
                <a:cs typeface="Nirmala UI Semilight"/>
              </a:rPr>
              <a:t>Existing approaches to stock price prediction have many flaws</a:t>
            </a:r>
          </a:p>
          <a:p>
            <a:pPr>
              <a:lnSpc>
                <a:spcPct val="100000"/>
              </a:lnSpc>
            </a:pPr>
            <a:r>
              <a:rPr lang="en-US" sz="2000" dirty="0">
                <a:latin typeface="Nirmala UI Semilight"/>
                <a:ea typeface="Nirmala UI Semilight" panose="020B0402040204020203" pitchFamily="34" charset="0"/>
                <a:cs typeface="Nirmala UI Semilight"/>
              </a:rPr>
              <a:t>Momentum Investing</a:t>
            </a:r>
          </a:p>
          <a:p>
            <a:pPr lvl="1">
              <a:lnSpc>
                <a:spcPct val="100000"/>
              </a:lnSpc>
              <a:buSzPct val="66000"/>
              <a:buFont typeface="Wingdings" panose="05000000000000000000" pitchFamily="2" charset="2"/>
              <a:buChar char="Ø"/>
            </a:pPr>
            <a:r>
              <a:rPr lang="en-US" sz="1800" dirty="0">
                <a:latin typeface="Nirmala UI Semilight"/>
                <a:ea typeface="Nirmala UI Semilight" panose="020B0402040204020203" pitchFamily="34" charset="0"/>
                <a:cs typeface="Nirmala UI Semilight"/>
              </a:rPr>
              <a:t>Predicting that current market trends will continue</a:t>
            </a:r>
          </a:p>
          <a:p>
            <a:pPr lvl="1">
              <a:lnSpc>
                <a:spcPct val="100000"/>
              </a:lnSpc>
              <a:buSzPct val="66000"/>
              <a:buFont typeface="Wingdings" panose="05000000000000000000" pitchFamily="2" charset="2"/>
              <a:buChar char="Ø"/>
            </a:pPr>
            <a:r>
              <a:rPr lang="en-US" sz="1800" dirty="0">
                <a:latin typeface="Nirmala UI Semilight"/>
                <a:ea typeface="Nirmala UI Semilight" panose="020B0402040204020203" pitchFamily="34" charset="0"/>
                <a:cs typeface="Nirmala UI Semilight"/>
              </a:rPr>
              <a:t>Trends are often short term, then the market corrects</a:t>
            </a:r>
          </a:p>
          <a:p>
            <a:pPr>
              <a:lnSpc>
                <a:spcPct val="100000"/>
              </a:lnSpc>
            </a:pPr>
            <a:r>
              <a:rPr lang="en-US" sz="2000" dirty="0">
                <a:latin typeface="Nirmala UI Semilight"/>
                <a:ea typeface="Nirmala UI Semilight" panose="020B0402040204020203" pitchFamily="34" charset="0"/>
                <a:cs typeface="Nirmala UI Semilight"/>
              </a:rPr>
              <a:t>Value Investing</a:t>
            </a:r>
          </a:p>
          <a:p>
            <a:pPr lvl="1">
              <a:lnSpc>
                <a:spcPct val="100000"/>
              </a:lnSpc>
              <a:buSzPct val="66000"/>
              <a:buFont typeface="Wingdings" panose="05000000000000000000" pitchFamily="2" charset="2"/>
              <a:buChar char="Ø"/>
            </a:pPr>
            <a:r>
              <a:rPr lang="en-US" sz="1800" dirty="0">
                <a:latin typeface="Nirmala UI Semilight"/>
                <a:ea typeface="Nirmala UI Semilight" panose="020B0402040204020203" pitchFamily="34" charset="0"/>
                <a:cs typeface="Nirmala UI Semilight"/>
              </a:rPr>
              <a:t>Selecting undervalued stocks that have high potential</a:t>
            </a:r>
          </a:p>
          <a:p>
            <a:pPr lvl="1">
              <a:lnSpc>
                <a:spcPct val="100000"/>
              </a:lnSpc>
              <a:buSzPct val="66000"/>
              <a:buFont typeface="Wingdings" panose="05000000000000000000" pitchFamily="2" charset="2"/>
              <a:buChar char="Ø"/>
            </a:pPr>
            <a:r>
              <a:rPr lang="en-US" sz="1800" dirty="0">
                <a:latin typeface="Nirmala UI Semilight"/>
                <a:ea typeface="Nirmala UI Semilight" panose="020B0402040204020203" pitchFamily="34" charset="0"/>
                <a:cs typeface="Nirmala UI Semilight"/>
              </a:rPr>
              <a:t>Purchasing high volumes of unproven stocks is very risky</a:t>
            </a:r>
          </a:p>
          <a:p>
            <a:pPr>
              <a:lnSpc>
                <a:spcPct val="100000"/>
              </a:lnSpc>
            </a:pPr>
            <a:r>
              <a:rPr lang="en-US" sz="2000" dirty="0">
                <a:latin typeface="Nirmala UI Semilight"/>
                <a:ea typeface="Nirmala UI Semilight" panose="020B0402040204020203" pitchFamily="34" charset="0"/>
                <a:cs typeface="Nirmala UI Semilight"/>
              </a:rPr>
              <a:t>Mean Reversion</a:t>
            </a:r>
          </a:p>
          <a:p>
            <a:pPr lvl="1">
              <a:lnSpc>
                <a:spcPct val="100000"/>
              </a:lnSpc>
              <a:buSzPct val="66000"/>
              <a:buFont typeface="Wingdings" panose="05000000000000000000" pitchFamily="2" charset="2"/>
              <a:buChar char="Ø"/>
            </a:pPr>
            <a:r>
              <a:rPr lang="en-US" sz="1800" dirty="0">
                <a:latin typeface="Nirmala UI Semilight"/>
                <a:ea typeface="Nirmala UI Semilight" panose="020B0402040204020203" pitchFamily="34" charset="0"/>
                <a:cs typeface="Nirmala UI Semilight"/>
              </a:rPr>
              <a:t>Anticipating stocks will return to average values over time</a:t>
            </a:r>
          </a:p>
          <a:p>
            <a:pPr lvl="1">
              <a:lnSpc>
                <a:spcPct val="100000"/>
              </a:lnSpc>
              <a:buSzPct val="66000"/>
              <a:buFont typeface="Wingdings" panose="05000000000000000000" pitchFamily="2" charset="2"/>
              <a:buChar char="Ø"/>
            </a:pPr>
            <a:r>
              <a:rPr lang="en-US" sz="1800" dirty="0">
                <a:latin typeface="Nirmala UI Semilight"/>
                <a:ea typeface="Nirmala UI Semilight" panose="020B0402040204020203" pitchFamily="34" charset="0"/>
                <a:cs typeface="Nirmala UI Semilight"/>
              </a:rPr>
              <a:t>Usually not successful in the short term, may take years to develop</a:t>
            </a:r>
          </a:p>
          <a:p>
            <a:pPr lvl="1">
              <a:buSzPct val="66000"/>
              <a:buFont typeface="Wingdings" panose="05000000000000000000" pitchFamily="2" charset="2"/>
              <a:buChar char="Ø"/>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50000"/>
              </a:lnSpc>
            </a:pP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Tree>
    <p:extLst>
      <p:ext uri="{BB962C8B-B14F-4D97-AF65-F5344CB8AC3E}">
        <p14:creationId xmlns:p14="http://schemas.microsoft.com/office/powerpoint/2010/main" val="198803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21734"/>
            <a:ext cx="10905066" cy="1135737"/>
          </a:xfrm>
        </p:spPr>
        <p:txBody>
          <a:bodyPr>
            <a:normAutofit/>
          </a:bodyPr>
          <a:lstStyle/>
          <a:p>
            <a:r>
              <a:rPr lang="en-US" sz="3600" dirty="0">
                <a:latin typeface="Nirmala UI"/>
                <a:ea typeface="Nirmala UI" panose="020B0502040204020203" pitchFamily="34" charset="0"/>
                <a:cs typeface="Nirmala UI"/>
              </a:rPr>
              <a:t>Our Approach</a:t>
            </a:r>
            <a:endParaRPr lang="en-US" sz="3600" dirty="0">
              <a:latin typeface="Nirmala UI"/>
              <a:ea typeface="Nirmala UI" panose="020B0502040204020203" pitchFamily="34" charset="0"/>
              <a:cs typeface="Nirmala UI" panose="020B0502040204020203" pitchFamily="34" charset="0"/>
            </a:endParaRPr>
          </a:p>
        </p:txBody>
      </p:sp>
      <p:sp>
        <p:nvSpPr>
          <p:cNvPr id="3" name="Content Placeholder 2">
            <a:extLst>
              <a:ext uri="{FF2B5EF4-FFF2-40B4-BE49-F238E27FC236}">
                <a16:creationId xmlns:a16="http://schemas.microsoft.com/office/drawing/2014/main" id="{044F8468-814C-4542-89AB-5B62B998CABD}"/>
              </a:ext>
            </a:extLst>
          </p:cNvPr>
          <p:cNvSpPr>
            <a:spLocks noGrp="1"/>
          </p:cNvSpPr>
          <p:nvPr>
            <p:ph idx="1"/>
          </p:nvPr>
        </p:nvSpPr>
        <p:spPr>
          <a:xfrm>
            <a:off x="1014059" y="1590341"/>
            <a:ext cx="9904909" cy="4586622"/>
          </a:xfrm>
        </p:spPr>
        <p:txBody>
          <a:bodyPr vert="horz" lIns="91440" tIns="45720" rIns="91440" bIns="45720" rtlCol="0" anchor="t">
            <a:normAutofit/>
          </a:bodyPr>
          <a:lstStyle/>
          <a:p>
            <a:pPr marL="457200" indent="-457200">
              <a:buAutoNum type="arabicParenR"/>
            </a:pPr>
            <a:r>
              <a:rPr lang="en-US" sz="2000" dirty="0">
                <a:latin typeface="Nirmala UI"/>
                <a:cs typeface="Calibri"/>
              </a:rPr>
              <a:t>Long Short-Term Memory (LSTM)</a:t>
            </a:r>
            <a:endParaRPr lang="en-US" dirty="0">
              <a:cs typeface="Calibri" panose="020F0502020204030204"/>
            </a:endParaRPr>
          </a:p>
          <a:p>
            <a:pPr marL="457200" indent="-457200">
              <a:buAutoNum type="arabicParenR"/>
            </a:pPr>
            <a:r>
              <a:rPr lang="en-US" sz="2000" dirty="0">
                <a:latin typeface="Nirmala UI"/>
                <a:cs typeface="Calibri"/>
              </a:rPr>
              <a:t>Linear Regression</a:t>
            </a:r>
          </a:p>
          <a:p>
            <a:pPr marL="457200" indent="-457200">
              <a:buAutoNum type="arabicParenR"/>
            </a:pPr>
            <a:r>
              <a:rPr lang="en-US" sz="2000" dirty="0">
                <a:latin typeface="Nirmala UI"/>
                <a:cs typeface="Calibri"/>
              </a:rPr>
              <a:t>Support Vector Machine (SVM)</a:t>
            </a:r>
          </a:p>
          <a:p>
            <a:pPr marL="0" indent="0">
              <a:buNone/>
            </a:pPr>
            <a:endParaRPr lang="en-US" sz="600" dirty="0">
              <a:latin typeface="Nirmala UI"/>
              <a:cs typeface="Calibri"/>
            </a:endParaRPr>
          </a:p>
          <a:p>
            <a:pPr marL="0" indent="0">
              <a:buNone/>
            </a:pPr>
            <a:endParaRPr lang="en-US" sz="600" dirty="0">
              <a:latin typeface="Nirmala UI"/>
              <a:cs typeface="Calibri"/>
            </a:endParaRPr>
          </a:p>
          <a:p>
            <a:pPr marL="0" indent="0">
              <a:buNone/>
            </a:pPr>
            <a:r>
              <a:rPr lang="en-US" sz="2000" b="1" u="sng" dirty="0">
                <a:latin typeface="Nirmala UI Semilight"/>
                <a:cs typeface="Calibri"/>
              </a:rPr>
              <a:t>LSTM</a:t>
            </a:r>
            <a:endParaRPr lang="en-US" sz="600" u="sng">
              <a:latin typeface="Nirmala UI Semilight"/>
              <a:cs typeface="Calibri"/>
            </a:endParaRPr>
          </a:p>
          <a:p>
            <a:pPr marL="0" indent="0">
              <a:buNone/>
            </a:pPr>
            <a:r>
              <a:rPr lang="en-US" sz="1800" dirty="0">
                <a:latin typeface="Nirmala UI"/>
                <a:cs typeface="Calibri"/>
              </a:rPr>
              <a:t>A type of recurrent neural network with 3 layers</a:t>
            </a:r>
          </a:p>
          <a:p>
            <a:pPr marL="914400" lvl="1">
              <a:lnSpc>
                <a:spcPct val="150000"/>
              </a:lnSpc>
              <a:buFont typeface="Wingdings" panose="020B0604020202020204" pitchFamily="34" charset="0"/>
              <a:buChar char="Ø"/>
            </a:pPr>
            <a:endParaRPr lang="en-US" sz="1600" dirty="0">
              <a:latin typeface="Nirmala U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E370C9FD-A46D-4357-BE3C-D9B84D7EC92B}"/>
              </a:ext>
            </a:extLst>
          </p:cNvPr>
          <p:cNvPicPr>
            <a:picLocks noChangeAspect="1"/>
          </p:cNvPicPr>
          <p:nvPr/>
        </p:nvPicPr>
        <p:blipFill>
          <a:blip r:embed="rId2"/>
          <a:stretch>
            <a:fillRect/>
          </a:stretch>
        </p:blipFill>
        <p:spPr>
          <a:xfrm>
            <a:off x="3230367" y="4112888"/>
            <a:ext cx="5735547" cy="2433660"/>
          </a:xfrm>
          <a:prstGeom prst="rect">
            <a:avLst/>
          </a:prstGeom>
        </p:spPr>
      </p:pic>
    </p:spTree>
    <p:extLst>
      <p:ext uri="{BB962C8B-B14F-4D97-AF65-F5344CB8AC3E}">
        <p14:creationId xmlns:p14="http://schemas.microsoft.com/office/powerpoint/2010/main" val="204212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334612"/>
            <a:ext cx="10905066" cy="1135737"/>
          </a:xfrm>
        </p:spPr>
        <p:txBody>
          <a:bodyPr>
            <a:normAutofit/>
          </a:bodyPr>
          <a:lstStyle/>
          <a:p>
            <a:r>
              <a:rPr lang="en-US" sz="3600" dirty="0">
                <a:latin typeface="Nirmala UI"/>
                <a:cs typeface="Nirmala UI"/>
              </a:rPr>
              <a:t>Our Approach (LSTM)</a:t>
            </a:r>
            <a:endParaRPr lang="en-US" dirty="0">
              <a:latin typeface="Calibri Light"/>
              <a:cs typeface="Calibri Ligh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A713459A-D3CD-449D-8273-6E920B10191C}"/>
              </a:ext>
            </a:extLst>
          </p:cNvPr>
          <p:cNvSpPr>
            <a:spLocks noGrp="1"/>
          </p:cNvSpPr>
          <p:nvPr>
            <p:ph idx="1"/>
          </p:nvPr>
        </p:nvSpPr>
        <p:spPr>
          <a:xfrm>
            <a:off x="1417591" y="1459612"/>
            <a:ext cx="8857910" cy="4832977"/>
          </a:xfrm>
        </p:spPr>
        <p:txBody>
          <a:bodyPr vert="horz" lIns="91440" tIns="45720" rIns="91440" bIns="45720" rtlCol="0" anchor="t">
            <a:normAutofit/>
          </a:bodyPr>
          <a:lstStyle/>
          <a:p>
            <a:pPr marL="0" indent="0">
              <a:lnSpc>
                <a:spcPct val="100000"/>
              </a:lnSpc>
              <a:buNone/>
            </a:pPr>
            <a:r>
              <a:rPr lang="en-US" sz="2000" b="1" dirty="0">
                <a:latin typeface="Nirmala UI Semilight"/>
                <a:ea typeface="Nirmala UI Semilight"/>
                <a:cs typeface="Nirmala UI Semilight"/>
              </a:rPr>
              <a:t>Data Collection / Setup</a:t>
            </a:r>
          </a:p>
          <a:p>
            <a:pPr>
              <a:lnSpc>
                <a:spcPct val="100000"/>
              </a:lnSpc>
            </a:pPr>
            <a:r>
              <a:rPr lang="en-US" sz="1600" dirty="0">
                <a:latin typeface="Nirmala UI Semilight"/>
                <a:ea typeface="Nirmala UI Semilight"/>
                <a:cs typeface="Nirmala UI Semilight"/>
              </a:rPr>
              <a:t>Download daily stock price CSV files from Yahoo Finance</a:t>
            </a: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00000"/>
              </a:lnSpc>
            </a:pPr>
            <a:r>
              <a:rPr lang="en-US" sz="1600" dirty="0">
                <a:latin typeface="Nirmala UI Semilight"/>
                <a:ea typeface="Nirmala UI Semilight"/>
                <a:cs typeface="Nirmala UI Semilight"/>
              </a:rPr>
              <a:t>Read CSV files into python with pandas</a:t>
            </a: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00000"/>
              </a:lnSpc>
            </a:pPr>
            <a:r>
              <a:rPr lang="en-US" sz="1600" dirty="0">
                <a:latin typeface="Nirmala UI Semilight"/>
                <a:ea typeface="Nirmala UI Semilight"/>
                <a:cs typeface="Nirmala UI Semilight"/>
              </a:rPr>
              <a:t>Reshape data into arrays with </a:t>
            </a:r>
            <a:r>
              <a:rPr lang="en-US" sz="1600" dirty="0" err="1">
                <a:latin typeface="Nirmala UI Semilight"/>
                <a:ea typeface="Nirmala UI Semilight"/>
                <a:cs typeface="Nirmala UI Semilight"/>
              </a:rPr>
              <a:t>numpy</a:t>
            </a:r>
            <a:endParaRPr lang="en-US" sz="1600" dirty="0" err="1">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0" indent="0">
              <a:lnSpc>
                <a:spcPct val="100000"/>
              </a:lnSpc>
              <a:buNone/>
            </a:pPr>
            <a:r>
              <a:rPr lang="en-US" sz="2000" b="1" dirty="0">
                <a:latin typeface="Nirmala UI Semilight"/>
                <a:ea typeface="Nirmala UI Semilight"/>
                <a:cs typeface="Nirmala UI Semilight"/>
              </a:rPr>
              <a:t>Model 1</a:t>
            </a:r>
          </a:p>
          <a:p>
            <a:pPr>
              <a:lnSpc>
                <a:spcPct val="100000"/>
              </a:lnSpc>
            </a:pPr>
            <a:r>
              <a:rPr lang="en-US" sz="1600" dirty="0">
                <a:latin typeface="Nirmala UI Semilight"/>
                <a:ea typeface="Nirmala UI Semilight"/>
                <a:cs typeface="Nirmala UI Semilight"/>
              </a:rPr>
              <a:t>Train LSTM model with </a:t>
            </a:r>
            <a:r>
              <a:rPr lang="en-US" sz="1600" dirty="0" err="1">
                <a:latin typeface="Nirmala UI Semilight"/>
                <a:ea typeface="Nirmala UI Semilight"/>
                <a:cs typeface="Nirmala UI Semilight"/>
              </a:rPr>
              <a:t>keras</a:t>
            </a:r>
            <a:endParaRPr lang="en-US" sz="1600" dirty="0" err="1">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00000"/>
              </a:lnSpc>
            </a:pPr>
            <a:r>
              <a:rPr lang="en-US" sz="1600" dirty="0">
                <a:latin typeface="Nirmala UI Semilight"/>
                <a:ea typeface="Nirmala UI Semilight"/>
                <a:cs typeface="Nirmala UI Semilight"/>
              </a:rPr>
              <a:t>Looking specifically at open prices</a:t>
            </a:r>
          </a:p>
          <a:p>
            <a:pPr>
              <a:lnSpc>
                <a:spcPct val="100000"/>
              </a:lnSpc>
            </a:pPr>
            <a:r>
              <a:rPr lang="en-US" sz="1600" dirty="0">
                <a:latin typeface="Nirmala UI Semilight"/>
                <a:ea typeface="Nirmala UI Semilight"/>
                <a:cs typeface="Nirmala UI Semilight"/>
              </a:rPr>
              <a:t>Use 50 epochs and batch size of 32</a:t>
            </a: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0" indent="0">
              <a:lnSpc>
                <a:spcPct val="100000"/>
              </a:lnSpc>
              <a:buNone/>
            </a:pPr>
            <a:r>
              <a:rPr lang="en-US" sz="2000" b="1" dirty="0">
                <a:latin typeface="Nirmala UI Semilight"/>
                <a:ea typeface="Nirmala UI Semilight"/>
                <a:cs typeface="Nirmala UI Semilight"/>
              </a:rPr>
              <a:t>Model 2</a:t>
            </a: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00000"/>
              </a:lnSpc>
            </a:pPr>
            <a:r>
              <a:rPr lang="en-US" sz="1600" dirty="0">
                <a:latin typeface="Nirmala UI Semilight"/>
                <a:ea typeface="Nirmala UI Semilight"/>
                <a:cs typeface="Nirmala UI Semilight"/>
              </a:rPr>
              <a:t>Train LSTM model with </a:t>
            </a:r>
            <a:r>
              <a:rPr lang="en-US" sz="1600" dirty="0" err="1">
                <a:latin typeface="Nirmala UI Semilight"/>
                <a:ea typeface="Nirmala UI Semilight"/>
                <a:cs typeface="Nirmala UI Semilight"/>
              </a:rPr>
              <a:t>sklearn</a:t>
            </a:r>
            <a:endParaRPr lang="en-US" sz="1600" dirty="0" err="1">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00000"/>
              </a:lnSpc>
            </a:pPr>
            <a:r>
              <a:rPr lang="en-US" sz="1600" dirty="0">
                <a:latin typeface="Nirmala UI Semilight"/>
                <a:ea typeface="Nirmala UI Semilight"/>
                <a:cs typeface="Nirmala UI Semilight"/>
              </a:rPr>
              <a:t>Looking at open, high, low, volume</a:t>
            </a: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00000"/>
              </a:lnSpc>
            </a:pPr>
            <a:r>
              <a:rPr lang="en-US" sz="1600" dirty="0">
                <a:latin typeface="Nirmala UI Semilight"/>
                <a:ea typeface="Nirmala UI Semilight"/>
                <a:cs typeface="Nirmala UI Semilight"/>
              </a:rPr>
              <a:t>Use 100 epochs and batch size of 8</a:t>
            </a: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0" indent="0">
              <a:lnSpc>
                <a:spcPct val="100000"/>
              </a:lnSpc>
              <a:buNone/>
            </a:pPr>
            <a:endParaRPr lang="en-US" sz="2000" b="1"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0" indent="0">
              <a:lnSpc>
                <a:spcPct val="100000"/>
              </a:lnSpc>
              <a:buNone/>
            </a:pPr>
            <a:endParaRPr lang="en-US" sz="2000" b="1"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lvl="1">
              <a:buSzPct val="66000"/>
              <a:buFont typeface="Wingdings" panose="05000000000000000000" pitchFamily="2" charset="2"/>
              <a:buChar char="Ø"/>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a:lnSpc>
                <a:spcPct val="150000"/>
              </a:lnSpc>
            </a:pPr>
            <a:endParaRPr lang="en-US" sz="2000" dirty="0">
              <a:latin typeface="Nirmala UI Semilight" panose="020B0402040204020203" pitchFamily="34" charset="0"/>
              <a:ea typeface="Nirmala UI Semilight" panose="020B0402040204020203" pitchFamily="34" charset="0"/>
              <a:cs typeface="Nirmala UI Semilight" panose="020B0402040204020203" pitchFamily="34" charset="0"/>
            </a:endParaRPr>
          </a:p>
          <a:p>
            <a:pPr marL="457200" lvl="1" indent="0">
              <a:lnSpc>
                <a:spcPct val="150000"/>
              </a:lnSpc>
              <a:buNone/>
            </a:pPr>
            <a:endParaRPr lang="en-US" sz="1600"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pic>
        <p:nvPicPr>
          <p:cNvPr id="4" name="Picture 4" descr="Table&#10;&#10;Description automatically generated">
            <a:extLst>
              <a:ext uri="{FF2B5EF4-FFF2-40B4-BE49-F238E27FC236}">
                <a16:creationId xmlns:a16="http://schemas.microsoft.com/office/drawing/2014/main" id="{5FEEE5A1-4524-49EA-8BA3-C97E42712BFD}"/>
              </a:ext>
            </a:extLst>
          </p:cNvPr>
          <p:cNvPicPr>
            <a:picLocks noChangeAspect="1"/>
          </p:cNvPicPr>
          <p:nvPr/>
        </p:nvPicPr>
        <p:blipFill rotWithShape="1">
          <a:blip r:embed="rId2"/>
          <a:srcRect r="345" b="-528"/>
          <a:stretch/>
        </p:blipFill>
        <p:spPr>
          <a:xfrm>
            <a:off x="5845996" y="3994311"/>
            <a:ext cx="4952133" cy="1634858"/>
          </a:xfrm>
          <a:prstGeom prst="rect">
            <a:avLst/>
          </a:prstGeom>
        </p:spPr>
      </p:pic>
      <p:sp>
        <p:nvSpPr>
          <p:cNvPr id="13" name="Left Bracket 12">
            <a:extLst>
              <a:ext uri="{FF2B5EF4-FFF2-40B4-BE49-F238E27FC236}">
                <a16:creationId xmlns:a16="http://schemas.microsoft.com/office/drawing/2014/main" id="{A07F7914-AA98-48A3-BF83-25B855882FE6}"/>
              </a:ext>
            </a:extLst>
          </p:cNvPr>
          <p:cNvSpPr/>
          <p:nvPr/>
        </p:nvSpPr>
        <p:spPr>
          <a:xfrm rot="5400000">
            <a:off x="6826775" y="3221164"/>
            <a:ext cx="149831" cy="1357043"/>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ket 17">
            <a:extLst>
              <a:ext uri="{FF2B5EF4-FFF2-40B4-BE49-F238E27FC236}">
                <a16:creationId xmlns:a16="http://schemas.microsoft.com/office/drawing/2014/main" id="{B712C7B3-4E43-433F-935D-9DB636F48B50}"/>
              </a:ext>
            </a:extLst>
          </p:cNvPr>
          <p:cNvSpPr/>
          <p:nvPr/>
        </p:nvSpPr>
        <p:spPr>
          <a:xfrm rot="5400000">
            <a:off x="8205224" y="1397501"/>
            <a:ext cx="265414" cy="4272335"/>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B429FC0-1B9C-4273-8A99-C5FDB6AC9049}"/>
              </a:ext>
            </a:extLst>
          </p:cNvPr>
          <p:cNvSpPr txBox="1"/>
          <p:nvPr/>
        </p:nvSpPr>
        <p:spPr>
          <a:xfrm>
            <a:off x="6527194" y="3577652"/>
            <a:ext cx="744020"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Nirmala UI"/>
                <a:ea typeface="Nirmala UI"/>
                <a:cs typeface="Nirmala UI"/>
              </a:rPr>
              <a:t>Model 1</a:t>
            </a:r>
          </a:p>
        </p:txBody>
      </p:sp>
      <p:sp>
        <p:nvSpPr>
          <p:cNvPr id="20" name="TextBox 19">
            <a:extLst>
              <a:ext uri="{FF2B5EF4-FFF2-40B4-BE49-F238E27FC236}">
                <a16:creationId xmlns:a16="http://schemas.microsoft.com/office/drawing/2014/main" id="{AAFFCE49-04D9-4359-BDBC-0613FCC2954F}"/>
              </a:ext>
            </a:extLst>
          </p:cNvPr>
          <p:cNvSpPr txBox="1"/>
          <p:nvPr/>
        </p:nvSpPr>
        <p:spPr>
          <a:xfrm>
            <a:off x="7948452" y="3153842"/>
            <a:ext cx="744020" cy="2769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Nirmala UI"/>
                <a:ea typeface="Nirmala UI"/>
                <a:cs typeface="Nirmala UI"/>
              </a:rPr>
              <a:t>Model 2</a:t>
            </a:r>
          </a:p>
        </p:txBody>
      </p:sp>
    </p:spTree>
    <p:extLst>
      <p:ext uri="{BB962C8B-B14F-4D97-AF65-F5344CB8AC3E}">
        <p14:creationId xmlns:p14="http://schemas.microsoft.com/office/powerpoint/2010/main" val="109833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67" y="1218323"/>
            <a:ext cx="10905066" cy="1135737"/>
          </a:xfrm>
        </p:spPr>
        <p:txBody>
          <a:bodyPr>
            <a:normAutofit/>
          </a:bodyPr>
          <a:lstStyle/>
          <a:p>
            <a:pPr algn="ctr"/>
            <a:r>
              <a:rPr lang="en-US" sz="2800">
                <a:latin typeface="Nirmala UI" panose="020B0502040204020203" pitchFamily="34" charset="0"/>
                <a:ea typeface="Nirmala UI" panose="020B0502040204020203" pitchFamily="34" charset="0"/>
                <a:cs typeface="Nirmala UI" panose="020B0502040204020203" pitchFamily="34" charset="0"/>
              </a:rPr>
              <a:t>MSFT (Microsoft)</a:t>
            </a:r>
          </a:p>
        </p:txBody>
      </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4" descr="Chart, histogram&#10;&#10;Description automatically generated">
            <a:extLst>
              <a:ext uri="{FF2B5EF4-FFF2-40B4-BE49-F238E27FC236}">
                <a16:creationId xmlns:a16="http://schemas.microsoft.com/office/drawing/2014/main" id="{E17270BE-3193-46AC-AC0D-AFDCC26966D1}"/>
              </a:ext>
            </a:extLst>
          </p:cNvPr>
          <p:cNvPicPr>
            <a:picLocks noChangeAspect="1"/>
          </p:cNvPicPr>
          <p:nvPr/>
        </p:nvPicPr>
        <p:blipFill rotWithShape="1">
          <a:blip r:embed="rId2">
            <a:extLst>
              <a:ext uri="{28A0092B-C50C-407E-A947-70E740481C1C}">
                <a14:useLocalDpi xmlns:a14="http://schemas.microsoft.com/office/drawing/2010/main" val="0"/>
              </a:ext>
            </a:extLst>
          </a:blip>
          <a:srcRect l="10027" t="14052" r="9592" b="11806"/>
          <a:stretch/>
        </p:blipFill>
        <p:spPr>
          <a:xfrm>
            <a:off x="0" y="2658284"/>
            <a:ext cx="5888443" cy="2956165"/>
          </a:xfrm>
          <a:prstGeom prst="rect">
            <a:avLst/>
          </a:prstGeom>
        </p:spPr>
      </p:pic>
      <p:pic>
        <p:nvPicPr>
          <p:cNvPr id="17" name="Picture 16" descr="Chart&#10;&#10;Description automatically generated">
            <a:extLst>
              <a:ext uri="{FF2B5EF4-FFF2-40B4-BE49-F238E27FC236}">
                <a16:creationId xmlns:a16="http://schemas.microsoft.com/office/drawing/2014/main" id="{D5E3E669-C793-4304-9EED-5797C16ECF42}"/>
              </a:ext>
            </a:extLst>
          </p:cNvPr>
          <p:cNvPicPr>
            <a:picLocks noChangeAspect="1"/>
          </p:cNvPicPr>
          <p:nvPr/>
        </p:nvPicPr>
        <p:blipFill rotWithShape="1">
          <a:blip r:embed="rId3">
            <a:extLst>
              <a:ext uri="{28A0092B-C50C-407E-A947-70E740481C1C}">
                <a14:useLocalDpi xmlns:a14="http://schemas.microsoft.com/office/drawing/2010/main" val="0"/>
              </a:ext>
            </a:extLst>
          </a:blip>
          <a:srcRect l="10078" t="13888" r="9531" b="11873"/>
          <a:stretch/>
        </p:blipFill>
        <p:spPr>
          <a:xfrm>
            <a:off x="6276843" y="2658284"/>
            <a:ext cx="5915157" cy="2966201"/>
          </a:xfrm>
          <a:prstGeom prst="rect">
            <a:avLst/>
          </a:prstGeom>
        </p:spPr>
      </p:pic>
      <p:sp>
        <p:nvSpPr>
          <p:cNvPr id="19" name="TextBox 18">
            <a:extLst>
              <a:ext uri="{FF2B5EF4-FFF2-40B4-BE49-F238E27FC236}">
                <a16:creationId xmlns:a16="http://schemas.microsoft.com/office/drawing/2014/main" id="{E93BA13C-4EF7-4760-9BCE-5AFAFD57F3A1}"/>
              </a:ext>
            </a:extLst>
          </p:cNvPr>
          <p:cNvSpPr txBox="1"/>
          <p:nvPr/>
        </p:nvSpPr>
        <p:spPr>
          <a:xfrm>
            <a:off x="2246434" y="2297045"/>
            <a:ext cx="1395573"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Nirmala UI"/>
                <a:ea typeface="Nirmala UI"/>
                <a:cs typeface="Nirmala UI"/>
              </a:rPr>
              <a:t>Model 1</a:t>
            </a:r>
          </a:p>
        </p:txBody>
      </p:sp>
      <p:sp>
        <p:nvSpPr>
          <p:cNvPr id="21" name="TextBox 20">
            <a:extLst>
              <a:ext uri="{FF2B5EF4-FFF2-40B4-BE49-F238E27FC236}">
                <a16:creationId xmlns:a16="http://schemas.microsoft.com/office/drawing/2014/main" id="{C629240D-7535-4D4E-9800-0ADC3CBF3C9C}"/>
              </a:ext>
            </a:extLst>
          </p:cNvPr>
          <p:cNvSpPr txBox="1"/>
          <p:nvPr/>
        </p:nvSpPr>
        <p:spPr>
          <a:xfrm>
            <a:off x="8549995" y="2297045"/>
            <a:ext cx="1395573"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Nirmala UI"/>
                <a:ea typeface="Nirmala UI"/>
                <a:cs typeface="Nirmala UI"/>
              </a:rPr>
              <a:t>Model 2</a:t>
            </a:r>
          </a:p>
        </p:txBody>
      </p:sp>
      <p:sp>
        <p:nvSpPr>
          <p:cNvPr id="12" name="Title 1">
            <a:extLst>
              <a:ext uri="{FF2B5EF4-FFF2-40B4-BE49-F238E27FC236}">
                <a16:creationId xmlns:a16="http://schemas.microsoft.com/office/drawing/2014/main" id="{B6E28589-77EA-4BF0-A304-49F65CB40BDA}"/>
              </a:ext>
            </a:extLst>
          </p:cNvPr>
          <p:cNvSpPr txBox="1">
            <a:spLocks/>
          </p:cNvSpPr>
          <p:nvPr/>
        </p:nvSpPr>
        <p:spPr>
          <a:xfrm>
            <a:off x="643467" y="334612"/>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Nirmala UI"/>
                <a:cs typeface="Nirmala UI"/>
              </a:rPr>
              <a:t>Our Approach (LSTM)</a:t>
            </a:r>
            <a:endParaRPr lang="en-US">
              <a:latin typeface="Calibri Light"/>
              <a:cs typeface="Calibri Light"/>
            </a:endParaRPr>
          </a:p>
        </p:txBody>
      </p:sp>
    </p:spTree>
    <p:extLst>
      <p:ext uri="{BB962C8B-B14F-4D97-AF65-F5344CB8AC3E}">
        <p14:creationId xmlns:p14="http://schemas.microsoft.com/office/powerpoint/2010/main" val="3406102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FCD63-7208-4513-8E15-D47B31DB426C}"/>
              </a:ext>
            </a:extLst>
          </p:cNvPr>
          <p:cNvSpPr>
            <a:spLocks noGrp="1"/>
          </p:cNvSpPr>
          <p:nvPr>
            <p:ph type="title"/>
          </p:nvPr>
        </p:nvSpPr>
        <p:spPr>
          <a:xfrm>
            <a:off x="643400" y="1233998"/>
            <a:ext cx="10905066" cy="1135737"/>
          </a:xfrm>
        </p:spPr>
        <p:txBody>
          <a:bodyPr>
            <a:normAutofit/>
          </a:bodyPr>
          <a:lstStyle/>
          <a:p>
            <a:pPr algn="ctr"/>
            <a:r>
              <a:rPr lang="en-US" sz="2800">
                <a:latin typeface="Nirmala UI"/>
                <a:cs typeface="Nirmala UI"/>
              </a:rPr>
              <a:t>AAPL (Apple)</a:t>
            </a:r>
            <a:endParaRPr lang="en-US" sz="2800">
              <a:latin typeface="Calibri Light"/>
              <a:cs typeface="Calibri Light"/>
            </a:endParaRPr>
          </a:p>
        </p:txBody>
      </p:sp>
      <p:sp>
        <p:nvSpPr>
          <p:cNvPr id="14"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Picture 20" descr="Chart, histogram&#10;&#10;Description automatically generated">
            <a:extLst>
              <a:ext uri="{FF2B5EF4-FFF2-40B4-BE49-F238E27FC236}">
                <a16:creationId xmlns:a16="http://schemas.microsoft.com/office/drawing/2014/main" id="{56072CED-0C34-4AC5-96D1-5881CF7E1CF8}"/>
              </a:ext>
            </a:extLst>
          </p:cNvPr>
          <p:cNvPicPr>
            <a:picLocks noChangeAspect="1"/>
          </p:cNvPicPr>
          <p:nvPr/>
        </p:nvPicPr>
        <p:blipFill rotWithShape="1">
          <a:blip r:embed="rId2">
            <a:extLst>
              <a:ext uri="{28A0092B-C50C-407E-A947-70E740481C1C}">
                <a14:useLocalDpi xmlns:a14="http://schemas.microsoft.com/office/drawing/2010/main" val="0"/>
              </a:ext>
            </a:extLst>
          </a:blip>
          <a:srcRect l="9946" t="13734" r="9674" b="11736"/>
          <a:stretch/>
        </p:blipFill>
        <p:spPr>
          <a:xfrm>
            <a:off x="0" y="2657802"/>
            <a:ext cx="5888443" cy="2966200"/>
          </a:xfrm>
          <a:prstGeom prst="rect">
            <a:avLst/>
          </a:prstGeom>
        </p:spPr>
      </p:pic>
      <p:pic>
        <p:nvPicPr>
          <p:cNvPr id="23" name="Picture 22" descr="Graphical user interface, chart&#10;&#10;Description automatically generated">
            <a:extLst>
              <a:ext uri="{FF2B5EF4-FFF2-40B4-BE49-F238E27FC236}">
                <a16:creationId xmlns:a16="http://schemas.microsoft.com/office/drawing/2014/main" id="{F4A9C231-ECA9-4AAE-8484-61F00C4E618E}"/>
              </a:ext>
            </a:extLst>
          </p:cNvPr>
          <p:cNvPicPr>
            <a:picLocks noChangeAspect="1"/>
          </p:cNvPicPr>
          <p:nvPr/>
        </p:nvPicPr>
        <p:blipFill rotWithShape="1">
          <a:blip r:embed="rId3">
            <a:extLst>
              <a:ext uri="{28A0092B-C50C-407E-A947-70E740481C1C}">
                <a14:useLocalDpi xmlns:a14="http://schemas.microsoft.com/office/drawing/2010/main" val="0"/>
              </a:ext>
            </a:extLst>
          </a:blip>
          <a:srcRect l="10078" t="13978" r="9609" b="11656"/>
          <a:stretch/>
        </p:blipFill>
        <p:spPr>
          <a:xfrm>
            <a:off x="6303559" y="2656836"/>
            <a:ext cx="5888508" cy="2967166"/>
          </a:xfrm>
          <a:prstGeom prst="rect">
            <a:avLst/>
          </a:prstGeom>
        </p:spPr>
      </p:pic>
      <p:sp>
        <p:nvSpPr>
          <p:cNvPr id="25" name="TextBox 24">
            <a:extLst>
              <a:ext uri="{FF2B5EF4-FFF2-40B4-BE49-F238E27FC236}">
                <a16:creationId xmlns:a16="http://schemas.microsoft.com/office/drawing/2014/main" id="{1ADC24EA-D075-4785-8A2C-22F5627999BB}"/>
              </a:ext>
            </a:extLst>
          </p:cNvPr>
          <p:cNvSpPr txBox="1"/>
          <p:nvPr/>
        </p:nvSpPr>
        <p:spPr>
          <a:xfrm>
            <a:off x="2246434" y="2308268"/>
            <a:ext cx="1395573"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Nirmala UI"/>
                <a:ea typeface="Nirmala UI"/>
                <a:cs typeface="Nirmala UI"/>
              </a:rPr>
              <a:t>Model 1</a:t>
            </a:r>
          </a:p>
        </p:txBody>
      </p:sp>
      <p:sp>
        <p:nvSpPr>
          <p:cNvPr id="26" name="TextBox 25">
            <a:extLst>
              <a:ext uri="{FF2B5EF4-FFF2-40B4-BE49-F238E27FC236}">
                <a16:creationId xmlns:a16="http://schemas.microsoft.com/office/drawing/2014/main" id="{FF55BB51-AF6E-4EAC-856A-E747E343AA3D}"/>
              </a:ext>
            </a:extLst>
          </p:cNvPr>
          <p:cNvSpPr txBox="1"/>
          <p:nvPr/>
        </p:nvSpPr>
        <p:spPr>
          <a:xfrm>
            <a:off x="8550026" y="2308268"/>
            <a:ext cx="1395573"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Nirmala UI"/>
                <a:ea typeface="Nirmala UI"/>
                <a:cs typeface="Nirmala UI"/>
              </a:rPr>
              <a:t>Model 2</a:t>
            </a:r>
          </a:p>
        </p:txBody>
      </p:sp>
      <p:sp>
        <p:nvSpPr>
          <p:cNvPr id="13" name="Title 1">
            <a:extLst>
              <a:ext uri="{FF2B5EF4-FFF2-40B4-BE49-F238E27FC236}">
                <a16:creationId xmlns:a16="http://schemas.microsoft.com/office/drawing/2014/main" id="{CADBBB50-CAC1-4039-A5BA-DF0AA158375C}"/>
              </a:ext>
            </a:extLst>
          </p:cNvPr>
          <p:cNvSpPr txBox="1">
            <a:spLocks/>
          </p:cNvSpPr>
          <p:nvPr/>
        </p:nvSpPr>
        <p:spPr>
          <a:xfrm>
            <a:off x="643467" y="334612"/>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Nirmala UI"/>
                <a:cs typeface="Nirmala UI"/>
              </a:rPr>
              <a:t>Our Approach (LSTM)</a:t>
            </a:r>
            <a:endParaRPr lang="en-US" dirty="0">
              <a:latin typeface="Calibri Light"/>
              <a:cs typeface="Calibri Light"/>
            </a:endParaRPr>
          </a:p>
        </p:txBody>
      </p:sp>
    </p:spTree>
    <p:extLst>
      <p:ext uri="{BB962C8B-B14F-4D97-AF65-F5344CB8AC3E}">
        <p14:creationId xmlns:p14="http://schemas.microsoft.com/office/powerpoint/2010/main" val="1645263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19088B4119F14D9A47D3328D243BEF" ma:contentTypeVersion="8" ma:contentTypeDescription="Create a new document." ma:contentTypeScope="" ma:versionID="352ab961ee28faa0966c254226a4cf19">
  <xsd:schema xmlns:xsd="http://www.w3.org/2001/XMLSchema" xmlns:xs="http://www.w3.org/2001/XMLSchema" xmlns:p="http://schemas.microsoft.com/office/2006/metadata/properties" xmlns:ns3="b1545f1d-3824-4027-ace8-8adf097972cc" xmlns:ns4="6e411cf9-a5b5-4681-b3b3-41f8daf521f5" targetNamespace="http://schemas.microsoft.com/office/2006/metadata/properties" ma:root="true" ma:fieldsID="c905ed5c9ef9c485870e99e47937fc55" ns3:_="" ns4:_="">
    <xsd:import namespace="b1545f1d-3824-4027-ace8-8adf097972cc"/>
    <xsd:import namespace="6e411cf9-a5b5-4681-b3b3-41f8daf521f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545f1d-3824-4027-ace8-8adf097972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e411cf9-a5b5-4681-b3b3-41f8daf52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A22E65-E5E9-4CE9-BD71-3DA0162CF6F8}">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6e411cf9-a5b5-4681-b3b3-41f8daf521f5"/>
    <ds:schemaRef ds:uri="http://purl.org/dc/terms/"/>
    <ds:schemaRef ds:uri="http://schemas.openxmlformats.org/package/2006/metadata/core-properties"/>
    <ds:schemaRef ds:uri="b1545f1d-3824-4027-ace8-8adf097972cc"/>
    <ds:schemaRef ds:uri="http://www.w3.org/XML/1998/namespace"/>
  </ds:schemaRefs>
</ds:datastoreItem>
</file>

<file path=customXml/itemProps2.xml><?xml version="1.0" encoding="utf-8"?>
<ds:datastoreItem xmlns:ds="http://schemas.openxmlformats.org/officeDocument/2006/customXml" ds:itemID="{E2633121-1E09-4D02-A373-B5B1089C3731}">
  <ds:schemaRefs>
    <ds:schemaRef ds:uri="6e411cf9-a5b5-4681-b3b3-41f8daf521f5"/>
    <ds:schemaRef ds:uri="b1545f1d-3824-4027-ace8-8adf097972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333F686-17A6-487A-902D-30AA55EE8E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1255</TotalTime>
  <Words>1405</Words>
  <Application>Microsoft Office PowerPoint</Application>
  <PresentationFormat>Widescreen</PresentationFormat>
  <Paragraphs>174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Nirmala UI</vt:lpstr>
      <vt:lpstr>Nirmala UI Semilight</vt:lpstr>
      <vt:lpstr>SourceSansPro</vt:lpstr>
      <vt:lpstr>Wingdings</vt:lpstr>
      <vt:lpstr>Office Theme</vt:lpstr>
      <vt:lpstr>Predicting Stock Prices in Python using Machine Learning </vt:lpstr>
      <vt:lpstr>PowerPoint Presentation</vt:lpstr>
      <vt:lpstr>Introduction</vt:lpstr>
      <vt:lpstr>Introduction (continued)</vt:lpstr>
      <vt:lpstr>Related Work</vt:lpstr>
      <vt:lpstr>Our Approach</vt:lpstr>
      <vt:lpstr>Our Approach (LSTM)</vt:lpstr>
      <vt:lpstr>MSFT (Microsoft)</vt:lpstr>
      <vt:lpstr>AAPL (Apple)</vt:lpstr>
      <vt:lpstr>Our Approach (Regression Techniques)</vt:lpstr>
      <vt:lpstr>Our Approach (Regression Techniques)</vt:lpstr>
      <vt:lpstr>Our approach(Regression)</vt:lpstr>
      <vt:lpstr>Our approach(Regression)</vt:lpstr>
      <vt:lpstr>Our approach(Regression)</vt:lpstr>
      <vt:lpstr>Our approach(Regression)</vt:lpstr>
      <vt:lpstr>Our approach(Regression)</vt:lpstr>
      <vt:lpstr>Our approach(Regression)</vt:lpstr>
      <vt:lpstr>Our approach(Regression)</vt:lpstr>
      <vt:lpstr>Our approach(Regression)</vt:lpstr>
      <vt:lpstr>Our approach(Regression)</vt:lpstr>
      <vt:lpstr>Our Approach (Regression Techniques)</vt:lpstr>
      <vt:lpstr>Our Approach (SVM)</vt:lpstr>
      <vt:lpstr>Our Approach (SVM)</vt:lpstr>
      <vt:lpstr>Our Approach (SVM)</vt:lpstr>
      <vt:lpstr>Our Approach (SVM)</vt:lpstr>
      <vt:lpstr>Our Approach (SVM)</vt:lpstr>
      <vt:lpstr>Our Approach (SVM)</vt:lpstr>
      <vt:lpstr>Our Approach (SVM)</vt:lpstr>
      <vt:lpstr>Performance Evaluation</vt:lpstr>
      <vt:lpstr>Performance Evaluation</vt:lpstr>
      <vt:lpstr>Conclusion</vt:lpstr>
      <vt:lpstr>References Used</vt:lpstr>
      <vt:lpstr>Questions?</vt:lpstr>
      <vt:lpstr>A Note of Thanks from Brandon and Pratik to Professor Yang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Prices in Python using Machine Learning </dc:title>
  <dc:creator>Koch, Brandon M</dc:creator>
  <cp:lastModifiedBy>pratikmaitra1993@outlook.com</cp:lastModifiedBy>
  <cp:revision>10</cp:revision>
  <dcterms:created xsi:type="dcterms:W3CDTF">2021-12-07T21:22:45Z</dcterms:created>
  <dcterms:modified xsi:type="dcterms:W3CDTF">2021-12-09T17:11:47Z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0x0101003C19088B4119F14D9A47D3328D243BEF</vt:lpwstr>
  </property>
</Properties>
</file>