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DBE7F-2699-4132-9B24-E55830DA6209}" type="datetimeFigureOut">
              <a:rPr lang="en-US" smtClean="0"/>
              <a:pPr/>
              <a:t>10/30/2016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EEDA-000A-433A-A3E3-F53FCB18AC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D-allo-Threonine.svg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://en.wikipedia.org/wiki/File:D-Threonine.sv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_1_2b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749" y="0"/>
            <a:ext cx="598050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14-08-09 15.05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82" y="0"/>
            <a:ext cx="58136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mino-acids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3" y="0"/>
            <a:ext cx="861287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581563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 descr="Screenshot 2014-08-09 16.21.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143000"/>
            <a:ext cx="3657600" cy="3477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3088" y="509588"/>
            <a:ext cx="54578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505200" y="609600"/>
          <a:ext cx="5181600" cy="1793748"/>
        </p:xfrm>
        <a:graphic>
          <a:graphicData uri="http://schemas.openxmlformats.org/drawingml/2006/table">
            <a:tbl>
              <a:tblPr/>
              <a:tblGrid>
                <a:gridCol w="51816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400" u="none" strike="noStrike" dirty="0">
                          <a:solidFill>
                            <a:srgbClr val="0000FF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  <a:hlinkClick r:id="rId2"/>
                        </a:rPr>
                        <a:t> </a:t>
                      </a:r>
                      <a:endParaRPr lang="en-US" sz="1400" dirty="0"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L-</a:t>
                      </a:r>
                      <a:r>
                        <a:rPr lang="en-US" sz="1400" dirty="0" err="1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Threonine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 (2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,3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) and D-</a:t>
                      </a:r>
                      <a:r>
                        <a:rPr lang="en-US" sz="1400" dirty="0" err="1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Threonine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 (2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,3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dirty="0" smtClean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omic Sans MS" pitchFamily="66" charset="0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400" u="none" strike="noStrike">
                          <a:solidFill>
                            <a:srgbClr val="0000FF"/>
                          </a:solidFill>
                          <a:latin typeface="Comic Sans MS" pitchFamily="66" charset="0"/>
                          <a:ea typeface="Times New Roman"/>
                          <a:cs typeface="Times New Roman"/>
                          <a:hlinkClick r:id="rId3"/>
                        </a:rPr>
                        <a:t> </a:t>
                      </a:r>
                      <a:endParaRPr lang="en-US" sz="1400"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L-</a:t>
                      </a:r>
                      <a:r>
                        <a:rPr lang="en-US" sz="1400" i="1" dirty="0" err="1">
                          <a:latin typeface="Comic Sans MS" pitchFamily="66" charset="0"/>
                          <a:ea typeface="Times New Roman"/>
                          <a:cs typeface="Times New Roman"/>
                        </a:rPr>
                        <a:t>allo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400" dirty="0" err="1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Threonine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 (2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,3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S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) and D-</a:t>
                      </a:r>
                      <a:r>
                        <a:rPr lang="en-US" sz="1400" i="1" dirty="0" err="1">
                          <a:latin typeface="Comic Sans MS" pitchFamily="66" charset="0"/>
                          <a:ea typeface="Times New Roman"/>
                          <a:cs typeface="Times New Roman"/>
                        </a:rPr>
                        <a:t>allo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-</a:t>
                      </a:r>
                      <a:r>
                        <a:rPr lang="en-US" sz="1400" dirty="0" err="1">
                          <a:latin typeface="Comic Sans MS" pitchFamily="66" charset="0"/>
                          <a:ea typeface="Times New Roman"/>
                          <a:cs typeface="Times New Roman"/>
                        </a:rPr>
                        <a:t>Threonine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 (2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,3</a:t>
                      </a:r>
                      <a:r>
                        <a:rPr lang="en-US" sz="1400" i="1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R</a:t>
                      </a:r>
                      <a:r>
                        <a:rPr lang="en-US" sz="1400" dirty="0">
                          <a:latin typeface="Comic Sans MS" pitchFamily="66" charset="0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Comic Sans MS" pitchFamily="66" charset="0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9460" name="Picture 1" descr="L-Threonin - L-Threonine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762000"/>
            <a:ext cx="1143000" cy="704850"/>
          </a:xfrm>
          <a:prstGeom prst="rect">
            <a:avLst/>
          </a:prstGeom>
          <a:noFill/>
        </p:spPr>
      </p:pic>
      <p:pic>
        <p:nvPicPr>
          <p:cNvPr id="19459" name="Picture 2" descr="D-Threonine.sv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05000" y="762000"/>
            <a:ext cx="1143000" cy="752475"/>
          </a:xfrm>
          <a:prstGeom prst="rect">
            <a:avLst/>
          </a:prstGeom>
          <a:noFill/>
        </p:spPr>
      </p:pic>
      <p:pic>
        <p:nvPicPr>
          <p:cNvPr id="19458" name="Picture 3" descr="L-allo-Threonine.s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1905000"/>
            <a:ext cx="1143000" cy="752475"/>
          </a:xfrm>
          <a:prstGeom prst="rect">
            <a:avLst/>
          </a:prstGeom>
          <a:noFill/>
        </p:spPr>
      </p:pic>
      <p:pic>
        <p:nvPicPr>
          <p:cNvPr id="19457" name="Picture 4" descr="D-allo-Threonine.sv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0" y="1905000"/>
            <a:ext cx="1143000" cy="752475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52400" y="152400"/>
            <a:ext cx="1905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Threonine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-73474" y="3276600"/>
            <a:ext cx="936987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Threonine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is one of two amino acids out of the twenty with two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chiral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centers.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Threonine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can exist in four possible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stereoisomers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with the following configurations: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(2S,3R), (2R,3S), (2S,3S) and (2R,3R). 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However, the name L-</a:t>
            </a:r>
            <a:r>
              <a:rPr kumimoji="0" lang="en-US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threonine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is used for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one single </a:t>
            </a:r>
            <a:r>
              <a:rPr kumimoji="0" lang="en-US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enantiomer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, (2S,3R)-2-amino-3-hydroxybutanoic acid.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The second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stereoisomer (2S,3S), which is rarely present in nature, is called L-</a:t>
            </a: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allo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threonine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The two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stereoisomers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(2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,3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)- and (2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,3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)-2-amino-3-hydroxybutanoic acid are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only of minor importance.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9" descr="L-Isoleucin - L-Isoleucine.sv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1228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10" descr="D-isoleucine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143000"/>
            <a:ext cx="12382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11" descr="L-alloisoleucine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238375"/>
            <a:ext cx="12382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12" descr="D-alloisoleucine.sv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238375"/>
            <a:ext cx="11525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0" y="1371600"/>
            <a:ext cx="4341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L-</a:t>
            </a:r>
            <a:r>
              <a:rPr lang="en-US" dirty="0" err="1" smtClean="0"/>
              <a:t>isoleucine</a:t>
            </a:r>
            <a:r>
              <a:rPr lang="en-US" dirty="0" smtClean="0"/>
              <a:t> (2</a:t>
            </a:r>
            <a:r>
              <a:rPr lang="en-US" i="1" dirty="0" smtClean="0"/>
              <a:t>S</a:t>
            </a:r>
            <a:r>
              <a:rPr lang="en-US" dirty="0" smtClean="0"/>
              <a:t>,3</a:t>
            </a:r>
            <a:r>
              <a:rPr lang="en-US" i="1" dirty="0" smtClean="0"/>
              <a:t>S</a:t>
            </a:r>
            <a:r>
              <a:rPr lang="en-US" dirty="0" smtClean="0"/>
              <a:t>) and D-</a:t>
            </a:r>
            <a:r>
              <a:rPr lang="en-US" dirty="0" err="1" smtClean="0"/>
              <a:t>isoleucine</a:t>
            </a:r>
            <a:r>
              <a:rPr lang="en-US" dirty="0" smtClean="0"/>
              <a:t> (2</a:t>
            </a:r>
            <a:r>
              <a:rPr lang="en-US" i="1" dirty="0" smtClean="0"/>
              <a:t>R</a:t>
            </a:r>
            <a:r>
              <a:rPr lang="en-US" dirty="0" smtClean="0"/>
              <a:t>,3</a:t>
            </a:r>
            <a:r>
              <a:rPr lang="en-US" i="1" dirty="0" smtClean="0"/>
              <a:t>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1400" y="2314575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L-</a:t>
            </a:r>
            <a:r>
              <a:rPr lang="en-US" i="1" dirty="0" err="1" smtClean="0"/>
              <a:t>allo</a:t>
            </a:r>
            <a:r>
              <a:rPr lang="en-US" dirty="0" smtClean="0"/>
              <a:t>-</a:t>
            </a:r>
            <a:r>
              <a:rPr lang="en-US" dirty="0" err="1" smtClean="0"/>
              <a:t>isoleucine</a:t>
            </a:r>
            <a:r>
              <a:rPr lang="en-US" dirty="0" smtClean="0"/>
              <a:t> (2</a:t>
            </a:r>
            <a:r>
              <a:rPr lang="en-US" i="1" dirty="0" smtClean="0"/>
              <a:t>S</a:t>
            </a:r>
            <a:r>
              <a:rPr lang="en-US" dirty="0" smtClean="0"/>
              <a:t>,3</a:t>
            </a:r>
            <a:r>
              <a:rPr lang="en-US" i="1" dirty="0" smtClean="0"/>
              <a:t>R</a:t>
            </a:r>
            <a:r>
              <a:rPr lang="en-US" dirty="0" smtClean="0"/>
              <a:t>) and D-</a:t>
            </a:r>
            <a:r>
              <a:rPr lang="en-US" i="1" dirty="0" err="1" smtClean="0"/>
              <a:t>allo</a:t>
            </a:r>
            <a:r>
              <a:rPr lang="en-US" dirty="0" smtClean="0"/>
              <a:t>-</a:t>
            </a:r>
            <a:r>
              <a:rPr lang="en-US" dirty="0" err="1" smtClean="0"/>
              <a:t>isoleucine</a:t>
            </a:r>
            <a:r>
              <a:rPr lang="en-US" dirty="0" smtClean="0"/>
              <a:t> (2</a:t>
            </a:r>
            <a:r>
              <a:rPr lang="en-US" i="1" dirty="0" smtClean="0"/>
              <a:t>R</a:t>
            </a:r>
            <a:r>
              <a:rPr lang="en-US" dirty="0" smtClean="0"/>
              <a:t>,3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5720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mic Sans MS" pitchFamily="66" charset="0"/>
              </a:rPr>
              <a:t>Isoleucine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28600" y="3810000"/>
            <a:ext cx="837120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With a hydrocarbon side chain,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isoleucine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is classified as a hydrophobic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amino acid. Together with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threonine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isoleucine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is one of two common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amino acids that have a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chiral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side chain. Four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stereoisomers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of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isoleucine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are possible, including two possible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diastereomers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of L-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isoleucine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. However,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isoleucine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present in nature exists in one </a:t>
            </a:r>
            <a:r>
              <a:rPr kumimoji="0" lang="en-US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enantiomeric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form,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(2S,3S)-2-amino-3- </a:t>
            </a:r>
            <a:r>
              <a:rPr kumimoji="0" lang="en-US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methylpentanoic</a:t>
            </a:r>
            <a:r>
              <a:rPr kumimoji="0" lang="en-US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acid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2016-10-24T21:53:12Z</dcterms:created>
  <dcterms:modified xsi:type="dcterms:W3CDTF">2016-10-30T13:03:27Z</dcterms:modified>
</cp:coreProperties>
</file>