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3398500" cy="20104100"/>
  <p:notesSz cx="133985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662" y="-11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363" y="6232271"/>
            <a:ext cx="1139412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0727" y="11258296"/>
            <a:ext cx="938339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242" y="4623943"/>
            <a:ext cx="583111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3497" y="4623943"/>
            <a:ext cx="583111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140715"/>
            <a:ext cx="13402944" cy="17963515"/>
          </a:xfrm>
          <a:custGeom>
            <a:avLst/>
            <a:gdLst/>
            <a:ahLst/>
            <a:cxnLst/>
            <a:rect l="l" t="t" r="r" b="b"/>
            <a:pathLst>
              <a:path w="13402944" h="17963515">
                <a:moveTo>
                  <a:pt x="0" y="17963383"/>
                </a:moveTo>
                <a:lnTo>
                  <a:pt x="13402732" y="17963383"/>
                </a:lnTo>
                <a:lnTo>
                  <a:pt x="13402732" y="0"/>
                </a:lnTo>
                <a:lnTo>
                  <a:pt x="0" y="0"/>
                </a:lnTo>
                <a:lnTo>
                  <a:pt x="0" y="17963383"/>
                </a:lnTo>
                <a:close/>
              </a:path>
            </a:pathLst>
          </a:custGeom>
          <a:solidFill>
            <a:srgbClr val="FFD6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727815" cy="2141220"/>
          </a:xfrm>
          <a:custGeom>
            <a:avLst/>
            <a:gdLst/>
            <a:ahLst/>
            <a:cxnLst/>
            <a:rect l="l" t="t" r="r" b="b"/>
            <a:pathLst>
              <a:path w="11727815" h="2141220">
                <a:moveTo>
                  <a:pt x="0" y="2140714"/>
                </a:moveTo>
                <a:lnTo>
                  <a:pt x="11727391" y="2140714"/>
                </a:lnTo>
                <a:lnTo>
                  <a:pt x="11727391" y="0"/>
                </a:lnTo>
                <a:lnTo>
                  <a:pt x="0" y="0"/>
                </a:lnTo>
                <a:lnTo>
                  <a:pt x="0" y="2140714"/>
                </a:lnTo>
                <a:close/>
              </a:path>
            </a:pathLst>
          </a:custGeom>
          <a:solidFill>
            <a:srgbClr val="002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242" y="804164"/>
            <a:ext cx="1206436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242" y="4623943"/>
            <a:ext cx="1206436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7578" y="0"/>
            <a:ext cx="8701405" cy="9245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5"/>
              </a:spcBef>
            </a:pPr>
            <a:r>
              <a:rPr sz="365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roject</a:t>
            </a:r>
            <a:r>
              <a:rPr sz="3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-15" dirty="0">
                <a:solidFill>
                  <a:srgbClr val="FFFFFF"/>
                </a:solidFill>
                <a:latin typeface="Arial MT"/>
                <a:cs typeface="Arial MT"/>
              </a:rPr>
              <a:t>Title:-Blood</a:t>
            </a:r>
            <a:r>
              <a:rPr sz="33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Bank</a:t>
            </a:r>
            <a:r>
              <a:rPr sz="33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33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endParaRPr sz="3300">
              <a:latin typeface="Arial MT"/>
              <a:cs typeface="Arial MT"/>
            </a:endParaRPr>
          </a:p>
          <a:p>
            <a:pPr marR="6350" algn="ctr">
              <a:lnSpc>
                <a:spcPct val="100000"/>
              </a:lnSpc>
              <a:spcBef>
                <a:spcPts val="4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Author:- Prajakta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Dandavate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9823" y="1053934"/>
            <a:ext cx="10074275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Student’s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:-</a:t>
            </a:r>
            <a:r>
              <a:rPr sz="17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Akhilesh</a:t>
            </a:r>
            <a:r>
              <a:rPr sz="17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Mane,</a:t>
            </a:r>
            <a:r>
              <a:rPr sz="17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Pratik</a:t>
            </a:r>
            <a:r>
              <a:rPr sz="17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Mane,</a:t>
            </a:r>
            <a:r>
              <a:rPr lang="en-IN"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5" dirty="0" err="1">
                <a:solidFill>
                  <a:srgbClr val="FFFFFF"/>
                </a:solidFill>
                <a:latin typeface="Arial MT"/>
                <a:cs typeface="Arial MT"/>
              </a:rPr>
              <a:t>Rushikesh</a:t>
            </a:r>
            <a:r>
              <a:rPr sz="17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Mane,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Rutuja</a:t>
            </a:r>
            <a:r>
              <a:rPr sz="1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Mane,Tushar</a:t>
            </a:r>
            <a:r>
              <a:rPr sz="17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 err="1">
                <a:solidFill>
                  <a:srgbClr val="FFFFFF"/>
                </a:solidFill>
                <a:latin typeface="Arial MT"/>
                <a:cs typeface="Arial MT"/>
              </a:rPr>
              <a:t>Mane,</a:t>
            </a:r>
            <a:r>
              <a:rPr sz="1700" spc="-30" dirty="0" err="1">
                <a:solidFill>
                  <a:srgbClr val="FFFFFF"/>
                </a:solidFill>
                <a:latin typeface="Arial MT"/>
                <a:cs typeface="Arial MT"/>
              </a:rPr>
              <a:t>Yash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Mane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67" y="1575150"/>
            <a:ext cx="5931535" cy="7884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2595" marR="5080" indent="-443230">
              <a:lnSpc>
                <a:spcPct val="100600"/>
              </a:lnSpc>
              <a:spcBef>
                <a:spcPts val="9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r>
              <a:rPr sz="17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  <a:r>
              <a:rPr sz="1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Sciences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7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Humanities</a:t>
            </a:r>
            <a:r>
              <a:rPr sz="1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(DESH) </a:t>
            </a:r>
            <a:r>
              <a:rPr sz="1700" spc="-4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Vishwakarma</a:t>
            </a:r>
            <a:r>
              <a:rPr sz="17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Institute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Technology,</a:t>
            </a:r>
            <a:r>
              <a:rPr sz="1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Pune</a:t>
            </a:r>
            <a:r>
              <a:rPr lang="en-IN" sz="1700" spc="20" dirty="0">
                <a:solidFill>
                  <a:srgbClr val="FFFFFF"/>
                </a:solidFill>
                <a:latin typeface="Arial MT"/>
                <a:cs typeface="Arial MT"/>
              </a:rPr>
              <a:t> 25 Feb 2023 .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068" y="2386027"/>
            <a:ext cx="194437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5"/>
              </a:lnSpc>
            </a:pPr>
            <a:r>
              <a:rPr sz="2650" b="1" spc="5" dirty="0">
                <a:latin typeface="Trebuchet MS"/>
                <a:cs typeface="Trebuchet MS"/>
              </a:rPr>
              <a:t>I</a:t>
            </a:r>
            <a:r>
              <a:rPr sz="2150" b="1" spc="-10" dirty="0">
                <a:latin typeface="Trebuchet MS"/>
                <a:cs typeface="Trebuchet MS"/>
              </a:rPr>
              <a:t>NTRODUCTION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42" y="2970939"/>
            <a:ext cx="6292850" cy="3371436"/>
          </a:xfrm>
          <a:prstGeom prst="rect">
            <a:avLst/>
          </a:prstGeom>
          <a:solidFill>
            <a:srgbClr val="FFD6AE"/>
          </a:solidFill>
          <a:ln w="5817">
            <a:solidFill>
              <a:srgbClr val="00009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34645" marR="48895" indent="-279400" algn="just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335280" algn="l"/>
              </a:tabLst>
            </a:pPr>
            <a:r>
              <a:rPr lang="en-US" sz="2400" spc="-5" dirty="0">
                <a:latin typeface="Trebuchet MS"/>
                <a:cs typeface="Trebuchet MS"/>
              </a:rPr>
              <a:t>The need of availability of blood at right time, at right place to people.</a:t>
            </a:r>
          </a:p>
          <a:p>
            <a:pPr marL="334645" marR="48895" indent="-279400" algn="just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335280" algn="l"/>
              </a:tabLst>
            </a:pPr>
            <a:endParaRPr lang="en-US" sz="2400" dirty="0">
              <a:latin typeface="Trebuchet MS"/>
              <a:cs typeface="Trebuchet MS"/>
            </a:endParaRPr>
          </a:p>
          <a:p>
            <a:pPr marL="334645" marR="47625" indent="-279400" algn="just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35280" algn="l"/>
              </a:tabLst>
            </a:pPr>
            <a:r>
              <a:rPr lang="en-IN" sz="2400" spc="-5" dirty="0">
                <a:latin typeface="Trebuchet MS"/>
                <a:cs typeface="Trebuchet MS"/>
              </a:rPr>
              <a:t>Offline B</a:t>
            </a:r>
            <a:r>
              <a:rPr sz="2400" spc="-5" dirty="0" err="1">
                <a:latin typeface="Trebuchet MS"/>
                <a:cs typeface="Trebuchet MS"/>
              </a:rPr>
              <a:t>lood</a:t>
            </a:r>
            <a:r>
              <a:rPr lang="en-IN" sz="2400" spc="-5" dirty="0">
                <a:latin typeface="Trebuchet MS"/>
                <a:cs typeface="Trebuchet MS"/>
              </a:rPr>
              <a:t> Bank </a:t>
            </a:r>
            <a:r>
              <a:rPr sz="2400" dirty="0">
                <a:latin typeface="Trebuchet MS"/>
                <a:cs typeface="Trebuchet MS"/>
              </a:rPr>
              <a:t>systems </a:t>
            </a:r>
            <a:r>
              <a:rPr lang="en-IN" sz="2400" spc="-5" dirty="0">
                <a:latin typeface="Trebuchet MS"/>
                <a:cs typeface="Trebuchet MS"/>
              </a:rPr>
              <a:t>does not give much satisfactory results</a:t>
            </a:r>
            <a:r>
              <a:rPr sz="2400" spc="-5" dirty="0">
                <a:latin typeface="Trebuchet MS"/>
                <a:cs typeface="Trebuchet MS"/>
              </a:rPr>
              <a:t>.</a:t>
            </a:r>
            <a:endParaRPr lang="en-IN" sz="2400" spc="-5" dirty="0">
              <a:latin typeface="Trebuchet MS"/>
              <a:cs typeface="Trebuchet MS"/>
            </a:endParaRPr>
          </a:p>
          <a:p>
            <a:pPr marL="334645" marR="47625" indent="-279400" algn="just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35280" algn="l"/>
              </a:tabLst>
            </a:pPr>
            <a:endParaRPr sz="2400" dirty="0">
              <a:latin typeface="Trebuchet MS"/>
              <a:cs typeface="Trebuchet MS"/>
            </a:endParaRPr>
          </a:p>
          <a:p>
            <a:pPr marL="334645" marR="46990" indent="-279400" algn="just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35280" algn="l"/>
              </a:tabLst>
            </a:pPr>
            <a:r>
              <a:rPr lang="en-IN" sz="2400" dirty="0">
                <a:latin typeface="Trebuchet MS"/>
                <a:cs typeface="Trebuchet MS"/>
              </a:rPr>
              <a:t>A online </a:t>
            </a:r>
            <a:r>
              <a:rPr sz="2400" dirty="0">
                <a:latin typeface="Trebuchet MS"/>
                <a:cs typeface="Trebuchet MS"/>
              </a:rPr>
              <a:t>platform for</a:t>
            </a:r>
            <a:r>
              <a:rPr lang="en-IN" sz="2400" spc="5" dirty="0">
                <a:latin typeface="Trebuchet MS"/>
                <a:cs typeface="Trebuchet MS"/>
              </a:rPr>
              <a:t> blood bank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manage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lang="en-IN" sz="2400" spc="-5" dirty="0">
                <a:latin typeface="Trebuchet MS"/>
                <a:cs typeface="Trebuchet MS"/>
              </a:rPr>
              <a:t>donor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profiles</a:t>
            </a:r>
            <a:r>
              <a:rPr sz="2400" dirty="0">
                <a:latin typeface="Trebuchet MS"/>
                <a:cs typeface="Trebuchet MS"/>
              </a:rPr>
              <a:t> and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provides</a:t>
            </a:r>
            <a:r>
              <a:rPr lang="en-IN" sz="2400" spc="-5" dirty="0">
                <a:latin typeface="Trebuchet MS"/>
                <a:cs typeface="Trebuchet MS"/>
              </a:rPr>
              <a:t> effective results to recipients 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642" y="2432304"/>
            <a:ext cx="6254750" cy="447040"/>
          </a:xfrm>
          <a:custGeom>
            <a:avLst/>
            <a:gdLst/>
            <a:ahLst/>
            <a:cxnLst/>
            <a:rect l="l" t="t" r="r" b="b"/>
            <a:pathLst>
              <a:path w="6254750" h="447039">
                <a:moveTo>
                  <a:pt x="6254608" y="0"/>
                </a:moveTo>
                <a:lnTo>
                  <a:pt x="0" y="0"/>
                </a:lnTo>
                <a:lnTo>
                  <a:pt x="0" y="446757"/>
                </a:lnTo>
                <a:lnTo>
                  <a:pt x="6254608" y="446757"/>
                </a:lnTo>
                <a:lnTo>
                  <a:pt x="6254608" y="0"/>
                </a:lnTo>
                <a:close/>
              </a:path>
            </a:pathLst>
          </a:custGeom>
          <a:solidFill>
            <a:srgbClr val="002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5242" y="2416700"/>
            <a:ext cx="2110740" cy="4356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50" b="1" spc="25" dirty="0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sz="265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b="1" spc="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187" y="10459716"/>
            <a:ext cx="6254750" cy="447040"/>
          </a:xfrm>
          <a:custGeom>
            <a:avLst/>
            <a:gdLst/>
            <a:ahLst/>
            <a:cxnLst/>
            <a:rect l="l" t="t" r="r" b="b"/>
            <a:pathLst>
              <a:path w="6254750" h="447040">
                <a:moveTo>
                  <a:pt x="6254608" y="0"/>
                </a:moveTo>
                <a:lnTo>
                  <a:pt x="0" y="0"/>
                </a:lnTo>
                <a:lnTo>
                  <a:pt x="0" y="446757"/>
                </a:lnTo>
                <a:lnTo>
                  <a:pt x="6254608" y="446757"/>
                </a:lnTo>
                <a:lnTo>
                  <a:pt x="6254608" y="0"/>
                </a:lnTo>
                <a:close/>
              </a:path>
            </a:pathLst>
          </a:custGeom>
          <a:solidFill>
            <a:srgbClr val="002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7908" y="10456866"/>
            <a:ext cx="2738120" cy="4356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50" b="1" spc="25" dirty="0">
                <a:solidFill>
                  <a:srgbClr val="FFFFFF"/>
                </a:solidFill>
                <a:latin typeface="Arial"/>
                <a:cs typeface="Arial"/>
              </a:rPr>
              <a:t>METHODOL</a:t>
            </a:r>
            <a:r>
              <a:rPr sz="2650" b="1" spc="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50" b="1" spc="25" dirty="0">
                <a:solidFill>
                  <a:srgbClr val="FFFFFF"/>
                </a:solidFill>
                <a:latin typeface="Arial"/>
                <a:cs typeface="Arial"/>
              </a:rPr>
              <a:t>GY</a:t>
            </a:r>
            <a:endParaRPr sz="2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0277" y="2410984"/>
            <a:ext cx="6403975" cy="447040"/>
          </a:xfrm>
          <a:custGeom>
            <a:avLst/>
            <a:gdLst/>
            <a:ahLst/>
            <a:cxnLst/>
            <a:rect l="l" t="t" r="r" b="b"/>
            <a:pathLst>
              <a:path w="6403975" h="447039">
                <a:moveTo>
                  <a:pt x="6403527" y="0"/>
                </a:moveTo>
                <a:lnTo>
                  <a:pt x="0" y="0"/>
                </a:lnTo>
                <a:lnTo>
                  <a:pt x="0" y="446757"/>
                </a:lnTo>
                <a:lnTo>
                  <a:pt x="6403527" y="446757"/>
                </a:lnTo>
                <a:lnTo>
                  <a:pt x="6403527" y="0"/>
                </a:lnTo>
                <a:close/>
              </a:path>
            </a:pathLst>
          </a:custGeom>
          <a:solidFill>
            <a:srgbClr val="002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6854" y="2416700"/>
            <a:ext cx="1595120" cy="4356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50" b="1" spc="25" dirty="0">
                <a:solidFill>
                  <a:srgbClr val="FFFFFF"/>
                </a:solidFill>
                <a:latin typeface="Arial"/>
                <a:cs typeface="Arial"/>
              </a:rPr>
              <a:t>RESU</a:t>
            </a:r>
            <a:r>
              <a:rPr sz="2650" b="1" spc="-18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50" b="1" spc="25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2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3375" y="10842221"/>
            <a:ext cx="6254750" cy="447040"/>
          </a:xfrm>
          <a:prstGeom prst="rect">
            <a:avLst/>
          </a:prstGeom>
          <a:solidFill>
            <a:srgbClr val="002268"/>
          </a:solidFill>
        </p:spPr>
        <p:txBody>
          <a:bodyPr vert="horz" wrap="square" lIns="0" tIns="1460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4"/>
              </a:spcBef>
            </a:pPr>
            <a:r>
              <a:rPr sz="2650" b="1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4917" y="11317057"/>
            <a:ext cx="6308725" cy="3371436"/>
          </a:xfrm>
          <a:prstGeom prst="rect">
            <a:avLst/>
          </a:prstGeom>
          <a:solidFill>
            <a:srgbClr val="FFD6AE"/>
          </a:solidFill>
          <a:ln w="5817">
            <a:solidFill>
              <a:srgbClr val="00009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35915" indent="-280035">
              <a:lnSpc>
                <a:spcPct val="100000"/>
              </a:lnSpc>
              <a:spcBef>
                <a:spcPts val="170"/>
              </a:spcBef>
              <a:buChar char="•"/>
              <a:tabLst>
                <a:tab pos="335915" algn="l"/>
                <a:tab pos="33655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great</a:t>
            </a:r>
            <a:r>
              <a:rPr sz="2400" spc="-5" dirty="0">
                <a:latin typeface="Arial MT"/>
                <a:cs typeface="Arial MT"/>
              </a:rPr>
              <a:t> benefit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society.</a:t>
            </a:r>
            <a:endParaRPr lang="en-IN" sz="2400" spc="-20" dirty="0">
              <a:latin typeface="Arial MT"/>
              <a:cs typeface="Arial MT"/>
            </a:endParaRPr>
          </a:p>
          <a:p>
            <a:pPr marL="335915" indent="-280035">
              <a:lnSpc>
                <a:spcPct val="100000"/>
              </a:lnSpc>
              <a:spcBef>
                <a:spcPts val="170"/>
              </a:spcBef>
              <a:buChar char="•"/>
              <a:tabLst>
                <a:tab pos="335915" algn="l"/>
                <a:tab pos="336550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335915" marR="330835" indent="-279400">
              <a:lnSpc>
                <a:spcPct val="100000"/>
              </a:lnSpc>
              <a:spcBef>
                <a:spcPts val="5"/>
              </a:spcBef>
              <a:buChar char="•"/>
              <a:tabLst>
                <a:tab pos="335915" algn="l"/>
                <a:tab pos="336550" algn="l"/>
              </a:tabLst>
            </a:pPr>
            <a:r>
              <a:rPr sz="2400" dirty="0">
                <a:latin typeface="Arial MT"/>
                <a:cs typeface="Arial MT"/>
              </a:rPr>
              <a:t>Ensures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blood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banks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good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supply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storage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blood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bags.</a:t>
            </a:r>
            <a:endParaRPr lang="en-IN" sz="2400" dirty="0">
              <a:latin typeface="Arial MT"/>
              <a:cs typeface="Arial MT"/>
            </a:endParaRPr>
          </a:p>
          <a:p>
            <a:pPr marL="335915" marR="330835" indent="-279400">
              <a:lnSpc>
                <a:spcPct val="100000"/>
              </a:lnSpc>
              <a:spcBef>
                <a:spcPts val="5"/>
              </a:spcBef>
              <a:buChar char="•"/>
              <a:tabLst>
                <a:tab pos="335915" algn="l"/>
                <a:tab pos="336550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335915" marR="260985" indent="-279400">
              <a:lnSpc>
                <a:spcPct val="100000"/>
              </a:lnSpc>
              <a:spcBef>
                <a:spcPts val="10"/>
              </a:spcBef>
              <a:buChar char="•"/>
              <a:tabLst>
                <a:tab pos="335915" algn="l"/>
                <a:tab pos="336550" algn="l"/>
              </a:tabLst>
            </a:pPr>
            <a:r>
              <a:rPr sz="2400" dirty="0">
                <a:latin typeface="Arial MT"/>
                <a:cs typeface="Arial MT"/>
              </a:rPr>
              <a:t>Ability to manage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information </a:t>
            </a:r>
            <a:r>
              <a:rPr sz="2400" spc="-5" dirty="0">
                <a:latin typeface="Arial MT"/>
                <a:cs typeface="Arial MT"/>
              </a:rPr>
              <a:t>of its </a:t>
            </a:r>
            <a:r>
              <a:rPr sz="2400" dirty="0">
                <a:latin typeface="Arial MT"/>
                <a:cs typeface="Arial MT"/>
              </a:rPr>
              <a:t>blood </a:t>
            </a:r>
            <a:r>
              <a:rPr sz="2400" spc="-5" dirty="0">
                <a:latin typeface="Arial MT"/>
                <a:cs typeface="Arial MT"/>
              </a:rPr>
              <a:t>donors </a:t>
            </a:r>
            <a:r>
              <a:rPr sz="2400" spc="-5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necessary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changes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29824" y="14882401"/>
            <a:ext cx="6271895" cy="357505"/>
          </a:xfrm>
          <a:prstGeom prst="rect">
            <a:avLst/>
          </a:prstGeom>
          <a:solidFill>
            <a:srgbClr val="002268"/>
          </a:solidFill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2815"/>
              </a:lnSpc>
            </a:pPr>
            <a:r>
              <a:rPr sz="2650" b="1" spc="25" dirty="0">
                <a:solidFill>
                  <a:srgbClr val="FFFFFF"/>
                </a:solidFill>
                <a:latin typeface="Arial"/>
                <a:cs typeface="Arial"/>
              </a:rPr>
              <a:t>CONCLUSIONS</a:t>
            </a:r>
            <a:endParaRPr sz="2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29824" y="15416277"/>
            <a:ext cx="6307732" cy="4479431"/>
          </a:xfrm>
          <a:prstGeom prst="rect">
            <a:avLst/>
          </a:prstGeom>
          <a:solidFill>
            <a:srgbClr val="FFD6AE"/>
          </a:solidFill>
          <a:ln w="5817">
            <a:solidFill>
              <a:srgbClr val="00009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35280" marR="47625" indent="-279400" algn="just">
              <a:lnSpc>
                <a:spcPct val="100000"/>
              </a:lnSpc>
              <a:spcBef>
                <a:spcPts val="170"/>
              </a:spcBef>
              <a:buChar char="•"/>
              <a:tabLst>
                <a:tab pos="335915" algn="l"/>
              </a:tabLst>
            </a:pPr>
            <a:r>
              <a:rPr sz="2400" dirty="0">
                <a:latin typeface="Arial MT"/>
                <a:cs typeface="Arial MT"/>
              </a:rPr>
              <a:t>Blood Bank </a:t>
            </a:r>
            <a:r>
              <a:rPr sz="2400" spc="-5" dirty="0">
                <a:latin typeface="Arial MT"/>
                <a:cs typeface="Arial MT"/>
              </a:rPr>
              <a:t>Management </a:t>
            </a:r>
            <a:r>
              <a:rPr sz="2400" dirty="0">
                <a:latin typeface="Arial MT"/>
                <a:cs typeface="Arial MT"/>
              </a:rPr>
              <a:t>System can </a:t>
            </a:r>
            <a:r>
              <a:rPr sz="2400" spc="-5" dirty="0">
                <a:latin typeface="Arial MT"/>
                <a:cs typeface="Arial MT"/>
              </a:rPr>
              <a:t>improve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quality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service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offered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donors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recipients.</a:t>
            </a:r>
            <a:endParaRPr lang="en-IN" sz="2400" dirty="0">
              <a:latin typeface="Arial MT"/>
              <a:cs typeface="Arial MT"/>
            </a:endParaRPr>
          </a:p>
          <a:p>
            <a:pPr marL="335280" marR="47625" indent="-279400" algn="just">
              <a:lnSpc>
                <a:spcPct val="100000"/>
              </a:lnSpc>
              <a:spcBef>
                <a:spcPts val="170"/>
              </a:spcBef>
              <a:buChar char="•"/>
              <a:tabLst>
                <a:tab pos="335915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335280" marR="46990" indent="-279400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359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makes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 easy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 analyze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 identify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trends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blood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demand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donation.</a:t>
            </a:r>
            <a:endParaRPr lang="en-IN" sz="2400" spc="-5" dirty="0">
              <a:latin typeface="Arial MT"/>
              <a:cs typeface="Arial MT"/>
            </a:endParaRPr>
          </a:p>
          <a:p>
            <a:pPr marL="335280" marR="46990" indent="-279400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35915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335280" marR="45720" indent="-279400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35915" algn="l"/>
              </a:tabLst>
            </a:pPr>
            <a:r>
              <a:rPr sz="2400" dirty="0">
                <a:latin typeface="Arial MT"/>
                <a:cs typeface="Arial MT"/>
              </a:rPr>
              <a:t>With</a:t>
            </a:r>
            <a:r>
              <a:rPr lang="en-IN"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good</a:t>
            </a:r>
            <a:r>
              <a:rPr sz="2400" dirty="0">
                <a:latin typeface="Arial MT"/>
                <a:cs typeface="Arial MT"/>
              </a:rPr>
              <a:t> planning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lang="en-IN"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training,</a:t>
            </a:r>
            <a:r>
              <a:rPr lang="en-IN" sz="2400" dirty="0">
                <a:latin typeface="Arial MT"/>
                <a:cs typeface="Arial MT"/>
              </a:rPr>
              <a:t>the awareness of rare blood groups </a:t>
            </a:r>
            <a:r>
              <a:rPr sz="2400" dirty="0">
                <a:latin typeface="Arial MT"/>
                <a:cs typeface="Arial MT"/>
              </a:rPr>
              <a:t>can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bring </a:t>
            </a:r>
            <a:r>
              <a:rPr sz="2400" spc="-5" dirty="0">
                <a:latin typeface="Arial MT"/>
                <a:cs typeface="Arial MT"/>
              </a:rPr>
              <a:t>enormous</a:t>
            </a:r>
            <a:r>
              <a:rPr lang="en-IN" sz="2400" spc="5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benefits</a:t>
            </a:r>
            <a:r>
              <a:rPr lang="en-IN" sz="2400" spc="5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lang="en-IN" sz="2400" dirty="0">
                <a:latin typeface="Arial MT"/>
                <a:cs typeface="Arial MT"/>
              </a:rPr>
              <a:t>o </a:t>
            </a:r>
            <a:r>
              <a:rPr lang="en-IN" sz="2400" spc="5" dirty="0">
                <a:latin typeface="Arial MT"/>
                <a:cs typeface="Arial MT"/>
              </a:rPr>
              <a:t>recipient at emergency time</a:t>
            </a:r>
            <a:r>
              <a:rPr sz="2400" dirty="0">
                <a:latin typeface="Arial MT"/>
                <a:cs typeface="Arial MT"/>
              </a:rPr>
              <a:t>.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-3412" y="0"/>
            <a:ext cx="13406755" cy="2147570"/>
            <a:chOff x="-3412" y="0"/>
            <a:chExt cx="13406755" cy="214757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11120" cy="213605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5" y="457"/>
              <a:ext cx="1614805" cy="2139950"/>
            </a:xfrm>
            <a:custGeom>
              <a:avLst/>
              <a:gdLst/>
              <a:ahLst/>
              <a:cxnLst/>
              <a:rect l="l" t="t" r="r" b="b"/>
              <a:pathLst>
                <a:path w="1614805" h="2139950">
                  <a:moveTo>
                    <a:pt x="0" y="2139482"/>
                  </a:moveTo>
                  <a:lnTo>
                    <a:pt x="1614532" y="2139482"/>
                  </a:lnTo>
                  <a:lnTo>
                    <a:pt x="1614532" y="0"/>
                  </a:lnTo>
                </a:path>
              </a:pathLst>
            </a:custGeom>
            <a:ln w="7756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727391" y="0"/>
              <a:ext cx="1675764" cy="2141220"/>
            </a:xfrm>
            <a:custGeom>
              <a:avLst/>
              <a:gdLst/>
              <a:ahLst/>
              <a:cxnLst/>
              <a:rect l="l" t="t" r="r" b="b"/>
              <a:pathLst>
                <a:path w="1675765" h="2141220">
                  <a:moveTo>
                    <a:pt x="0" y="2140715"/>
                  </a:moveTo>
                  <a:lnTo>
                    <a:pt x="1675340" y="2140715"/>
                  </a:lnTo>
                  <a:lnTo>
                    <a:pt x="1675340" y="0"/>
                  </a:lnTo>
                  <a:lnTo>
                    <a:pt x="0" y="0"/>
                  </a:lnTo>
                  <a:lnTo>
                    <a:pt x="0" y="21407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27391" y="0"/>
              <a:ext cx="1675764" cy="2141220"/>
            </a:xfrm>
            <a:custGeom>
              <a:avLst/>
              <a:gdLst/>
              <a:ahLst/>
              <a:cxnLst/>
              <a:rect l="l" t="t" r="r" b="b"/>
              <a:pathLst>
                <a:path w="1675765" h="2141220">
                  <a:moveTo>
                    <a:pt x="0" y="2140715"/>
                  </a:moveTo>
                  <a:lnTo>
                    <a:pt x="1675340" y="2140715"/>
                  </a:lnTo>
                </a:path>
                <a:path w="1675765" h="2141220">
                  <a:moveTo>
                    <a:pt x="0" y="0"/>
                  </a:moveTo>
                  <a:lnTo>
                    <a:pt x="0" y="2140715"/>
                  </a:lnTo>
                </a:path>
              </a:pathLst>
            </a:custGeom>
            <a:ln w="5817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952419" y="0"/>
            <a:ext cx="1228090" cy="8401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-3175" algn="ctr">
              <a:lnSpc>
                <a:spcPct val="103899"/>
              </a:lnSpc>
              <a:spcBef>
                <a:spcPts val="25"/>
              </a:spcBef>
            </a:pP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EDAI1 </a:t>
            </a:r>
            <a:r>
              <a:rPr sz="1700" b="1" spc="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PROJECT </a:t>
            </a:r>
            <a:r>
              <a:rPr sz="1700" b="1" spc="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0099"/>
                </a:solidFill>
                <a:latin typeface="Arial"/>
                <a:cs typeface="Arial"/>
              </a:rPr>
              <a:t>GROUP</a:t>
            </a:r>
            <a:r>
              <a:rPr sz="1700" b="1" spc="-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000099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121815" y="1089845"/>
            <a:ext cx="887730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00" b="1" spc="-5" dirty="0">
                <a:solidFill>
                  <a:srgbClr val="000099"/>
                </a:solidFill>
                <a:latin typeface="Arial"/>
                <a:cs typeface="Arial"/>
              </a:rPr>
              <a:t>06</a:t>
            </a:r>
            <a:endParaRPr sz="6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6232" y="6426797"/>
            <a:ext cx="6254750" cy="447040"/>
          </a:xfrm>
          <a:custGeom>
            <a:avLst/>
            <a:gdLst/>
            <a:ahLst/>
            <a:cxnLst/>
            <a:rect l="l" t="t" r="r" b="b"/>
            <a:pathLst>
              <a:path w="6254750" h="447039">
                <a:moveTo>
                  <a:pt x="6254608" y="0"/>
                </a:moveTo>
                <a:lnTo>
                  <a:pt x="0" y="0"/>
                </a:lnTo>
                <a:lnTo>
                  <a:pt x="0" y="446757"/>
                </a:lnTo>
                <a:lnTo>
                  <a:pt x="6254608" y="446757"/>
                </a:lnTo>
                <a:lnTo>
                  <a:pt x="6254608" y="0"/>
                </a:lnTo>
                <a:close/>
              </a:path>
            </a:pathLst>
          </a:custGeom>
          <a:solidFill>
            <a:srgbClr val="002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2902" y="6412516"/>
            <a:ext cx="2793074" cy="42575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50" b="1" spc="2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902" y="6935050"/>
            <a:ext cx="6214745" cy="3372077"/>
          </a:xfrm>
          <a:prstGeom prst="rect">
            <a:avLst/>
          </a:prstGeom>
          <a:solidFill>
            <a:srgbClr val="FFD6AE"/>
          </a:solidFill>
          <a:ln w="5817">
            <a:solidFill>
              <a:srgbClr val="000099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34645" marR="47625" indent="-279400" algn="just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335280" algn="l"/>
              </a:tabLst>
            </a:pPr>
            <a:r>
              <a:rPr lang="en-IN" sz="2400" dirty="0">
                <a:latin typeface="Trebuchet MS"/>
                <a:cs typeface="Trebuchet MS"/>
              </a:rPr>
              <a:t>E</a:t>
            </a:r>
            <a:r>
              <a:rPr sz="2400" dirty="0" err="1">
                <a:latin typeface="Trebuchet MS"/>
                <a:cs typeface="Trebuchet MS"/>
              </a:rPr>
              <a:t>nsur</a:t>
            </a:r>
            <a:r>
              <a:rPr lang="en-IN" sz="240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 the timely</a:t>
            </a:r>
            <a:r>
              <a:rPr lang="en-IN" sz="24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safe</a:t>
            </a:r>
            <a:r>
              <a:rPr sz="2400" spc="1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availability</a:t>
            </a:r>
            <a:r>
              <a:rPr sz="2400" spc="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18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blood</a:t>
            </a:r>
            <a:r>
              <a:rPr sz="2400" spc="1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products</a:t>
            </a:r>
            <a:r>
              <a:rPr sz="2400" spc="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patients </a:t>
            </a:r>
            <a:r>
              <a:rPr sz="2400" spc="-5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need.</a:t>
            </a:r>
            <a:endParaRPr lang="en-IN" sz="2400" dirty="0">
              <a:latin typeface="Trebuchet MS"/>
              <a:cs typeface="Trebuchet MS"/>
            </a:endParaRPr>
          </a:p>
          <a:p>
            <a:pPr marL="334645" marR="47625" indent="-279400" algn="just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335280" algn="l"/>
              </a:tabLst>
            </a:pPr>
            <a:endParaRPr sz="2400" dirty="0">
              <a:latin typeface="Trebuchet MS"/>
              <a:cs typeface="Trebuchet MS"/>
            </a:endParaRPr>
          </a:p>
          <a:p>
            <a:pPr marL="334645" marR="47625" indent="-279400" algn="just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35280" algn="l"/>
              </a:tabLst>
            </a:pPr>
            <a:r>
              <a:rPr sz="2400" dirty="0">
                <a:latin typeface="Trebuchet MS"/>
                <a:cs typeface="Trebuchet MS"/>
              </a:rPr>
              <a:t>The systems </a:t>
            </a:r>
            <a:r>
              <a:rPr sz="2400" spc="-5" dirty="0">
                <a:latin typeface="Trebuchet MS"/>
                <a:cs typeface="Trebuchet MS"/>
              </a:rPr>
              <a:t>keep</a:t>
            </a:r>
            <a:r>
              <a:rPr lang="en-IN" sz="2400" spc="-5" dirty="0">
                <a:latin typeface="Trebuchet MS"/>
                <a:cs typeface="Trebuchet MS"/>
              </a:rPr>
              <a:t>s</a:t>
            </a:r>
            <a:r>
              <a:rPr sz="2400" spc="-5" dirty="0">
                <a:latin typeface="Trebuchet MS"/>
                <a:cs typeface="Trebuchet MS"/>
              </a:rPr>
              <a:t> track of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blood donation </a:t>
            </a:r>
            <a:r>
              <a:rPr sz="2400" dirty="0">
                <a:latin typeface="Trebuchet MS"/>
                <a:cs typeface="Trebuchet MS"/>
              </a:rPr>
              <a:t>and storage </a:t>
            </a:r>
            <a:r>
              <a:rPr sz="2400" spc="5" dirty="0">
                <a:latin typeface="Trebuchet MS"/>
                <a:cs typeface="Trebuchet MS"/>
              </a:rPr>
              <a:t>to </a:t>
            </a:r>
            <a:r>
              <a:rPr sz="2400" dirty="0">
                <a:latin typeface="Trebuchet MS"/>
                <a:cs typeface="Trebuchet MS"/>
              </a:rPr>
              <a:t>enhance </a:t>
            </a:r>
            <a:r>
              <a:rPr sz="2400" spc="-5" dirty="0">
                <a:latin typeface="Trebuchet MS"/>
                <a:cs typeface="Trebuchet MS"/>
              </a:rPr>
              <a:t>inventory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control.</a:t>
            </a:r>
            <a:endParaRPr lang="en-IN" sz="2400" spc="-5" dirty="0">
              <a:latin typeface="Trebuchet MS"/>
              <a:cs typeface="Trebuchet MS"/>
            </a:endParaRPr>
          </a:p>
          <a:p>
            <a:pPr marL="334645" marR="47625" indent="-279400" algn="just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35280" algn="l"/>
              </a:tabLst>
            </a:pPr>
            <a:endParaRPr sz="2400" dirty="0">
              <a:latin typeface="Trebuchet MS"/>
              <a:cs typeface="Trebuchet MS"/>
            </a:endParaRPr>
          </a:p>
          <a:p>
            <a:pPr marL="334645" marR="47625" indent="-279400" algn="just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35280" algn="l"/>
              </a:tabLst>
            </a:pPr>
            <a:r>
              <a:rPr lang="en-IN" sz="2400" spc="5" dirty="0">
                <a:latin typeface="Trebuchet MS"/>
                <a:cs typeface="Trebuchet MS"/>
              </a:rPr>
              <a:t>S</a:t>
            </a:r>
            <a:r>
              <a:rPr lang="en-IN" sz="2400" dirty="0">
                <a:latin typeface="Trebuchet MS"/>
                <a:cs typeface="Trebuchet MS"/>
              </a:rPr>
              <a:t>ystem </a:t>
            </a:r>
            <a:r>
              <a:rPr lang="en-IN" sz="2400" dirty="0" err="1">
                <a:latin typeface="Trebuchet MS"/>
                <a:cs typeface="Trebuchet MS"/>
              </a:rPr>
              <a:t>si</a:t>
            </a:r>
            <a:r>
              <a:rPr sz="2400" dirty="0" err="1">
                <a:latin typeface="Trebuchet MS"/>
                <a:cs typeface="Trebuchet MS"/>
              </a:rPr>
              <a:t>mpl</a:t>
            </a:r>
            <a:r>
              <a:rPr lang="en-IN" sz="2400" dirty="0" err="1">
                <a:latin typeface="Trebuchet MS"/>
                <a:cs typeface="Trebuchet MS"/>
              </a:rPr>
              <a:t>ify</a:t>
            </a:r>
            <a:r>
              <a:rPr sz="2400" dirty="0">
                <a:latin typeface="Trebuchet MS"/>
                <a:cs typeface="Trebuchet MS"/>
              </a:rPr>
              <a:t> data entry and retrieval for </a:t>
            </a:r>
            <a:r>
              <a:rPr sz="2400" spc="-5" dirty="0">
                <a:latin typeface="Trebuchet MS"/>
                <a:cs typeface="Trebuchet MS"/>
              </a:rPr>
              <a:t>blood bank </a:t>
            </a:r>
            <a:r>
              <a:rPr sz="2400" dirty="0">
                <a:latin typeface="Trebuchet MS"/>
                <a:cs typeface="Trebuchet MS"/>
              </a:rPr>
              <a:t> staff.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5584" y="10891413"/>
            <a:ext cx="6252210" cy="4880182"/>
          </a:xfrm>
          <a:prstGeom prst="rect">
            <a:avLst/>
          </a:prstGeom>
          <a:solidFill>
            <a:srgbClr val="FFD6AE"/>
          </a:solidFill>
          <a:ln w="5817">
            <a:solidFill>
              <a:srgbClr val="526CAF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327025" marR="130175" indent="-280035">
              <a:lnSpc>
                <a:spcPct val="100000"/>
              </a:lnSpc>
              <a:spcBef>
                <a:spcPts val="555"/>
              </a:spcBef>
              <a:buChar char="•"/>
              <a:tabLst>
                <a:tab pos="326390" algn="l"/>
                <a:tab pos="32766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web-based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blood</a:t>
            </a:r>
            <a:r>
              <a:rPr sz="2400" spc="-5" dirty="0">
                <a:latin typeface="Arial MT"/>
                <a:cs typeface="Arial MT"/>
              </a:rPr>
              <a:t> donation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search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was </a:t>
            </a:r>
            <a:r>
              <a:rPr sz="2400" spc="-5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designed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implemented.</a:t>
            </a:r>
            <a:endParaRPr lang="en-IN" sz="2400" spc="-5" dirty="0">
              <a:latin typeface="Arial MT"/>
              <a:cs typeface="Arial MT"/>
            </a:endParaRPr>
          </a:p>
          <a:p>
            <a:pPr marL="327025" marR="130175" indent="-280035">
              <a:lnSpc>
                <a:spcPct val="100000"/>
              </a:lnSpc>
              <a:spcBef>
                <a:spcPts val="555"/>
              </a:spcBef>
              <a:buChar char="•"/>
              <a:tabLst>
                <a:tab pos="326390" algn="l"/>
                <a:tab pos="327660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327025" marR="343535" indent="-280035">
              <a:lnSpc>
                <a:spcPct val="100000"/>
              </a:lnSpc>
              <a:spcBef>
                <a:spcPts val="10"/>
              </a:spcBef>
              <a:buChar char="•"/>
              <a:tabLst>
                <a:tab pos="326390" algn="l"/>
                <a:tab pos="32766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authentication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10" dirty="0">
                <a:latin typeface="Arial MT"/>
                <a:cs typeface="Arial MT"/>
              </a:rPr>
              <a:t>offers </a:t>
            </a:r>
            <a:r>
              <a:rPr sz="2400" spc="-5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options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search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blood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" dirty="0">
                <a:latin typeface="Arial MT"/>
                <a:cs typeface="Arial MT"/>
              </a:rPr>
              <a:t> donate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blood.</a:t>
            </a:r>
            <a:endParaRPr lang="en-IN" sz="2400" spc="-5" dirty="0">
              <a:latin typeface="Arial MT"/>
              <a:cs typeface="Arial MT"/>
            </a:endParaRPr>
          </a:p>
          <a:p>
            <a:pPr marL="327025" marR="343535" indent="-280035">
              <a:lnSpc>
                <a:spcPct val="100000"/>
              </a:lnSpc>
              <a:spcBef>
                <a:spcPts val="10"/>
              </a:spcBef>
              <a:buChar char="•"/>
              <a:tabLst>
                <a:tab pos="326390" algn="l"/>
                <a:tab pos="327660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327025" marR="90170" indent="-280035">
              <a:lnSpc>
                <a:spcPct val="100000"/>
              </a:lnSpc>
              <a:spcBef>
                <a:spcPts val="10"/>
              </a:spcBef>
              <a:buChar char="•"/>
              <a:tabLst>
                <a:tab pos="326390" algn="l"/>
                <a:tab pos="327660" algn="l"/>
              </a:tabLst>
            </a:pPr>
            <a:r>
              <a:rPr lang="en-US" sz="2400" dirty="0">
                <a:latin typeface="Arial MT"/>
                <a:cs typeface="Arial MT"/>
              </a:rPr>
              <a:t>The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system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uses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web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development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technologies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and </a:t>
            </a:r>
            <a:r>
              <a:rPr lang="en-US" sz="2400" spc="-5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 MySQL database.</a:t>
            </a:r>
          </a:p>
          <a:p>
            <a:pPr marL="327025" marR="90170" indent="-280035">
              <a:lnSpc>
                <a:spcPct val="100000"/>
              </a:lnSpc>
              <a:spcBef>
                <a:spcPts val="10"/>
              </a:spcBef>
              <a:buChar char="•"/>
              <a:tabLst>
                <a:tab pos="326390" algn="l"/>
                <a:tab pos="327660" algn="l"/>
              </a:tabLst>
            </a:pPr>
            <a:endParaRPr lang="en-US" sz="2400" dirty="0">
              <a:latin typeface="Arial MT"/>
              <a:cs typeface="Arial MT"/>
            </a:endParaRPr>
          </a:p>
          <a:p>
            <a:pPr marL="327025" marR="186690" indent="-280035">
              <a:lnSpc>
                <a:spcPct val="100000"/>
              </a:lnSpc>
              <a:spcBef>
                <a:spcPts val="15"/>
              </a:spcBef>
              <a:buChar char="•"/>
              <a:tabLst>
                <a:tab pos="326390" algn="l"/>
                <a:tab pos="327660" algn="l"/>
              </a:tabLst>
            </a:pPr>
            <a:r>
              <a:rPr lang="en-US" sz="2400" spc="-5" dirty="0">
                <a:latin typeface="Arial MT"/>
                <a:cs typeface="Arial MT"/>
              </a:rPr>
              <a:t>The </a:t>
            </a:r>
            <a:r>
              <a:rPr lang="en-US" sz="2400" dirty="0">
                <a:latin typeface="Arial MT"/>
                <a:cs typeface="Arial MT"/>
              </a:rPr>
              <a:t>admin(blood bank) can manage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blood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stock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levels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and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donor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data </a:t>
            </a:r>
          </a:p>
          <a:p>
            <a:pPr marL="327025" marR="186690" indent="-280035">
              <a:lnSpc>
                <a:spcPct val="100000"/>
              </a:lnSpc>
              <a:spcBef>
                <a:spcPts val="15"/>
              </a:spcBef>
              <a:buChar char="•"/>
              <a:tabLst>
                <a:tab pos="326390" algn="l"/>
                <a:tab pos="327660" algn="l"/>
              </a:tabLst>
            </a:pPr>
            <a:endParaRPr sz="1950" dirty="0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5424" y="2963165"/>
            <a:ext cx="3124511" cy="159622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52341" y="2977244"/>
            <a:ext cx="2890894" cy="159529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0034" y="4910607"/>
            <a:ext cx="3225963" cy="167161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93029" y="4878647"/>
            <a:ext cx="2972800" cy="164834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14917" y="6910490"/>
            <a:ext cx="3252023" cy="167254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96961" y="6876052"/>
            <a:ext cx="3001653" cy="170698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23375" y="8889704"/>
            <a:ext cx="3207348" cy="168185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08130" y="8876385"/>
            <a:ext cx="2990484" cy="170791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65584" y="15964403"/>
            <a:ext cx="6254750" cy="447040"/>
          </a:xfrm>
          <a:custGeom>
            <a:avLst/>
            <a:gdLst/>
            <a:ahLst/>
            <a:cxnLst/>
            <a:rect l="l" t="t" r="r" b="b"/>
            <a:pathLst>
              <a:path w="6254750" h="447040">
                <a:moveTo>
                  <a:pt x="6254608" y="0"/>
                </a:moveTo>
                <a:lnTo>
                  <a:pt x="0" y="0"/>
                </a:lnTo>
                <a:lnTo>
                  <a:pt x="0" y="446757"/>
                </a:lnTo>
                <a:lnTo>
                  <a:pt x="6254608" y="446757"/>
                </a:lnTo>
                <a:lnTo>
                  <a:pt x="6254608" y="0"/>
                </a:lnTo>
                <a:close/>
              </a:path>
            </a:pathLst>
          </a:custGeom>
          <a:solidFill>
            <a:srgbClr val="0022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2902" y="15975044"/>
            <a:ext cx="4267609" cy="42575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50" b="1" spc="2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65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50" b="1" spc="25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2650" dirty="0">
              <a:latin typeface="Arial"/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F5EAA29-2B20-FAB5-033E-93532B6CF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26411" y="15076629"/>
            <a:ext cx="3330426" cy="63077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302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cp:lastModifiedBy>PRATIK MANE</cp:lastModifiedBy>
  <cp:revision>5</cp:revision>
  <dcterms:created xsi:type="dcterms:W3CDTF">2023-02-23T08:47:19Z</dcterms:created>
  <dcterms:modified xsi:type="dcterms:W3CDTF">2023-02-23T10:34:50Z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2023-02-23T00:00:00Z</vt:filetime>
  </property>
</Properties>
</file>