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PratikNarkhede20/ECE571-FinalProject-DMA-Controller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b.cecs.pdx.edu/~mpj/llp/references/Intel-8237-dma.pdf" TargetMode="External"/><Relationship Id="rId3" Type="http://schemas.openxmlformats.org/officeDocument/2006/relationships/hyperlink" Target="https://en.wikipedia.org/wiki/Direct_memory_access" TargetMode="External"/><Relationship Id="rId4" Type="http://schemas.openxmlformats.org/officeDocument/2006/relationships/hyperlink" Target="https://www.irjet.net/archives/V7/i1/IRJET-V7I1257.pdf" TargetMode="External"/><Relationship Id="rId5" Type="http://schemas.openxmlformats.org/officeDocument/2006/relationships/hyperlink" Target="https://citeseerx.ist.psu.edu/viewdoc/download?doi=10.1.1.86.550&amp;rep=rep1&amp;type=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TL DESIGN OF DMA CONTROLLER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RTL DESIGN OF DMA CONTROLLER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ata Path Logic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Data Path Logic:</a:t>
            </a:r>
          </a:p>
        </p:txBody>
      </p:sp>
      <p:sp>
        <p:nvSpPr>
          <p:cNvPr id="182" name="Handles all the Internal Registers of the DMA.…"/>
          <p:cNvSpPr txBox="1"/>
          <p:nvPr>
            <p:ph type="body" idx="1"/>
          </p:nvPr>
        </p:nvSpPr>
        <p:spPr>
          <a:xfrm>
            <a:off x="1206500" y="2589224"/>
            <a:ext cx="21971000" cy="991529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Handles all the Internal Registers of the DMA.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In ideal cycle Command Register, Mode Register, Base Address Register, Base Word Count Register, Current Address Register, Current Word Count Registers are programmed.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Increments the Address Register, decrements the word count, updates the status register in the active cycle.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 Makes the internal flip flop to a known state to read/write the address/word count register.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ming and Control Logic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Timing and Control Logic:</a:t>
            </a:r>
          </a:p>
        </p:txBody>
      </p:sp>
      <p:sp>
        <p:nvSpPr>
          <p:cNvPr id="185" name="Slide bullet text"/>
          <p:cNvSpPr txBox="1"/>
          <p:nvPr>
            <p:ph type="body" idx="1"/>
          </p:nvPr>
        </p:nvSpPr>
        <p:spPr>
          <a:xfrm>
            <a:off x="1206500" y="2995864"/>
            <a:ext cx="21971000" cy="9508653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pic>
        <p:nvPicPr>
          <p:cNvPr id="186" name="Screen Shot 2021-06-10 at 8.34.55 AM.png" descr="Screen Shot 2021-06-10 at 8.34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327" y="2443889"/>
            <a:ext cx="22707346" cy="10922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ystemVerilog Constructs Used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SystemVerilog Constructs Used:</a:t>
            </a:r>
          </a:p>
        </p:txBody>
      </p:sp>
      <p:sp>
        <p:nvSpPr>
          <p:cNvPr id="189" name="Assertions…"/>
          <p:cNvSpPr txBox="1"/>
          <p:nvPr>
            <p:ph type="body" idx="1"/>
          </p:nvPr>
        </p:nvSpPr>
        <p:spPr>
          <a:xfrm>
            <a:off x="1206500" y="272999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Assertions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Interfaces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Package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Priority Case and Unique Case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Structures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Enumerated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terface Construct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Interface Construct:</a:t>
            </a:r>
          </a:p>
        </p:txBody>
      </p:sp>
      <p:sp>
        <p:nvSpPr>
          <p:cNvPr id="192" name="Slide bullet text"/>
          <p:cNvSpPr txBox="1"/>
          <p:nvPr>
            <p:ph type="body" idx="1"/>
          </p:nvPr>
        </p:nvSpPr>
        <p:spPr>
          <a:xfrm>
            <a:off x="1206500" y="2255454"/>
            <a:ext cx="21971000" cy="10249063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pic>
        <p:nvPicPr>
          <p:cNvPr id="193" name="Screen Shot 2021-06-10 at 6.21.00 AM.png" descr="Screen Shot 2021-06-10 at 6.21.0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646" y="2402302"/>
            <a:ext cx="19663845" cy="9735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ackage Construct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Package Construct:</a:t>
            </a:r>
          </a:p>
        </p:txBody>
      </p:sp>
      <p:sp>
        <p:nvSpPr>
          <p:cNvPr id="196" name="Agenda Topics"/>
          <p:cNvSpPr txBox="1"/>
          <p:nvPr>
            <p:ph type="body" idx="1"/>
          </p:nvPr>
        </p:nvSpPr>
        <p:spPr>
          <a:xfrm>
            <a:off x="1206500" y="2729994"/>
            <a:ext cx="21971000" cy="9939981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spcBef>
                <a:spcPts val="1800"/>
              </a:spcBef>
              <a:defRPr b="0" spc="-55"/>
            </a:pPr>
          </a:p>
        </p:txBody>
      </p:sp>
      <p:pic>
        <p:nvPicPr>
          <p:cNvPr id="197" name="Screen Shot 2021-06-10 at 11.21.16 PM.png" descr="Screen Shot 2021-06-10 at 11.21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2987" y="3539174"/>
            <a:ext cx="11938026" cy="8321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riority Case and Unique Case Construct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Priority Case and Unique Case Construct:</a:t>
            </a:r>
          </a:p>
        </p:txBody>
      </p:sp>
      <p:sp>
        <p:nvSpPr>
          <p:cNvPr id="200" name="Agenda Topics"/>
          <p:cNvSpPr txBox="1"/>
          <p:nvPr>
            <p:ph type="body" idx="1"/>
          </p:nvPr>
        </p:nvSpPr>
        <p:spPr>
          <a:xfrm>
            <a:off x="1206500" y="2916171"/>
            <a:ext cx="21971000" cy="9802032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spcBef>
                <a:spcPts val="1800"/>
              </a:spcBef>
              <a:defRPr b="0" spc="-55"/>
            </a:pPr>
          </a:p>
        </p:txBody>
      </p:sp>
      <p:pic>
        <p:nvPicPr>
          <p:cNvPr id="201" name="Screen Shot 2021-06-10 at 6.08.37 AM.png" descr="Screen Shot 2021-06-10 at 6.08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168" y="4173897"/>
            <a:ext cx="7669842" cy="5368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21-06-10 at 6.10.37 AM.png" descr="Screen Shot 2021-06-10 at 6.10.3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1368" y="2641124"/>
            <a:ext cx="14422363" cy="1005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ssertions Construct:"/>
          <p:cNvSpPr txBox="1"/>
          <p:nvPr>
            <p:ph type="title"/>
          </p:nvPr>
        </p:nvSpPr>
        <p:spPr>
          <a:xfrm>
            <a:off x="1206500" y="1084923"/>
            <a:ext cx="21971000" cy="1435102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Assertions Construct:</a:t>
            </a:r>
          </a:p>
        </p:txBody>
      </p:sp>
      <p:sp>
        <p:nvSpPr>
          <p:cNvPr id="205" name="Agenda Topics"/>
          <p:cNvSpPr txBox="1"/>
          <p:nvPr>
            <p:ph type="body" idx="1"/>
          </p:nvPr>
        </p:nvSpPr>
        <p:spPr>
          <a:xfrm>
            <a:off x="1206500" y="2475152"/>
            <a:ext cx="21971000" cy="10029365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spcBef>
                <a:spcPts val="1800"/>
              </a:spcBef>
              <a:defRPr b="0" spc="-55"/>
            </a:pPr>
          </a:p>
        </p:txBody>
      </p:sp>
      <p:pic>
        <p:nvPicPr>
          <p:cNvPr id="206" name="Screen Shot 2021-06-10 at 8.39.35 AM.png" descr="Screen Shot 2021-06-10 at 8.39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083" y="2459053"/>
            <a:ext cx="22982512" cy="10189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tructure Construct:"/>
          <p:cNvSpPr txBox="1"/>
          <p:nvPr>
            <p:ph type="title"/>
          </p:nvPr>
        </p:nvSpPr>
        <p:spPr>
          <a:xfrm>
            <a:off x="1206500" y="533412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Structure Construct:</a:t>
            </a:r>
          </a:p>
        </p:txBody>
      </p:sp>
      <p:sp>
        <p:nvSpPr>
          <p:cNvPr id="209" name="Slide bullet text"/>
          <p:cNvSpPr txBox="1"/>
          <p:nvPr>
            <p:ph type="body" idx="1"/>
          </p:nvPr>
        </p:nvSpPr>
        <p:spPr>
          <a:xfrm>
            <a:off x="1206500" y="2469366"/>
            <a:ext cx="21971000" cy="1003515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pic>
        <p:nvPicPr>
          <p:cNvPr id="210" name="Screen Shot 2021-06-10 at 8.45.07 AM.png" descr="Screen Shot 2021-06-10 at 8.45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890" y="3997092"/>
            <a:ext cx="21950181" cy="7692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numerated Types Construct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Enumerated Types Construct:</a:t>
            </a:r>
          </a:p>
        </p:txBody>
      </p:sp>
      <p:sp>
        <p:nvSpPr>
          <p:cNvPr id="213" name="Slide bullet text"/>
          <p:cNvSpPr txBox="1"/>
          <p:nvPr>
            <p:ph type="body" idx="1"/>
          </p:nvPr>
        </p:nvSpPr>
        <p:spPr>
          <a:xfrm>
            <a:off x="1206500" y="2413522"/>
            <a:ext cx="21971000" cy="1009099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pic>
        <p:nvPicPr>
          <p:cNvPr id="214" name="Screen Shot 2021-06-10 at 7.39.51 AM.png" descr="Screen Shot 2021-06-10 at 7.39.5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779" y="2424721"/>
            <a:ext cx="21670442" cy="9501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egration Hierarch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Integration Hierarchy:</a:t>
            </a:r>
          </a:p>
        </p:txBody>
      </p:sp>
      <p:sp>
        <p:nvSpPr>
          <p:cNvPr id="217" name="Slide bullet text"/>
          <p:cNvSpPr txBox="1"/>
          <p:nvPr>
            <p:ph type="body" idx="1"/>
          </p:nvPr>
        </p:nvSpPr>
        <p:spPr>
          <a:xfrm>
            <a:off x="1206500" y="2540145"/>
            <a:ext cx="21971000" cy="996437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grpSp>
        <p:nvGrpSpPr>
          <p:cNvPr id="220" name="Group"/>
          <p:cNvGrpSpPr/>
          <p:nvPr/>
        </p:nvGrpSpPr>
        <p:grpSpPr>
          <a:xfrm>
            <a:off x="865000" y="2520949"/>
            <a:ext cx="22654001" cy="10393690"/>
            <a:chOff x="0" y="0"/>
            <a:chExt cx="22654000" cy="10393689"/>
          </a:xfrm>
        </p:grpSpPr>
        <p:pic>
          <p:nvPicPr>
            <p:cNvPr id="218" name="Timing and Control FSM Waveform.png" descr="Timing and Control FSM Wavefor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2654001" cy="98307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Caption"/>
            <p:cNvSpPr txBox="1"/>
            <p:nvPr/>
          </p:nvSpPr>
          <p:spPr>
            <a:xfrm>
              <a:off x="-1" y="9932324"/>
              <a:ext cx="22654001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Timing and Control FSM waveform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am Member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Team Members:</a:t>
            </a:r>
          </a:p>
        </p:txBody>
      </p:sp>
      <p:sp>
        <p:nvSpPr>
          <p:cNvPr id="154" name="Pratik Avinash Narkhede…"/>
          <p:cNvSpPr txBox="1"/>
          <p:nvPr>
            <p:ph type="body" sz="half" idx="1"/>
          </p:nvPr>
        </p:nvSpPr>
        <p:spPr>
          <a:xfrm>
            <a:off x="1206500" y="2818844"/>
            <a:ext cx="21971000" cy="455793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98500" indent="-698500">
              <a:spcBef>
                <a:spcPts val="1800"/>
              </a:spcBef>
              <a:buSzPct val="123000"/>
              <a:buChar char="•"/>
              <a:defRPr b="0" spc="-99"/>
            </a:pPr>
            <a:r>
              <a:t>Pratik Avinash Narkhede</a:t>
            </a:r>
            <a:endParaRPr spc="-55"/>
          </a:p>
          <a:p>
            <a:pPr marL="698500" indent="-698500">
              <a:spcBef>
                <a:spcPts val="1800"/>
              </a:spcBef>
              <a:buSzPct val="123000"/>
              <a:buChar char="•"/>
              <a:defRPr b="0" spc="-99"/>
            </a:pPr>
            <a:r>
              <a:t>Tanmay Nitin Patil</a:t>
            </a:r>
            <a:endParaRPr spc="-55"/>
          </a:p>
          <a:p>
            <a:pPr marL="698500" indent="-698500">
              <a:spcBef>
                <a:spcPts val="1800"/>
              </a:spcBef>
              <a:buSzPct val="123000"/>
              <a:buChar char="•"/>
              <a:defRPr b="0" spc="-99"/>
            </a:pPr>
            <a:r>
              <a:t>Abdul Hasan Imroze Mohammed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Integration Hierarch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Integration Hierarchy:</a:t>
            </a:r>
          </a:p>
        </p:txBody>
      </p:sp>
      <p:sp>
        <p:nvSpPr>
          <p:cNvPr id="223" name="Slide bullet text"/>
          <p:cNvSpPr txBox="1"/>
          <p:nvPr>
            <p:ph type="body" idx="1"/>
          </p:nvPr>
        </p:nvSpPr>
        <p:spPr>
          <a:xfrm>
            <a:off x="1206500" y="2685802"/>
            <a:ext cx="21971000" cy="981871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263004" y="2676238"/>
            <a:ext cx="21971004" cy="10400808"/>
            <a:chOff x="0" y="0"/>
            <a:chExt cx="21971003" cy="10400806"/>
          </a:xfrm>
        </p:grpSpPr>
        <p:pic>
          <p:nvPicPr>
            <p:cNvPr id="224" name="Priority Logic and Timing And Control Integration Waveform.png" descr="Priority Logic and Timing And Control Integration Wavefor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1971004" cy="98378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Caption"/>
            <p:cNvSpPr txBox="1"/>
            <p:nvPr/>
          </p:nvSpPr>
          <p:spPr>
            <a:xfrm>
              <a:off x="0" y="9939440"/>
              <a:ext cx="2197100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Priority Logic and Timing and Control Integration Waveform.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"/>
          <p:cNvGrpSpPr/>
          <p:nvPr/>
        </p:nvGrpSpPr>
        <p:grpSpPr>
          <a:xfrm>
            <a:off x="722975" y="2388621"/>
            <a:ext cx="23146941" cy="10856969"/>
            <a:chOff x="0" y="0"/>
            <a:chExt cx="23146940" cy="10856967"/>
          </a:xfrm>
        </p:grpSpPr>
        <p:pic>
          <p:nvPicPr>
            <p:cNvPr id="228" name="Independent DMA Waveform .png" descr="Independent DMA Waveform 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08"/>
            <a:stretch>
              <a:fillRect/>
            </a:stretch>
          </p:blipFill>
          <p:spPr>
            <a:xfrm>
              <a:off x="0" y="-1"/>
              <a:ext cx="23146883" cy="10294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Caption"/>
            <p:cNvSpPr txBox="1"/>
            <p:nvPr/>
          </p:nvSpPr>
          <p:spPr>
            <a:xfrm>
              <a:off x="0" y="10395601"/>
              <a:ext cx="2314694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Independent DMA waveform.</a:t>
              </a:r>
            </a:p>
          </p:txBody>
        </p:sp>
      </p:grpSp>
      <p:sp>
        <p:nvSpPr>
          <p:cNvPr id="231" name="Integration Hierarchy:"/>
          <p:cNvSpPr txBox="1"/>
          <p:nvPr>
            <p:ph type="title"/>
          </p:nvPr>
        </p:nvSpPr>
        <p:spPr>
          <a:xfrm>
            <a:off x="1206500" y="1079500"/>
            <a:ext cx="21971000" cy="205084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Integration Hierarchy: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Verific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Verification:</a:t>
            </a:r>
          </a:p>
        </p:txBody>
      </p:sp>
      <p:sp>
        <p:nvSpPr>
          <p:cNvPr id="234" name="Unit Level Testing:…"/>
          <p:cNvSpPr txBox="1"/>
          <p:nvPr>
            <p:ph type="body" idx="1"/>
          </p:nvPr>
        </p:nvSpPr>
        <p:spPr>
          <a:xfrm>
            <a:off x="1206500" y="2668387"/>
            <a:ext cx="21971000" cy="983613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93725" indent="-593725" defTabSz="701675">
              <a:buSzPct val="123000"/>
              <a:buChar char="•"/>
              <a:defRPr sz="4600"/>
            </a:pPr>
            <a:r>
              <a:t>Unit Level Testing: </a:t>
            </a:r>
          </a:p>
          <a:p>
            <a:pPr marL="518159" indent="-518159" defTabSz="2072588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000"/>
            </a:pPr>
            <a:r>
              <a:t>Priority Logic: Applied directed test cases.</a:t>
            </a:r>
          </a:p>
          <a:p>
            <a:pPr marL="518159" indent="-518159" defTabSz="2072588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000"/>
            </a:pPr>
            <a:r>
              <a:t>Timing and Control Logic: Applied directed test cases.</a:t>
            </a:r>
          </a:p>
          <a:p>
            <a:pPr marL="518159" indent="-518159" defTabSz="2072588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000"/>
            </a:pPr>
            <a:r>
              <a:t>Datapath Logic: Applied directed test cases.</a:t>
            </a:r>
          </a:p>
          <a:p>
            <a:pPr marL="518159" indent="-518159" defTabSz="2072588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000"/>
            </a:pPr>
            <a:r>
              <a:t>Used assertions.</a:t>
            </a:r>
          </a:p>
          <a:p>
            <a:pPr marL="518159" indent="-518159" defTabSz="2072588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000"/>
            </a:pPr>
            <a:r>
              <a:t>Used bottom-up approach to test the design.</a:t>
            </a:r>
          </a:p>
          <a:p>
            <a:pPr marL="518159" indent="-518159" defTabSz="2072588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sz="4000"/>
            </a:pPr>
            <a:r>
              <a:t>System Level Testing:</a:t>
            </a:r>
          </a:p>
          <a:p>
            <a:pPr marL="518159" indent="-518159" defTabSz="2072588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000"/>
            </a:pPr>
            <a:r>
              <a:t>Applied directed test cases at the system level.</a:t>
            </a:r>
          </a:p>
          <a:p>
            <a:pPr marL="518159" indent="-518159" defTabSz="2072588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000"/>
            </a:pPr>
            <a:r>
              <a:t>Debugging was done mostly with the help of printing $display, waveforms and error messages.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ask Used for Register Configur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Task Used for Register Configuration:</a:t>
            </a:r>
          </a:p>
        </p:txBody>
      </p:sp>
      <p:sp>
        <p:nvSpPr>
          <p:cNvPr id="237" name="Slide bullet text"/>
          <p:cNvSpPr txBox="1"/>
          <p:nvPr>
            <p:ph type="body" idx="1"/>
          </p:nvPr>
        </p:nvSpPr>
        <p:spPr>
          <a:xfrm>
            <a:off x="1206500" y="2924417"/>
            <a:ext cx="21971000" cy="95801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pic>
        <p:nvPicPr>
          <p:cNvPr id="238" name="Image 6-10-21 at 9.47 AM.jpg" descr="Image 6-10-21 at 9.47 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046" y="2914650"/>
            <a:ext cx="21989908" cy="9599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hallenges Faced and Edific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Challenges Faced and Edification:</a:t>
            </a:r>
          </a:p>
        </p:txBody>
      </p:sp>
      <p:sp>
        <p:nvSpPr>
          <p:cNvPr id="241" name="System level Integration and environmental integration took a lot of time debugging simulation time errors.…"/>
          <p:cNvSpPr txBox="1"/>
          <p:nvPr>
            <p:ph type="body" idx="1"/>
          </p:nvPr>
        </p:nvSpPr>
        <p:spPr>
          <a:xfrm>
            <a:off x="1206500" y="2808843"/>
            <a:ext cx="21971000" cy="969567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228600" indent="-228600">
              <a:spcBef>
                <a:spcPts val="1800"/>
              </a:spcBef>
              <a:buSzPct val="80000"/>
              <a:buBlip>
                <a:blip r:embed="rId2"/>
              </a:buBlip>
              <a:defRPr b="0" spc="-99"/>
            </a:pPr>
            <a:r>
              <a:t> System level Integration and environmental integration took a lot of time debugging simulation time errors.</a:t>
            </a:r>
            <a:endParaRPr spc="-55"/>
          </a:p>
          <a:p>
            <a:pPr marL="228600" indent="-228600">
              <a:spcBef>
                <a:spcPts val="1800"/>
              </a:spcBef>
              <a:buSzPct val="80000"/>
              <a:buBlip>
                <a:blip r:embed="rId2"/>
              </a:buBlip>
              <a:defRPr b="0" spc="-99"/>
            </a:pPr>
            <a:r>
              <a:t> Comprehension of the data sheet for correct implementation of the design</a:t>
            </a:r>
            <a:endParaRPr spc="-55"/>
          </a:p>
          <a:p>
            <a:pPr marL="228600" indent="-228600">
              <a:spcBef>
                <a:spcPts val="1800"/>
              </a:spcBef>
              <a:buSzPct val="80000"/>
              <a:buBlip>
                <a:blip r:embed="rId2"/>
              </a:buBlip>
              <a:defRPr b="0" spc="-99"/>
            </a:pPr>
            <a:r>
              <a:t> Modelling Bi-directional Signals.</a:t>
            </a:r>
            <a:endParaRPr spc="-55"/>
          </a:p>
          <a:p>
            <a:pPr marL="228600" indent="-228600">
              <a:spcBef>
                <a:spcPts val="1800"/>
              </a:spcBef>
              <a:buSzPct val="80000"/>
              <a:buBlip>
                <a:blip r:embed="rId2"/>
              </a:buBlip>
              <a:defRPr b="0" spc="-99"/>
            </a:pPr>
            <a:r>
              <a:t> Identifying issues in the design with aid of test bench.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uture Scope and Intent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Future Scope and Intent:</a:t>
            </a:r>
          </a:p>
        </p:txBody>
      </p:sp>
      <p:sp>
        <p:nvSpPr>
          <p:cNvPr id="244" name="Run Back-end simulation, work on the design from synthesis to GDSII.…"/>
          <p:cNvSpPr txBox="1"/>
          <p:nvPr>
            <p:ph type="body" idx="1"/>
          </p:nvPr>
        </p:nvSpPr>
        <p:spPr>
          <a:xfrm>
            <a:off x="1206500" y="2729993"/>
            <a:ext cx="21971000" cy="9990040"/>
          </a:xfrm>
          <a:prstGeom prst="rect">
            <a:avLst/>
          </a:prstGeom>
        </p:spPr>
        <p:txBody>
          <a:bodyPr lIns="50800" tIns="50800" rIns="50800" bIns="50800"/>
          <a:lstStyle/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Run Back-end simulation, work on the design from synthesis to GDSII.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Assertion Based Verifications.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Improve the design to support Block Transfer Mode, Demand Transfer and Cascade transfer mode.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ource Cod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Source Code:</a:t>
            </a:r>
          </a:p>
        </p:txBody>
      </p:sp>
      <p:sp>
        <p:nvSpPr>
          <p:cNvPr id="247" name="Github Link."/>
          <p:cNvSpPr txBox="1"/>
          <p:nvPr>
            <p:ph type="body" idx="1"/>
          </p:nvPr>
        </p:nvSpPr>
        <p:spPr>
          <a:xfrm>
            <a:off x="1206500" y="2665999"/>
            <a:ext cx="21971000" cy="9838518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 Link.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ference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References:</a:t>
            </a:r>
          </a:p>
        </p:txBody>
      </p:sp>
      <p:sp>
        <p:nvSpPr>
          <p:cNvPr id="250" name="8237 Data Sheet(Intel).…"/>
          <p:cNvSpPr txBox="1"/>
          <p:nvPr>
            <p:ph type="body" idx="1"/>
          </p:nvPr>
        </p:nvSpPr>
        <p:spPr>
          <a:xfrm>
            <a:off x="1206500" y="2821560"/>
            <a:ext cx="21971000" cy="96829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98500" indent="-698500">
              <a:spcBef>
                <a:spcPts val="1800"/>
              </a:spcBef>
              <a:buSzPct val="123000"/>
              <a:buChar char="•"/>
              <a:defRPr b="0" spc="-99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8237 Data Sheet(Intel).</a:t>
            </a:r>
            <a:endParaRPr spc="-55"/>
          </a:p>
          <a:p>
            <a:pPr marL="698500" indent="-698500">
              <a:spcBef>
                <a:spcPts val="1800"/>
              </a:spcBef>
              <a:buSzPct val="123000"/>
              <a:buChar char="•"/>
              <a:defRPr b="0" spc="-99"/>
            </a:pPr>
            <a:r>
              <a:t>ECE 585 Basic I/O Lecture Slides.</a:t>
            </a:r>
            <a:endParaRPr spc="-55"/>
          </a:p>
          <a:p>
            <a:pPr marL="698500" indent="-698500">
              <a:spcBef>
                <a:spcPts val="1800"/>
              </a:spcBef>
              <a:buSzPct val="123000"/>
              <a:buChar char="•"/>
              <a:defRPr b="0" spc="-99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Direct Memory Access - (Wikipedia).</a:t>
            </a:r>
            <a:endParaRPr spc="-55"/>
          </a:p>
          <a:p>
            <a:pPr marL="698500" indent="-698500">
              <a:spcBef>
                <a:spcPts val="1800"/>
              </a:spcBef>
              <a:buSzPct val="123000"/>
              <a:buChar char="•"/>
              <a:defRPr b="0" spc="-99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Round Robin Arbitration source-1.</a:t>
            </a:r>
            <a:r>
              <a:rPr u="none"/>
              <a:t> </a:t>
            </a:r>
            <a:endParaRPr spc="-55"/>
          </a:p>
          <a:p>
            <a:pPr marL="698500" indent="-698500">
              <a:spcBef>
                <a:spcPts val="1800"/>
              </a:spcBef>
              <a:buSzPct val="123000"/>
              <a:buChar char="•"/>
              <a:defRPr b="0" spc="-99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Round Robin Arbitration source-2.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GENDA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AGENDA:</a:t>
            </a:r>
          </a:p>
        </p:txBody>
      </p:sp>
      <p:sp>
        <p:nvSpPr>
          <p:cNvPr id="157" name="Introduction to DMA Controller.…"/>
          <p:cNvSpPr txBox="1"/>
          <p:nvPr>
            <p:ph type="body" idx="1"/>
          </p:nvPr>
        </p:nvSpPr>
        <p:spPr>
          <a:xfrm>
            <a:off x="1206500" y="2580708"/>
            <a:ext cx="21971000" cy="10893698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Introduction to DMA Controller.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Working of DMA Controller.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High Level Design Architecture.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High Level DMA Design.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Priority Logic.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Data Path Logic.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Timing and Control Logic.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SystemVerilog Constructs Used.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Integration Hierarchy.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Verification.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Challenges Faced and Edification.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Future Scope.</a:t>
            </a:r>
          </a:p>
          <a:p>
            <a:pPr marL="560830" indent="-560830" defTabSz="2243271">
              <a:lnSpc>
                <a:spcPct val="50000"/>
              </a:lnSpc>
              <a:spcBef>
                <a:spcPts val="3900"/>
              </a:spcBef>
              <a:buSzPct val="123000"/>
              <a:buChar char="•"/>
              <a:defRPr b="0" sz="4400"/>
            </a:pPr>
            <a:r>
              <a:t>References.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roduction to DMA Controll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Introduction to DMA Controller:</a:t>
            </a:r>
          </a:p>
        </p:txBody>
      </p:sp>
      <p:sp>
        <p:nvSpPr>
          <p:cNvPr id="160" name="Direct Memory Access is a hardware device, which has a distinctive attribute in the system, which allow some of the hardware subsystem to access the main memory irrespective or independent of the Central Processing Unit (CPU).…"/>
          <p:cNvSpPr txBox="1"/>
          <p:nvPr>
            <p:ph type="body" idx="1"/>
          </p:nvPr>
        </p:nvSpPr>
        <p:spPr>
          <a:xfrm>
            <a:off x="1206500" y="272999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Direct Memory Access is a hardware device, which has a distinctive attribute in the system, which allow some of the hardware subsystem to access the main memory irrespective or independent of the Central Processing Unit (CPU).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The main objective of the DMA Controller is to enhance the system performance by directly data from I/O device to the main memory through DMA Controller without the interference of the CPU.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orking Of DMA Controll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Working Of DMA Controller:</a:t>
            </a:r>
          </a:p>
        </p:txBody>
      </p:sp>
      <p:sp>
        <p:nvSpPr>
          <p:cNvPr id="163" name="Agenda Topics"/>
          <p:cNvSpPr txBox="1"/>
          <p:nvPr>
            <p:ph type="body" idx="1"/>
          </p:nvPr>
        </p:nvSpPr>
        <p:spPr>
          <a:xfrm>
            <a:off x="5290285" y="3061539"/>
            <a:ext cx="21971002" cy="9442978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spcBef>
                <a:spcPts val="1800"/>
              </a:spcBef>
              <a:defRPr b="0" spc="-55"/>
            </a:pPr>
          </a:p>
        </p:txBody>
      </p:sp>
      <p:pic>
        <p:nvPicPr>
          <p:cNvPr id="164" name="Screen Shot 2021-06-09 at 9.30.06 PM.png" descr="Screen Shot 2021-06-09 at 9.30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6329" y="2497708"/>
            <a:ext cx="15328583" cy="10141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orking Of DMA Controller:(Continuation)"/>
          <p:cNvSpPr txBox="1"/>
          <p:nvPr>
            <p:ph type="title"/>
          </p:nvPr>
        </p:nvSpPr>
        <p:spPr>
          <a:xfrm>
            <a:off x="1206499" y="1079500"/>
            <a:ext cx="18603962" cy="1435100"/>
          </a:xfrm>
          <a:prstGeom prst="rect">
            <a:avLst/>
          </a:prstGeom>
        </p:spPr>
        <p:txBody>
          <a:bodyPr/>
          <a:lstStyle>
            <a:lvl1pPr defTabSz="2170121">
              <a:defRPr spc="-200" sz="7500"/>
            </a:lvl1pPr>
          </a:lstStyle>
          <a:p>
            <a:pPr/>
            <a:r>
              <a:t>Working Of DMA Controller:(Continuation)</a:t>
            </a:r>
          </a:p>
        </p:txBody>
      </p:sp>
      <p:pic>
        <p:nvPicPr>
          <p:cNvPr id="167" name="Screen Shot 2021-06-09 at 9.53.02 PM.png" descr="Screen Shot 2021-06-09 at 9.53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2680" y="2308759"/>
            <a:ext cx="17016802" cy="10000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igh Level Design Architecture:"/>
          <p:cNvSpPr txBox="1"/>
          <p:nvPr>
            <p:ph type="title"/>
          </p:nvPr>
        </p:nvSpPr>
        <p:spPr>
          <a:xfrm>
            <a:off x="1206500" y="628383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High Level Design Architecture:</a:t>
            </a:r>
          </a:p>
        </p:txBody>
      </p:sp>
      <p:sp>
        <p:nvSpPr>
          <p:cNvPr id="170" name="Slide bullet text"/>
          <p:cNvSpPr txBox="1"/>
          <p:nvPr>
            <p:ph type="body" idx="1"/>
          </p:nvPr>
        </p:nvSpPr>
        <p:spPr>
          <a:xfrm>
            <a:off x="1206500" y="2602404"/>
            <a:ext cx="21971000" cy="9902113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pic>
        <p:nvPicPr>
          <p:cNvPr id="171" name="Screen Shot 2021-06-10 at 12.13.41 AM.png" descr="Screen Shot 2021-06-10 at 12.13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679" y="2197984"/>
            <a:ext cx="22946254" cy="12793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igh Level DMA Desig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High Level DMA Design:</a:t>
            </a:r>
          </a:p>
        </p:txBody>
      </p:sp>
      <p:sp>
        <p:nvSpPr>
          <p:cNvPr id="174" name="Slide bullet text"/>
          <p:cNvSpPr txBox="1"/>
          <p:nvPr>
            <p:ph type="body" idx="1"/>
          </p:nvPr>
        </p:nvSpPr>
        <p:spPr>
          <a:xfrm>
            <a:off x="1206500" y="2700671"/>
            <a:ext cx="21971000" cy="9803846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</p:txBody>
      </p:sp>
      <p:pic>
        <p:nvPicPr>
          <p:cNvPr id="175" name="Screen Shot 2021-06-10 at 10.07.21 PM.png" descr="Screen Shot 2021-06-10 at 10.07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494" y="2473530"/>
            <a:ext cx="23346087" cy="11059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iority Logic:"/>
          <p:cNvSpPr txBox="1"/>
          <p:nvPr>
            <p:ph type="title"/>
          </p:nvPr>
        </p:nvSpPr>
        <p:spPr>
          <a:xfrm>
            <a:off x="1040299" y="1077359"/>
            <a:ext cx="21971002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Priority Logic:</a:t>
            </a:r>
          </a:p>
        </p:txBody>
      </p:sp>
      <p:sp>
        <p:nvSpPr>
          <p:cNvPr id="178" name="The 8237A DMA Controller has to types of priority logic.…"/>
          <p:cNvSpPr txBox="1"/>
          <p:nvPr>
            <p:ph type="body" idx="1"/>
          </p:nvPr>
        </p:nvSpPr>
        <p:spPr>
          <a:xfrm>
            <a:off x="1040299" y="2729993"/>
            <a:ext cx="21971002" cy="983962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The 8237A DMA Controller has to types of priority logic.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Fixed Priority:</a:t>
            </a:r>
            <a:r>
              <a:rPr b="0"/>
              <a:t> Every I/O device has an unique rank. Channels are given fixed priority based on the descending value of their number.</a:t>
            </a:r>
            <a:endParaRPr b="0"/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Rotating Priority: </a:t>
            </a:r>
            <a:r>
              <a:rPr b="0"/>
              <a:t>The Last channel to get acknowledgement gets the lowest priority with others rotating accordingly.</a:t>
            </a:r>
          </a:p>
        </p:txBody>
      </p:sp>
      <p:pic>
        <p:nvPicPr>
          <p:cNvPr id="179" name="Screen Shot 2021-06-10 at 3.11.12 AM.png" descr="Screen Shot 2021-06-10 at 3.11.1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579" y="7651598"/>
            <a:ext cx="21971003" cy="407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