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5" r:id="rId5"/>
    <p:sldId id="286" r:id="rId6"/>
    <p:sldId id="263" r:id="rId7"/>
    <p:sldId id="267" r:id="rId8"/>
    <p:sldId id="268" r:id="rId9"/>
    <p:sldId id="285" r:id="rId10"/>
    <p:sldId id="271" r:id="rId11"/>
    <p:sldId id="257" r:id="rId12"/>
    <p:sldId id="273" r:id="rId13"/>
    <p:sldId id="274" r:id="rId14"/>
    <p:sldId id="275" r:id="rId15"/>
    <p:sldId id="276" r:id="rId16"/>
    <p:sldId id="283" r:id="rId17"/>
    <p:sldId id="284" r:id="rId18"/>
    <p:sldId id="281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9A1AC-1805-4A5E-9D14-319F16CD7CDC}" v="2" dt="2025-07-05T13:49:08.063"/>
    <p1510:client id="{1884DFF0-0206-4A10-9EAA-395157685059}" v="106" dt="2025-07-06T09:55:41.324"/>
    <p1510:client id="{2FB4CA61-938A-4C10-89EC-7898DD24F022}" v="108" dt="2025-07-05T19:40:53.980"/>
    <p1510:client id="{364FA95F-E511-4E2F-BB2C-741BACE2CFBF}" v="10" dt="2025-07-05T19:54:32.402"/>
    <p1510:client id="{3E87A799-FF36-494F-BF07-001E99E333D7}" v="116" dt="2025-07-05T13:25:04.462"/>
    <p1510:client id="{4C3A32C2-F7AA-4EFC-AAA1-16E15B462E2D}" v="156" dt="2025-07-05T11:02:58.156"/>
    <p1510:client id="{52523554-8051-43CE-993A-07EE249914A0}" v="3" dt="2025-07-05T20:55:51.305"/>
    <p1510:client id="{52B93205-1163-4938-8085-161E1D98D68A}" v="114" dt="2025-07-06T10:12:50.681"/>
    <p1510:client id="{5FEB05FA-4D1D-40AA-823A-A9B82497C3B4}" v="864" dt="2025-07-06T15:08:22.144"/>
    <p1510:client id="{7A531B81-81BD-4F88-ABE5-74E8BBA679E3}" v="647" dt="2025-07-05T20:50:18.363"/>
    <p1510:client id="{ECD64ACE-C63A-4AE6-B802-9A01F9C0D4A3}" v="136" dt="2025-07-05T22:05:04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22712" cy="40055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ea typeface="+mj-lt"/>
                <a:cs typeface="+mj-lt"/>
              </a:rPr>
              <a:t>Applied Computer Vision:</a:t>
            </a:r>
            <a:endParaRPr lang="en-US" sz="6600"/>
          </a:p>
          <a:p>
            <a:pPr algn="l"/>
            <a:r>
              <a:rPr lang="en-US" sz="6600">
                <a:ea typeface="+mj-lt"/>
                <a:cs typeface="+mj-lt"/>
              </a:rPr>
              <a:t>From Research to Real-World Implementation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359" y="4983276"/>
            <a:ext cx="10512552" cy="15330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/>
              <a:t>Portfolio 2</a:t>
            </a:r>
          </a:p>
          <a:p>
            <a:pPr algn="l"/>
            <a:r>
              <a:rPr lang="en-US"/>
              <a:t>Submitted by,</a:t>
            </a:r>
          </a:p>
          <a:p>
            <a:pPr algn="l"/>
            <a:r>
              <a:rPr lang="en-US"/>
              <a:t>Anagha </a:t>
            </a:r>
            <a:r>
              <a:rPr lang="en-US" err="1"/>
              <a:t>Manikathuparambil</a:t>
            </a:r>
            <a:r>
              <a:rPr lang="en-US"/>
              <a:t> Baby(5124727), Pratik </a:t>
            </a:r>
            <a:r>
              <a:rPr lang="en-US" err="1"/>
              <a:t>Nichite</a:t>
            </a:r>
            <a:r>
              <a:rPr lang="en-US"/>
              <a:t>(5123777), </a:t>
            </a:r>
          </a:p>
          <a:p>
            <a:pPr algn="l"/>
            <a:r>
              <a:rPr lang="en-US"/>
              <a:t>Chandu Dadi(5124704), and Anusha Vishwanath </a:t>
            </a:r>
            <a:r>
              <a:rPr lang="en-US" err="1"/>
              <a:t>Salimath</a:t>
            </a:r>
            <a:r>
              <a:rPr lang="en-US"/>
              <a:t>(5124716)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48DD-8F6E-2124-6585-4B58B1EE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Summary &amp; Takeaways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DBB8-481F-6CFD-F165-2FEB99E6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VAE is a strong choice for one-class anomaly detection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Effective even without labeled cracks for training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Reached high accuracy with interpretable results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Ready for real-world deployment on visual inspection pipelines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6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9AAA0-4037-3DE5-A272-20A25D59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Exercise 2: Traffic Sign Recognition for Embedded Systems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EEB3-E12E-C9B9-4C26-3AC2E182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Model Development</a:t>
            </a:r>
            <a:endParaRPr lang="en-US"/>
          </a:p>
          <a:p>
            <a:endParaRPr lang="en-US" b="1"/>
          </a:p>
          <a:p>
            <a:pPr marL="0" indent="0">
              <a:buNone/>
            </a:pPr>
            <a:endParaRPr lang="en-US"/>
          </a:p>
          <a:p>
            <a:r>
              <a:rPr lang="en-US"/>
              <a:t>Multi classification problem with 43 target labels.</a:t>
            </a:r>
          </a:p>
          <a:p>
            <a:r>
              <a:rPr lang="en-US"/>
              <a:t>Dataset split : 60 | 15 | 24</a:t>
            </a:r>
          </a:p>
          <a:p>
            <a:r>
              <a:rPr lang="en-US"/>
              <a:t>Unbalanced dataset --- &gt; </a:t>
            </a:r>
            <a:r>
              <a:rPr lang="en-US" err="1"/>
              <a:t>StratifiedShuffleSplit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637BF-57DD-45FC-4664-9CEF8AD1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2205-1DA4-774B-EBD0-2EDF0381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Model Development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F805-A321-3B2D-8C2E-F5C29B21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Test images -- &gt; analyzed the test images to identify the augmentations required for training.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Model selection particular for edge devices - EfficientNetB0 - 82 layers, 5.3M parameters</a:t>
            </a:r>
          </a:p>
          <a:p>
            <a:r>
              <a:rPr lang="en-US" sz="2400">
                <a:ea typeface="+mn-lt"/>
                <a:cs typeface="+mn-lt"/>
              </a:rPr>
              <a:t>Added a drop out layer of 0.4 at the end – to avoid overfitting.</a:t>
            </a:r>
            <a:endParaRPr lang="en-US"/>
          </a:p>
          <a:p>
            <a:endParaRPr lang="en-US" sz="2400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0361F-350F-3116-13E4-B09A0291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12" y="3995441"/>
            <a:ext cx="6448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2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27DB9-198A-DA83-5EBC-826F7645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3463-B186-7633-B3C9-ED9A7582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Model Development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37A9-BE27-56C4-9E5D-C995B0D4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Got Test  accuracy : 99.12%!!!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Edge-simulated FPS: 19</a:t>
            </a:r>
          </a:p>
          <a:p>
            <a:r>
              <a:rPr lang="en-US" sz="2400"/>
              <a:t>Precision : 99%</a:t>
            </a:r>
          </a:p>
          <a:p>
            <a:r>
              <a:rPr lang="en-US" sz="2400"/>
              <a:t>Recall : 99%</a:t>
            </a:r>
          </a:p>
          <a:p>
            <a:r>
              <a:rPr lang="en-US" sz="2400"/>
              <a:t>F1 Score: 99%</a:t>
            </a:r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012E-56AB-BC5B-4FD6-7F0DEB840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FCA4-C0C0-56DC-4936-59671E66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Aptos"/>
                <a:ea typeface="+mj-lt"/>
                <a:cs typeface="+mj-lt"/>
              </a:rPr>
              <a:t>Model Optimization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8F95-DC9F-A3FF-7B04-FC8B9E40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5"/>
            <a:ext cx="10515600" cy="4452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Applied Structured One-Shot Pruning &amp; Fine-Tuning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– One-shot structured pruning at 10%, 20%, 40% and 80% sparsity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– Followed by model fine-tuning to recover performance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Used L1-BN regularization to identify unimportant channels and encourage structured sparsity.</a:t>
            </a:r>
            <a:endParaRPr lang="en-US" sz="2400"/>
          </a:p>
          <a:p>
            <a:r>
              <a:rPr lang="en-US" sz="2400"/>
              <a:t>Metrics used to analyze pruned model performance : Accuracy, Precision, Recall, and F1 score.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20EC-9363-DFF5-78AB-9DB42D14E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FFF4-67F7-FA84-3C73-1B543844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55"/>
            <a:ext cx="10515600" cy="1700316"/>
          </a:xfrm>
        </p:spPr>
        <p:txBody>
          <a:bodyPr>
            <a:normAutofit/>
          </a:bodyPr>
          <a:lstStyle/>
          <a:p>
            <a:r>
              <a:rPr lang="en-US" b="1"/>
              <a:t>Pruned model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1853-701D-5CCB-1FD5-4BB00DA5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412"/>
            <a:ext cx="10515600" cy="4788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sz="2400">
              <a:latin typeface="Aptos" panose="020B0004020202020204"/>
              <a:cs typeface="Arial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F51BF-EDB9-17C1-48DE-933FDB1C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18" r="3493"/>
          <a:stretch>
            <a:fillRect/>
          </a:stretch>
        </p:blipFill>
        <p:spPr>
          <a:xfrm>
            <a:off x="6359535" y="4016614"/>
            <a:ext cx="4495972" cy="2690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40A2F-182C-06BF-3EE1-8BACE971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5" r="-219" b="-379"/>
          <a:stretch>
            <a:fillRect/>
          </a:stretch>
        </p:blipFill>
        <p:spPr>
          <a:xfrm>
            <a:off x="1190761" y="4014423"/>
            <a:ext cx="4617694" cy="2700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24EA5-4867-1E82-F1F9-F24C128349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98" r="89" b="7581"/>
          <a:stretch>
            <a:fillRect/>
          </a:stretch>
        </p:blipFill>
        <p:spPr>
          <a:xfrm>
            <a:off x="411563" y="1271439"/>
            <a:ext cx="11357390" cy="2419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0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EAFE-29B2-0865-D13F-FD81A3BCB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7095-54B7-59A2-0FCE-1A03554E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Aptos"/>
                <a:ea typeface="+mj-lt"/>
                <a:cs typeface="+mj-lt"/>
              </a:rPr>
              <a:t>Pruned model Trade-offs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DAFC-C430-5B8B-840A-E6872D21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56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Baseline (0 % pruning)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15.5 MB, 0.38 GMACs → 20 FPS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99.12 % overall accuracy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Critical classes (22, 27): ≈ 100 % precision, ≥ 88 % recall</a:t>
            </a:r>
            <a:endParaRPr lang="en-US"/>
          </a:p>
          <a:p>
            <a:r>
              <a:rPr lang="en-US" sz="2400" b="1">
                <a:ea typeface="+mn-lt"/>
                <a:cs typeface="+mn-lt"/>
              </a:rPr>
              <a:t>10 % Pruning (“Sweet Spot”)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12.8 MB (–17 %), 0.31 GMACs (–18 %) → 28 FPS (+40 %)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98.67 % overall accuracy (–0.45 pp)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Class 22 F₁ ≈ 90 %, recall 82 %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Class 27 F₁ ≈ 90 %, recall 82 %</a:t>
            </a:r>
            <a:endParaRPr lang="en-US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9E12E-C248-CBF7-539F-7EF60FFA4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059B-5E49-178D-8DEF-F279C8E2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Aptos Display"/>
                <a:ea typeface="+mj-lt"/>
                <a:cs typeface="+mj-lt"/>
              </a:rPr>
              <a:t>Pruned model Trade-offs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B26-6599-7844-5851-87E8593C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656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15 % Pruning (Moderate)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9.6 MB (–38 %), 0.23 GMACs (–39 %) → 32 FPS (+60 %)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98.27 % overall accuracy (–0.85 pp)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Class 22 F₁ ≈ 85 %, recall 75 %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Class 27 F₁ ≈ 74 %, recall 62 %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20 % Pruning (Aggressive)</a:t>
            </a:r>
            <a:endParaRPr lang="en-US" sz="2400" b="1"/>
          </a:p>
          <a:p>
            <a:r>
              <a:rPr lang="en-US" sz="2400">
                <a:ea typeface="+mn-lt"/>
                <a:cs typeface="+mn-lt"/>
              </a:rPr>
              <a:t>6.6 MB (–57 %), 0.15 GMACs (–61 %) → 37 FPS (+84 %)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97.36 % overall accuracy (–1.76 pp)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Class 22 F₁ ≈ 86 %, recall 75 %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Class 27 F₁ ≈ 54 %, recall 50 %</a:t>
            </a:r>
            <a:endParaRPr lang="en-US"/>
          </a:p>
          <a:p>
            <a:endParaRPr lang="en-US" sz="2400" b="1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66B38-DE36-9384-1A85-22E4B9ADA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8A49-04E5-6392-AA5F-161F194E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Pruned model Trade-offs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00E4-C8CB-A795-6C7B-9C872DA6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412"/>
            <a:ext cx="10515600" cy="4788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>
              <a:buFont typeface="Arial"/>
              <a:buChar char="•"/>
            </a:pPr>
            <a:r>
              <a:rPr lang="en-US" sz="2400"/>
              <a:t>Selected</a:t>
            </a:r>
            <a:r>
              <a:rPr lang="en-US" sz="2400" b="1"/>
              <a:t> 10% Pruning Model!!!</a:t>
            </a:r>
          </a:p>
          <a:p>
            <a:pPr>
              <a:buFont typeface="Arial"/>
              <a:buChar char="•"/>
            </a:pPr>
            <a:r>
              <a:rPr lang="en-US" sz="2400" b="1">
                <a:latin typeface="Arial"/>
                <a:cs typeface="Arial"/>
              </a:rPr>
              <a:t>Strong per-class reliability</a:t>
            </a:r>
            <a:r>
              <a:rPr lang="en-US" sz="2400">
                <a:latin typeface="Arial"/>
                <a:cs typeface="Arial"/>
              </a:rPr>
              <a:t>: both critical classes maintain ≥ 82 % recall and ≥ 90 % F₁.</a:t>
            </a:r>
          </a:p>
          <a:p>
            <a:pPr>
              <a:buFont typeface="Arial"/>
              <a:buChar char="•"/>
            </a:pPr>
            <a:r>
              <a:rPr lang="en-US" sz="2400" b="1">
                <a:latin typeface="Arial"/>
                <a:cs typeface="Arial"/>
              </a:rPr>
              <a:t>Substantial system gains</a:t>
            </a:r>
            <a:r>
              <a:rPr lang="en-US" sz="2400">
                <a:latin typeface="Arial"/>
                <a:cs typeface="Arial"/>
              </a:rPr>
              <a:t>: +40 % FPS and –3 MB size versus the unpruned model.</a:t>
            </a:r>
            <a:endParaRPr lang="en-US"/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8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95FA-B1C8-4CDC-4F7D-3E619B7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C38C-014D-B499-80C5-B8D29667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Bonus: Hardware Feasibility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91A2-8746-A666-32D4-D516291A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NVIDIA Jetson Nano</a:t>
            </a:r>
            <a:endParaRPr lang="en-US" sz="2400" b="1"/>
          </a:p>
          <a:p>
            <a:r>
              <a:rPr lang="en-US" sz="2400">
                <a:ea typeface="+mn-lt"/>
                <a:cs typeface="+mn-lt"/>
              </a:rPr>
              <a:t>Memory: 4 GB LPDDR4 easily accommodates the 12.8 MB model plus activations and OS.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Compute: 128-core Maxwell GPU @ 472 GFLOPS (FP16)– roughly 0.62 GFLOPs per inference → very light load.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Runtime: Even conservatively, </a:t>
            </a:r>
            <a:r>
              <a:rPr lang="en-US" sz="2400" err="1">
                <a:ea typeface="+mn-lt"/>
                <a:cs typeface="+mn-lt"/>
              </a:rPr>
              <a:t>TensorRT</a:t>
            </a:r>
            <a:r>
              <a:rPr lang="en-US" sz="2400">
                <a:ea typeface="+mn-lt"/>
                <a:cs typeface="+mn-lt"/>
              </a:rPr>
              <a:t>-optimized int8/FP16 inference would run at tens to hundreds of frames per second.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Deployable?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Yes (≫10 FPS).</a:t>
            </a:r>
            <a:endParaRPr lang="en-US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9468E-6AED-E4E6-AFDE-B5D06520A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5EAC57-2165-58D2-85C3-A910557E4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50C738-8A93-8F07-7E6F-973D389B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EE82D-DE1B-9D4D-FD02-460293AF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84" y="1153572"/>
            <a:ext cx="351355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Exercise 1: Anomaly Detection for Infrastructure Monitoring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62C7-1EBD-C128-AA7A-91959760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6963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b="1">
                <a:ea typeface="+mn-lt"/>
                <a:cs typeface="+mn-lt"/>
              </a:rPr>
              <a:t> Problem Statement</a:t>
            </a:r>
            <a:endParaRPr lang="en-US" sz="3200" b="1"/>
          </a:p>
          <a:p>
            <a:pPr marL="0" indent="0">
              <a:buNone/>
            </a:pPr>
            <a:endParaRPr lang="en-US" sz="32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Goal:</a:t>
            </a:r>
            <a:r>
              <a:rPr lang="en-US">
                <a:ea typeface="+mn-lt"/>
                <a:cs typeface="+mn-lt"/>
              </a:rPr>
              <a:t> Detect cracks in concrete surfaces using image data.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Challenge:</a:t>
            </a:r>
            <a:r>
              <a:rPr lang="en-US">
                <a:ea typeface="+mn-lt"/>
                <a:cs typeface="+mn-lt"/>
              </a:rPr>
              <a:t> Only non-cracked (normal) images available for training.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Approach:</a:t>
            </a:r>
            <a:r>
              <a:rPr lang="en-US">
                <a:ea typeface="+mn-lt"/>
                <a:cs typeface="+mn-lt"/>
              </a:rPr>
              <a:t> Use generative modeling to learn what "normal" looks like, then flag anomalies.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7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B31AC-C9A8-FF57-C086-FCDAB6BDE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8B1A-3C48-2671-0E99-E4CF154B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Bonus: Hardware Feasibility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38B5-B161-DA8B-D2CA-5EF3EC02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Google Coral Dev Board</a:t>
            </a:r>
            <a:endParaRPr lang="en-US" sz="2400" b="1"/>
          </a:p>
          <a:p>
            <a:r>
              <a:rPr lang="en-US">
                <a:ea typeface="+mn-lt"/>
                <a:cs typeface="+mn-lt"/>
              </a:rPr>
              <a:t>Memory &amp; Storage: 1 GB LPDDR4 + 8 GB eMMC, model quantized to int8 shrinks to ≈3.2 MB on disk and in RAM.</a:t>
            </a:r>
          </a:p>
          <a:p>
            <a:r>
              <a:rPr lang="en-US">
                <a:ea typeface="+mn-lt"/>
                <a:cs typeface="+mn-lt"/>
              </a:rPr>
              <a:t>Compute: Edge TPU ASIC @ 4 TOPS (2 TOPS/W)  – easily handles 0.31 GMACs/model.</a:t>
            </a:r>
          </a:p>
          <a:p>
            <a:r>
              <a:rPr lang="en-US">
                <a:ea typeface="+mn-lt"/>
                <a:cs typeface="+mn-lt"/>
              </a:rPr>
              <a:t>Runtime: Benchmarks show MobileNet-style models at ∼400 FPS on the TPU ,even with overhead yields ≫10 FPS.</a:t>
            </a:r>
          </a:p>
          <a:p>
            <a:r>
              <a:rPr lang="en-US" b="1">
                <a:ea typeface="+mn-lt"/>
                <a:cs typeface="+mn-lt"/>
              </a:rPr>
              <a:t>Deployable?</a:t>
            </a:r>
            <a:r>
              <a:rPr lang="en-US">
                <a:ea typeface="+mn-lt"/>
                <a:cs typeface="+mn-lt"/>
              </a:rPr>
              <a:t> Yes (≫10 FPS).</a:t>
            </a:r>
          </a:p>
          <a:p>
            <a:endParaRPr lang="en-US" b="1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8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BDBE0-D024-4C98-A80B-0D612A245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D093-194E-A169-74B3-6C388E25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Bonus: Hardware Feasibility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2B94-164A-A856-3DF9-3CF58482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Google Coral Dev Board</a:t>
            </a:r>
            <a:endParaRPr lang="en-US" sz="2400" b="1"/>
          </a:p>
          <a:p>
            <a:r>
              <a:rPr lang="en-US">
                <a:ea typeface="+mn-lt"/>
                <a:cs typeface="+mn-lt"/>
              </a:rPr>
              <a:t>Memory &amp; Storage: 512 KB SRAM and 8 MB flash, model size 12.8 MB (FP32) → even int8 quantization (~3.2 MB) exceeds flash; runtime activation buffers alone would bust the 512 KB SRAM.</a:t>
            </a:r>
          </a:p>
          <a:p>
            <a:r>
              <a:rPr lang="en-US">
                <a:ea typeface="+mn-lt"/>
                <a:cs typeface="+mn-lt"/>
              </a:rPr>
              <a:t>Compute: Cortex-M7 @ 480 MHz + M4 co-processor → orders of magnitude too weak for 0.31 GMACs.</a:t>
            </a:r>
          </a:p>
          <a:p>
            <a:r>
              <a:rPr lang="en-US" b="1">
                <a:ea typeface="+mn-lt"/>
                <a:cs typeface="+mn-lt"/>
              </a:rPr>
              <a:t>Deployable?</a:t>
            </a:r>
            <a:r>
              <a:rPr lang="en-US">
                <a:ea typeface="+mn-lt"/>
                <a:cs typeface="+mn-lt"/>
              </a:rPr>
              <a:t> No. Model and activations don’t fit, and compute capability is insufficient.</a:t>
            </a:r>
          </a:p>
          <a:p>
            <a:endParaRPr lang="en-US"/>
          </a:p>
          <a:p>
            <a:endParaRPr lang="en-US" b="1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E26C-9616-9117-A4C6-0DA8D6AC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Choice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CCA0-628E-0A1E-6ADA-45543044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99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Options considered:</a:t>
            </a:r>
            <a:r>
              <a:rPr lang="en-US" dirty="0">
                <a:ea typeface="+mn-lt"/>
                <a:cs typeface="+mn-lt"/>
              </a:rPr>
              <a:t> Autoencoder, VAE, Diffusion Model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Final choice: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Variational Autoencoder (VAE)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Justification: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Probabilistic latent space → robust &amp; generalizable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Lighter than diffusion models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Good trade-off between complexity and performance</a:t>
            </a:r>
            <a:endParaRPr lang="en-US" dirty="0"/>
          </a:p>
          <a:p>
            <a:endParaRPr lang="en-US"/>
          </a:p>
        </p:txBody>
      </p:sp>
      <p:pic>
        <p:nvPicPr>
          <p:cNvPr id="6" name="Picture 5" descr="A diagram of a algorithm&#10;&#10;AI-generated content may be incorrect.">
            <a:extLst>
              <a:ext uri="{FF2B5EF4-FFF2-40B4-BE49-F238E27FC236}">
                <a16:creationId xmlns:a16="http://schemas.microsoft.com/office/drawing/2014/main" id="{E977AAAC-9C1A-75EA-C55D-732885D9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" t="18040" r="-257" b="25743"/>
          <a:stretch>
            <a:fillRect/>
          </a:stretch>
        </p:blipFill>
        <p:spPr>
          <a:xfrm>
            <a:off x="6508750" y="2536825"/>
            <a:ext cx="5511805" cy="14622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1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1E6D-CE54-7513-4B9A-272EC643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Training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12B5-01FE-1B5A-51D0-EFD81BFF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91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 Used:</a:t>
            </a:r>
            <a:r>
              <a:rPr lang="en-US" dirty="0">
                <a:ea typeface="+mn-lt"/>
                <a:cs typeface="+mn-lt"/>
              </a:rPr>
              <a:t> Only non-cracked images</a:t>
            </a:r>
          </a:p>
          <a:p>
            <a:r>
              <a:rPr lang="en-US" b="1" dirty="0">
                <a:ea typeface="+mn-lt"/>
                <a:cs typeface="+mn-lt"/>
              </a:rPr>
              <a:t>Model Architecture:</a:t>
            </a:r>
            <a:r>
              <a:rPr lang="en-US" dirty="0">
                <a:ea typeface="+mn-lt"/>
                <a:cs typeface="+mn-lt"/>
              </a:rPr>
              <a:t> Encoder → Latent Space → Decoder</a:t>
            </a:r>
          </a:p>
          <a:p>
            <a:r>
              <a:rPr lang="en-US" b="1" dirty="0">
                <a:ea typeface="+mn-lt"/>
                <a:cs typeface="+mn-lt"/>
              </a:rPr>
              <a:t>Loss Function:</a:t>
            </a:r>
            <a:r>
              <a:rPr lang="en-US" dirty="0">
                <a:ea typeface="+mn-lt"/>
                <a:cs typeface="+mn-lt"/>
              </a:rPr>
              <a:t> BCE + KL Divergence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Data Split: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Train: 70% (non-cracked)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Validation: 10% (non-cracked)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Test: 20% (non-cracked) + 20% (cracked)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9521-9827-7A51-5CE1-1330635B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Process</a:t>
            </a:r>
          </a:p>
        </p:txBody>
      </p:sp>
      <p:pic>
        <p:nvPicPr>
          <p:cNvPr id="5" name="Picture 4" descr="A diagram of a algorithm&#10;&#10;AI-generated content may be incorrect.">
            <a:extLst>
              <a:ext uri="{FF2B5EF4-FFF2-40B4-BE49-F238E27FC236}">
                <a16:creationId xmlns:a16="http://schemas.microsoft.com/office/drawing/2014/main" id="{48CCEDF0-D614-B962-D953-835FBCEE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50" t="9740" r="19688" b="5195"/>
          <a:stretch>
            <a:fillRect/>
          </a:stretch>
        </p:blipFill>
        <p:spPr>
          <a:xfrm>
            <a:off x="2362200" y="2619984"/>
            <a:ext cx="2598567" cy="1663929"/>
          </a:xfrm>
          <a:prstGeom prst="rect">
            <a:avLst/>
          </a:prstGeom>
          <a:ln>
            <a:noFill/>
          </a:ln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9378C72F-7D51-03CF-44BA-84BC254E4579}"/>
              </a:ext>
            </a:extLst>
          </p:cNvPr>
          <p:cNvSpPr/>
          <p:nvPr/>
        </p:nvSpPr>
        <p:spPr>
          <a:xfrm>
            <a:off x="7137399" y="2639593"/>
            <a:ext cx="2352841" cy="131902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Reconstruction Error &gt; Threshold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29BDC-35B2-9E52-3227-97165742F972}"/>
              </a:ext>
            </a:extLst>
          </p:cNvPr>
          <p:cNvSpPr/>
          <p:nvPr/>
        </p:nvSpPr>
        <p:spPr>
          <a:xfrm>
            <a:off x="10045262" y="3031796"/>
            <a:ext cx="1537137" cy="525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Anomaly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6BF5C-9770-35AE-E25A-E1E10F150E34}"/>
              </a:ext>
            </a:extLst>
          </p:cNvPr>
          <p:cNvCxnSpPr/>
          <p:nvPr/>
        </p:nvCxnSpPr>
        <p:spPr>
          <a:xfrm flipV="1">
            <a:off x="9488212" y="3304627"/>
            <a:ext cx="559677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crack in the ground&#10;&#10;AI-generated content may be incorrect.">
            <a:extLst>
              <a:ext uri="{FF2B5EF4-FFF2-40B4-BE49-F238E27FC236}">
                <a16:creationId xmlns:a16="http://schemas.microsoft.com/office/drawing/2014/main" id="{0905B0AB-CE08-6E25-6C78-1125B958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84" r="86056" b="52101"/>
          <a:stretch>
            <a:fillRect/>
          </a:stretch>
        </p:blipFill>
        <p:spPr>
          <a:xfrm>
            <a:off x="573506" y="2765863"/>
            <a:ext cx="1258095" cy="1141158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A screenshot of a phone&#10;&#10;AI-generated content may be incorrect.">
            <a:extLst>
              <a:ext uri="{FF2B5EF4-FFF2-40B4-BE49-F238E27FC236}">
                <a16:creationId xmlns:a16="http://schemas.microsoft.com/office/drawing/2014/main" id="{01932105-C7E3-F968-29F6-FC38A5D5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045" r="86057" b="100"/>
          <a:stretch>
            <a:fillRect/>
          </a:stretch>
        </p:blipFill>
        <p:spPr>
          <a:xfrm>
            <a:off x="5479048" y="2753163"/>
            <a:ext cx="1156452" cy="1142324"/>
          </a:xfrm>
          <a:prstGeom prst="rect">
            <a:avLst/>
          </a:prstGeom>
          <a:ln>
            <a:noFill/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03A6C-1009-5774-53A2-A88EACC14B15}"/>
              </a:ext>
            </a:extLst>
          </p:cNvPr>
          <p:cNvCxnSpPr>
            <a:cxnSpLocks/>
          </p:cNvCxnSpPr>
          <p:nvPr/>
        </p:nvCxnSpPr>
        <p:spPr>
          <a:xfrm flipV="1">
            <a:off x="1779312" y="3342726"/>
            <a:ext cx="559677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012C97-3FF0-EEE1-48B3-F2A521B4F102}"/>
              </a:ext>
            </a:extLst>
          </p:cNvPr>
          <p:cNvCxnSpPr>
            <a:cxnSpLocks/>
          </p:cNvCxnSpPr>
          <p:nvPr/>
        </p:nvCxnSpPr>
        <p:spPr>
          <a:xfrm flipV="1">
            <a:off x="4979712" y="3330026"/>
            <a:ext cx="559677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8A199B-9729-98FE-4DDD-387EAF0A1C93}"/>
              </a:ext>
            </a:extLst>
          </p:cNvPr>
          <p:cNvCxnSpPr>
            <a:cxnSpLocks/>
          </p:cNvCxnSpPr>
          <p:nvPr/>
        </p:nvCxnSpPr>
        <p:spPr>
          <a:xfrm flipV="1">
            <a:off x="6579912" y="3304626"/>
            <a:ext cx="559677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148B17-814F-C179-BCD7-DE7B1165E243}"/>
              </a:ext>
            </a:extLst>
          </p:cNvPr>
          <p:cNvSpPr txBox="1"/>
          <p:nvPr/>
        </p:nvSpPr>
        <p:spPr>
          <a:xfrm>
            <a:off x="2374900" y="4356100"/>
            <a:ext cx="2603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/>
              <a:t>Variational Autoencoder (VAE)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25CAB-7D6C-60C0-E2CE-147A50ABDF43}"/>
              </a:ext>
            </a:extLst>
          </p:cNvPr>
          <p:cNvSpPr txBox="1"/>
          <p:nvPr/>
        </p:nvSpPr>
        <p:spPr>
          <a:xfrm>
            <a:off x="685800" y="4076699"/>
            <a:ext cx="1041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/>
              <a:t>Input Image</a:t>
            </a:r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AE2DD1-3D34-0C0B-F593-9D0DA24A45F8}"/>
              </a:ext>
            </a:extLst>
          </p:cNvPr>
          <p:cNvSpPr txBox="1"/>
          <p:nvPr/>
        </p:nvSpPr>
        <p:spPr>
          <a:xfrm>
            <a:off x="5257800" y="4063999"/>
            <a:ext cx="1600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/>
              <a:t>Reconstructed Image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3EA11-9884-4607-2849-FC58CB20A210}"/>
              </a:ext>
            </a:extLst>
          </p:cNvPr>
          <p:cNvSpPr txBox="1"/>
          <p:nvPr/>
        </p:nvSpPr>
        <p:spPr>
          <a:xfrm>
            <a:off x="8953500" y="3073398"/>
            <a:ext cx="1600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7551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AB45-263C-D6EF-5E40-2EAFDA56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Anomaly Detection Strategy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84E2-F6F7-1FCA-5301-F7660D0D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How anomalies are identified: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Compute mean of reconstruction error for non-cracked images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Use threshold (mean + 3σ) from validation errors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Flag images with high error as cracked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Reasoning:</a:t>
            </a:r>
            <a:r>
              <a:rPr lang="en-US">
                <a:ea typeface="+mn-lt"/>
                <a:cs typeface="+mn-lt"/>
              </a:rPr>
              <a:t> Model can't reconstruct cracks well → high error</a:t>
            </a:r>
            <a:endParaRPr lang="en-US"/>
          </a:p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C161D-DD82-8438-4E9C-5E7E041A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5" r="86049" b="52117"/>
          <a:stretch>
            <a:fillRect/>
          </a:stretch>
        </p:blipFill>
        <p:spPr>
          <a:xfrm>
            <a:off x="6186906" y="4188263"/>
            <a:ext cx="1563714" cy="1928277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9737A-9A44-E006-272C-EEA0F702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936" t="-35" r="119" b="52195"/>
          <a:stretch>
            <a:fillRect/>
          </a:stretch>
        </p:blipFill>
        <p:spPr>
          <a:xfrm>
            <a:off x="1325871" y="4253722"/>
            <a:ext cx="1563099" cy="1925154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91EDF2-FFFB-1383-E170-98CC9F05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805" r="86055"/>
          <a:stretch>
            <a:fillRect/>
          </a:stretch>
        </p:blipFill>
        <p:spPr>
          <a:xfrm>
            <a:off x="8539748" y="4014474"/>
            <a:ext cx="1563086" cy="210038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46F55-A7AE-AB3B-4C4E-7EC08783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936" t="47805" r="119"/>
          <a:stretch>
            <a:fillRect/>
          </a:stretch>
        </p:blipFill>
        <p:spPr>
          <a:xfrm>
            <a:off x="3678713" y="4079933"/>
            <a:ext cx="1563099" cy="2100377"/>
          </a:xfrm>
          <a:prstGeom prst="rect">
            <a:avLst/>
          </a:prstGeom>
          <a:ln>
            <a:noFill/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2F2E3-8455-3886-B7FC-033BB9EFB0A3}"/>
              </a:ext>
            </a:extLst>
          </p:cNvPr>
          <p:cNvCxnSpPr/>
          <p:nvPr/>
        </p:nvCxnSpPr>
        <p:spPr>
          <a:xfrm>
            <a:off x="7740891" y="5250103"/>
            <a:ext cx="788737" cy="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EECDEA-9DE0-08AD-00DD-DA400D56FFBC}"/>
              </a:ext>
            </a:extLst>
          </p:cNvPr>
          <p:cNvCxnSpPr>
            <a:cxnSpLocks/>
          </p:cNvCxnSpPr>
          <p:nvPr/>
        </p:nvCxnSpPr>
        <p:spPr>
          <a:xfrm>
            <a:off x="2882392" y="5344602"/>
            <a:ext cx="788737" cy="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:a16="http://schemas.microsoft.com/office/drawing/2014/main" id="{092534A6-3A93-459F-A35D-1176F961AF9E}"/>
              </a:ext>
            </a:extLst>
          </p:cNvPr>
          <p:cNvSpPr txBox="1"/>
          <p:nvPr/>
        </p:nvSpPr>
        <p:spPr>
          <a:xfrm>
            <a:off x="7665983" y="4953000"/>
            <a:ext cx="112986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High error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56DC6BD5-74E8-A704-51A2-7A38DF6DDCD5}"/>
              </a:ext>
            </a:extLst>
          </p:cNvPr>
          <p:cNvSpPr txBox="1"/>
          <p:nvPr/>
        </p:nvSpPr>
        <p:spPr>
          <a:xfrm>
            <a:off x="2804949" y="5044965"/>
            <a:ext cx="112986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Low 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659728-C96A-EBCB-7BF5-A0A8480F7744}"/>
              </a:ext>
            </a:extLst>
          </p:cNvPr>
          <p:cNvCxnSpPr/>
          <p:nvPr/>
        </p:nvCxnSpPr>
        <p:spPr>
          <a:xfrm flipH="1">
            <a:off x="5747842" y="4085897"/>
            <a:ext cx="2" cy="208892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9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8A86-1597-7E7B-2A2D-18ACE82D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Evaluation Metrics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F4BA-8A92-9BD8-5DA1-C7EF8B2B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ROC AUC: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≈ </a:t>
            </a:r>
            <a:r>
              <a:rPr lang="en-US" dirty="0">
                <a:ea typeface="+mn-lt"/>
                <a:cs typeface="+mn-lt"/>
              </a:rPr>
              <a:t>99%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Precision: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≈ </a:t>
            </a:r>
            <a:r>
              <a:rPr lang="en-US" dirty="0">
                <a:ea typeface="+mn-lt"/>
                <a:cs typeface="+mn-lt"/>
              </a:rPr>
              <a:t>98%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Recall: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≈ </a:t>
            </a:r>
            <a:r>
              <a:rPr lang="en-US" dirty="0">
                <a:ea typeface="+mn-lt"/>
                <a:cs typeface="+mn-lt"/>
              </a:rPr>
              <a:t>94%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F1-score: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≈ </a:t>
            </a:r>
            <a:r>
              <a:rPr lang="en-US" dirty="0">
                <a:ea typeface="+mn-lt"/>
                <a:cs typeface="+mn-lt"/>
              </a:rPr>
              <a:t>96%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Why these metrics: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Good for imbalance,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Detailed anomaly assessment,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Interpretability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Universal standards</a:t>
            </a:r>
            <a:endParaRPr lang="en-US" dirty="0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F040B-6FCA-E0E0-976C-C2CAF596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75" r="-2039" b="792"/>
          <a:stretch>
            <a:fillRect/>
          </a:stretch>
        </p:blipFill>
        <p:spPr>
          <a:xfrm>
            <a:off x="6010166" y="1033098"/>
            <a:ext cx="5349332" cy="463025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4218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F21A-CEEF-14E7-5F7D-60842C40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Visual Results</a:t>
            </a:r>
            <a:endParaRPr lang="en-US"/>
          </a:p>
        </p:txBody>
      </p:sp>
      <p:pic>
        <p:nvPicPr>
          <p:cNvPr id="4" name="Content Placeholder 3" descr="A collage of different colored squares&#10;&#10;AI-generated content may be incorrect.">
            <a:extLst>
              <a:ext uri="{FF2B5EF4-FFF2-40B4-BE49-F238E27FC236}">
                <a16:creationId xmlns:a16="http://schemas.microsoft.com/office/drawing/2014/main" id="{7D79CF84-AE0D-21E6-28CE-E5CC4AF5E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924" r="54545" b="48916"/>
          <a:stretch>
            <a:fillRect/>
          </a:stretch>
        </p:blipFill>
        <p:spPr>
          <a:xfrm>
            <a:off x="197149" y="1730275"/>
            <a:ext cx="3582355" cy="4040467"/>
          </a:xfrm>
          <a:prstGeom prst="rect">
            <a:avLst/>
          </a:prstGeom>
          <a:ln>
            <a:noFill/>
          </a:ln>
        </p:spPr>
      </p:pic>
      <p:pic>
        <p:nvPicPr>
          <p:cNvPr id="6" name="Content Placeholder 3" descr="A collage of different colored squares&#10;&#10;AI-generated content may be incorrect.">
            <a:extLst>
              <a:ext uri="{FF2B5EF4-FFF2-40B4-BE49-F238E27FC236}">
                <a16:creationId xmlns:a16="http://schemas.microsoft.com/office/drawing/2014/main" id="{FDC8E3B9-1050-F5A3-EE0D-31AC5D03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388" r="46812" b="924"/>
          <a:stretch>
            <a:fillRect/>
          </a:stretch>
        </p:blipFill>
        <p:spPr>
          <a:xfrm>
            <a:off x="7367970" y="1730275"/>
            <a:ext cx="4573521" cy="4056924"/>
          </a:xfrm>
          <a:prstGeom prst="rect">
            <a:avLst/>
          </a:prstGeom>
          <a:ln>
            <a:noFill/>
          </a:ln>
        </p:spPr>
      </p:pic>
      <p:pic>
        <p:nvPicPr>
          <p:cNvPr id="8" name="Content Placeholder 3" descr="A collage of different colored squares&#10;&#10;AI-generated content may be incorrect.">
            <a:extLst>
              <a:ext uri="{FF2B5EF4-FFF2-40B4-BE49-F238E27FC236}">
                <a16:creationId xmlns:a16="http://schemas.microsoft.com/office/drawing/2014/main" id="{F3BC0ADE-918B-6227-54B2-F7635356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45" b="49799"/>
          <a:stretch>
            <a:fillRect/>
          </a:stretch>
        </p:blipFill>
        <p:spPr>
          <a:xfrm>
            <a:off x="3785234" y="1783751"/>
            <a:ext cx="3582355" cy="39334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63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0C40-F6A9-6781-BD46-94E29624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Visualizations</a:t>
            </a:r>
          </a:p>
        </p:txBody>
      </p:sp>
      <p:pic>
        <p:nvPicPr>
          <p:cNvPr id="3" name="Picture 2" descr="A collage of images of cracks&#10;&#10;AI-generated content may be incorrect.">
            <a:extLst>
              <a:ext uri="{FF2B5EF4-FFF2-40B4-BE49-F238E27FC236}">
                <a16:creationId xmlns:a16="http://schemas.microsoft.com/office/drawing/2014/main" id="{855DE9D2-0474-6525-FD5C-DF861390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67" t="568" b="379"/>
          <a:stretch>
            <a:fillRect/>
          </a:stretch>
        </p:blipFill>
        <p:spPr>
          <a:xfrm>
            <a:off x="2001252" y="1608389"/>
            <a:ext cx="8185485" cy="46773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68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Applied Computer Vision: From Research to Real-World Implementation</vt:lpstr>
      <vt:lpstr>Exercise 1: Anomaly Detection for Infrastructure Monitoring</vt:lpstr>
      <vt:lpstr>Model Choice</vt:lpstr>
      <vt:lpstr>Training Process</vt:lpstr>
      <vt:lpstr>Overview of the Process</vt:lpstr>
      <vt:lpstr>Anomaly Detection Strategy</vt:lpstr>
      <vt:lpstr>Evaluation Metrics</vt:lpstr>
      <vt:lpstr>Visual Results</vt:lpstr>
      <vt:lpstr>More Visualizations</vt:lpstr>
      <vt:lpstr>Summary &amp; Takeaways</vt:lpstr>
      <vt:lpstr>Exercise 2: Traffic Sign Recognition for Embedded Systems</vt:lpstr>
      <vt:lpstr>Model Development</vt:lpstr>
      <vt:lpstr>Model Development</vt:lpstr>
      <vt:lpstr>Model Optimization</vt:lpstr>
      <vt:lpstr>Pruned model Trade-offs</vt:lpstr>
      <vt:lpstr>Pruned model Trade-offs</vt:lpstr>
      <vt:lpstr>Pruned model Trade-offs</vt:lpstr>
      <vt:lpstr>Pruned model Trade-offs</vt:lpstr>
      <vt:lpstr>Bonus: Hardware Feasibility Study</vt:lpstr>
      <vt:lpstr>Bonus: Hardware Feasibility Study</vt:lpstr>
      <vt:lpstr>Bonus: Hardware Feasibility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230</cp:revision>
  <dcterms:created xsi:type="dcterms:W3CDTF">2025-07-02T19:23:23Z</dcterms:created>
  <dcterms:modified xsi:type="dcterms:W3CDTF">2025-07-06T15:11:23Z</dcterms:modified>
</cp:coreProperties>
</file>