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328" r:id="rId2"/>
    <p:sldId id="349" r:id="rId3"/>
    <p:sldId id="262" r:id="rId4"/>
    <p:sldId id="263" r:id="rId5"/>
    <p:sldId id="268" r:id="rId6"/>
    <p:sldId id="264" r:id="rId7"/>
    <p:sldId id="265" r:id="rId8"/>
    <p:sldId id="266" r:id="rId9"/>
    <p:sldId id="267" r:id="rId10"/>
    <p:sldId id="270" r:id="rId11"/>
    <p:sldId id="269" r:id="rId12"/>
  </p:sldIdLst>
  <p:sldSz cx="5765800" cy="3244850"/>
  <p:notesSz cx="5765800" cy="3244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20ED6D-FCF3-4A46-A0E5-814A3EA21822}">
          <p14:sldIdLst>
            <p14:sldId id="328"/>
            <p14:sldId id="349"/>
            <p14:sldId id="262"/>
            <p14:sldId id="263"/>
            <p14:sldId id="268"/>
            <p14:sldId id="264"/>
            <p14:sldId id="265"/>
            <p14:sldId id="266"/>
            <p14:sldId id="267"/>
            <p14:sldId id="270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4E81BD"/>
    <a:srgbClr val="CFF2FA"/>
    <a:srgbClr val="2464A7"/>
    <a:srgbClr val="089FFD"/>
    <a:srgbClr val="1186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>
      <p:cViewPr>
        <p:scale>
          <a:sx n="235" d="100"/>
          <a:sy n="235" d="100"/>
        </p:scale>
        <p:origin x="1120" y="3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265488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72E0A-A240-4CFA-8C4A-B22DCD4E59F6}" type="datetimeFigureOut">
              <a:rPr lang="en-CA" smtClean="0"/>
              <a:t>2024-01-19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265488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B9FFA-5D54-47BD-9B2B-A44F06D83A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5706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B9FFA-5D54-47BD-9B2B-A44F06D83A8F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4583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7126" y="170418"/>
            <a:ext cx="78486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255FA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rgbClr val="E54626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r>
              <a:rPr spc="-70" dirty="0"/>
              <a:t> </a:t>
            </a:r>
            <a:r>
              <a:rPr spc="-5" dirty="0"/>
              <a:t>/</a:t>
            </a:r>
            <a:r>
              <a:rPr spc="-70" dirty="0"/>
              <a:t> </a:t>
            </a:r>
            <a:r>
              <a:rPr spc="-5" dirty="0"/>
              <a:t>37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255FA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rgbClr val="E54626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r>
              <a:rPr spc="-70" dirty="0"/>
              <a:t> </a:t>
            </a:r>
            <a:r>
              <a:rPr spc="-5" dirty="0"/>
              <a:t>/</a:t>
            </a:r>
            <a:r>
              <a:rPr spc="-70" dirty="0"/>
              <a:t> </a:t>
            </a:r>
            <a:r>
              <a:rPr spc="-5" dirty="0"/>
              <a:t>37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255FA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rgbClr val="E54626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r>
              <a:rPr spc="-70" dirty="0"/>
              <a:t> </a:t>
            </a:r>
            <a:r>
              <a:rPr spc="-5" dirty="0"/>
              <a:t>/</a:t>
            </a:r>
            <a:r>
              <a:rPr spc="-70" dirty="0"/>
              <a:t> </a:t>
            </a:r>
            <a:r>
              <a:rPr spc="-5" dirty="0"/>
              <a:t>37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255FA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rgbClr val="E54626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r>
              <a:rPr spc="-70" dirty="0"/>
              <a:t> </a:t>
            </a:r>
            <a:r>
              <a:rPr spc="-5" dirty="0"/>
              <a:t>/</a:t>
            </a:r>
            <a:r>
              <a:rPr spc="-70" dirty="0"/>
              <a:t> </a:t>
            </a:r>
            <a:r>
              <a:rPr spc="-5" dirty="0"/>
              <a:t>37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rgbClr val="E54626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r>
              <a:rPr spc="-70" dirty="0"/>
              <a:t> </a:t>
            </a:r>
            <a:r>
              <a:rPr spc="-5" dirty="0"/>
              <a:t>/</a:t>
            </a:r>
            <a:r>
              <a:rPr spc="-70" dirty="0"/>
              <a:t> </a:t>
            </a:r>
            <a:r>
              <a:rPr spc="-5" dirty="0"/>
              <a:t>37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4EBC3-C78C-46E8-EE3A-20D40E7AB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725" y="787545"/>
            <a:ext cx="4324350" cy="873188"/>
          </a:xfrm>
        </p:spPr>
        <p:txBody>
          <a:bodyPr anchor="b"/>
          <a:lstStyle>
            <a:lvl1pPr algn="ctr">
              <a:defRPr sz="2837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CCB0A-3704-428F-0FC0-A5DA45CDD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725" y="1704297"/>
            <a:ext cx="4324350" cy="174663"/>
          </a:xfrm>
        </p:spPr>
        <p:txBody>
          <a:bodyPr/>
          <a:lstStyle>
            <a:lvl1pPr marL="0" indent="0" algn="ctr">
              <a:buNone/>
              <a:defRPr sz="1135"/>
            </a:lvl1pPr>
            <a:lvl2pPr marL="216210" indent="0" algn="ctr">
              <a:buNone/>
              <a:defRPr sz="946"/>
            </a:lvl2pPr>
            <a:lvl3pPr marL="432420" indent="0" algn="ctr">
              <a:buNone/>
              <a:defRPr sz="851"/>
            </a:lvl3pPr>
            <a:lvl4pPr marL="648630" indent="0" algn="ctr">
              <a:buNone/>
              <a:defRPr sz="757"/>
            </a:lvl4pPr>
            <a:lvl5pPr marL="864840" indent="0" algn="ctr">
              <a:buNone/>
              <a:defRPr sz="757"/>
            </a:lvl5pPr>
            <a:lvl6pPr marL="1081049" indent="0" algn="ctr">
              <a:buNone/>
              <a:defRPr sz="757"/>
            </a:lvl6pPr>
            <a:lvl7pPr marL="1297259" indent="0" algn="ctr">
              <a:buNone/>
              <a:defRPr sz="757"/>
            </a:lvl7pPr>
            <a:lvl8pPr marL="1513469" indent="0" algn="ctr">
              <a:buNone/>
              <a:defRPr sz="757"/>
            </a:lvl8pPr>
            <a:lvl9pPr marL="1729679" indent="0" algn="ctr">
              <a:buNone/>
              <a:defRPr sz="757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2493-ECF9-E123-F3EF-6D254F7B4D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8290" y="3017710"/>
            <a:ext cx="1326134" cy="276999"/>
          </a:xfrm>
        </p:spPr>
        <p:txBody>
          <a:bodyPr/>
          <a:lstStyle/>
          <a:p>
            <a:fld id="{1BDBB17B-C629-4493-A3E1-03B13EA4DC8B}" type="datetimeFigureOut">
              <a:rPr lang="en-CA" smtClean="0"/>
              <a:t>2024-01-19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EF86F-D664-5ABC-EA76-2AC17B869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60372" y="3017710"/>
            <a:ext cx="1845056" cy="276999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E7CEF-1247-E430-892E-1723981FC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30735" y="3129003"/>
            <a:ext cx="304164" cy="92333"/>
          </a:xfrm>
        </p:spPr>
        <p:txBody>
          <a:bodyPr/>
          <a:lstStyle/>
          <a:p>
            <a:fld id="{54ACCB01-F7AA-4F8F-BB45-1CF13163B8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7223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5759996" cy="3239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7126" y="170418"/>
            <a:ext cx="78486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255FA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2412" y="551661"/>
            <a:ext cx="4695190" cy="1403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0735" y="3129003"/>
            <a:ext cx="304164" cy="121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rgbClr val="E54626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r>
              <a:rPr spc="-70" dirty="0"/>
              <a:t> </a:t>
            </a:r>
            <a:r>
              <a:rPr spc="-5" dirty="0"/>
              <a:t>/</a:t>
            </a:r>
            <a:r>
              <a:rPr spc="-70" dirty="0"/>
              <a:t> </a:t>
            </a:r>
            <a:r>
              <a:rPr spc="-5" dirty="0"/>
              <a:t>37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9FBF822-4DD2-83D4-40CD-CF5910BD6CB9}"/>
              </a:ext>
            </a:extLst>
          </p:cNvPr>
          <p:cNvSpPr/>
          <p:nvPr/>
        </p:nvSpPr>
        <p:spPr>
          <a:xfrm>
            <a:off x="139700" y="708025"/>
            <a:ext cx="5410200" cy="10668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BPE-Dropout: Simple and Effective </a:t>
            </a:r>
            <a:r>
              <a:rPr lang="en-US" sz="1600" b="1" dirty="0" err="1">
                <a:solidFill>
                  <a:schemeClr val="bg1"/>
                </a:solidFill>
              </a:rPr>
              <a:t>Subword</a:t>
            </a:r>
            <a:r>
              <a:rPr lang="en-US" sz="1600" b="1" dirty="0">
                <a:solidFill>
                  <a:schemeClr val="bg1"/>
                </a:solidFill>
              </a:rPr>
              <a:t> Regularization</a:t>
            </a:r>
            <a:br>
              <a:rPr lang="en-US" sz="1600" b="1" dirty="0">
                <a:solidFill>
                  <a:schemeClr val="bg1"/>
                </a:solidFill>
              </a:rPr>
            </a:br>
            <a:r>
              <a:rPr lang="en-US" sz="1400" b="1" dirty="0">
                <a:solidFill>
                  <a:schemeClr val="bg1"/>
                </a:solidFill>
              </a:rPr>
              <a:t>Ivan </a:t>
            </a:r>
            <a:r>
              <a:rPr lang="en-US" sz="1400" b="1" dirty="0" err="1">
                <a:solidFill>
                  <a:schemeClr val="bg1"/>
                </a:solidFill>
              </a:rPr>
              <a:t>Provilkov</a:t>
            </a:r>
            <a:r>
              <a:rPr lang="en-US" sz="1400" b="1" dirty="0">
                <a:solidFill>
                  <a:schemeClr val="bg1"/>
                </a:solidFill>
              </a:rPr>
              <a:t>, </a:t>
            </a:r>
            <a:r>
              <a:rPr lang="en-US" sz="1400" b="1" dirty="0" err="1">
                <a:solidFill>
                  <a:schemeClr val="bg1"/>
                </a:solidFill>
              </a:rPr>
              <a:t>Dmitrii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Emelianenko</a:t>
            </a:r>
            <a:r>
              <a:rPr lang="en-US" sz="1400" b="1" dirty="0">
                <a:solidFill>
                  <a:schemeClr val="bg1"/>
                </a:solidFill>
              </a:rPr>
              <a:t>, Elena </a:t>
            </a:r>
            <a:r>
              <a:rPr lang="en-US" sz="1400" b="1" dirty="0" err="1">
                <a:solidFill>
                  <a:schemeClr val="bg1"/>
                </a:solidFill>
              </a:rPr>
              <a:t>Voita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67ECC5-1BE3-1174-A927-0BE231E26C84}"/>
              </a:ext>
            </a:extLst>
          </p:cNvPr>
          <p:cNvSpPr txBox="1"/>
          <p:nvPr/>
        </p:nvSpPr>
        <p:spPr>
          <a:xfrm>
            <a:off x="63500" y="2206007"/>
            <a:ext cx="1905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u="sng" dirty="0"/>
              <a:t>Group Members:</a:t>
            </a:r>
          </a:p>
          <a:p>
            <a:pPr algn="l"/>
            <a:r>
              <a:rPr lang="en-US" sz="1100" dirty="0"/>
              <a:t>1.Pranav Kumar Sah</a:t>
            </a:r>
          </a:p>
          <a:p>
            <a:pPr algn="l"/>
            <a:r>
              <a:rPr lang="en-US" sz="1100" dirty="0"/>
              <a:t>2.Pratik </a:t>
            </a:r>
            <a:r>
              <a:rPr lang="en-US" sz="1100" dirty="0" err="1"/>
              <a:t>Nichite</a:t>
            </a:r>
            <a:endParaRPr lang="en-US" sz="1100" dirty="0"/>
          </a:p>
          <a:p>
            <a:pPr algn="l"/>
            <a:r>
              <a:rPr lang="en-US" sz="1100" dirty="0"/>
              <a:t>3.Abdul Basit Raja</a:t>
            </a:r>
            <a:endParaRPr lang="en-CA" sz="1100" dirty="0"/>
          </a:p>
          <a:p>
            <a:endParaRPr lang="en-US" sz="1000" dirty="0">
              <a:solidFill>
                <a:schemeClr val="bg1"/>
              </a:solidFill>
              <a:highlight>
                <a:srgbClr val="000000"/>
              </a:highlight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A7243A-F601-B2B0-623A-BFC5C4C08B78}"/>
              </a:ext>
            </a:extLst>
          </p:cNvPr>
          <p:cNvSpPr txBox="1"/>
          <p:nvPr/>
        </p:nvSpPr>
        <p:spPr>
          <a:xfrm>
            <a:off x="4254500" y="2652228"/>
            <a:ext cx="1753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Project Supervisor:</a:t>
            </a:r>
            <a:r>
              <a:rPr lang="en-US" sz="10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</a:p>
          <a:p>
            <a:r>
              <a:rPr lang="en-US" sz="10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Prof. Ivan </a:t>
            </a:r>
            <a:r>
              <a:rPr lang="en-US" sz="1000" dirty="0" err="1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Yamshchikov</a:t>
            </a:r>
            <a:endParaRPr lang="en-CA" sz="10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630154"/>
      </p:ext>
    </p:extLst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83A9F-452A-D3C3-D0E9-0372519E7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" y="98426"/>
            <a:ext cx="1371600" cy="502880"/>
          </a:xfrm>
        </p:spPr>
        <p:txBody>
          <a:bodyPr/>
          <a:lstStyle/>
          <a:p>
            <a:r>
              <a:rPr lang="en-US" dirty="0"/>
              <a:t>BPE Dropout</a:t>
            </a:r>
            <a:endParaRPr lang="en-CA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FF1C77-6A64-A528-7CB2-93562F534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2765" y="763236"/>
            <a:ext cx="2270784" cy="2094932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BCD0BB-9FB5-AA1E-B201-A696D9518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72" y="881430"/>
            <a:ext cx="2576592" cy="14819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CE543C-AFB7-2B7C-19C9-548F784F352F}"/>
              </a:ext>
            </a:extLst>
          </p:cNvPr>
          <p:cNvSpPr txBox="1"/>
          <p:nvPr/>
        </p:nvSpPr>
        <p:spPr>
          <a:xfrm>
            <a:off x="492775" y="2545120"/>
            <a:ext cx="2142061" cy="354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51" dirty="0"/>
              <a:t>Fig:3 Visualization of source embeddings. Models trained on WMT14 En-Fr (4m).</a:t>
            </a:r>
            <a:endParaRPr lang="en-CA" sz="851" dirty="0"/>
          </a:p>
        </p:txBody>
      </p:sp>
    </p:spTree>
    <p:extLst>
      <p:ext uri="{BB962C8B-B14F-4D97-AF65-F5344CB8AC3E}">
        <p14:creationId xmlns:p14="http://schemas.microsoft.com/office/powerpoint/2010/main" val="119963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E937E-857E-6D66-F694-2E0015007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1892" dirty="0"/>
          </a:p>
          <a:p>
            <a:pPr algn="ctr"/>
            <a:endParaRPr lang="en-US" sz="1892" dirty="0"/>
          </a:p>
          <a:p>
            <a:pPr marL="342900" indent="-342900" algn="ctr">
              <a:buFont typeface="Wingdings" pitchFamily="2" charset="2"/>
              <a:buChar char="v"/>
            </a:pPr>
            <a:r>
              <a:rPr lang="en-US" sz="1892" b="1" dirty="0">
                <a:solidFill>
                  <a:srgbClr val="0070C0"/>
                </a:solidFill>
              </a:rPr>
              <a:t>Thank You</a:t>
            </a:r>
            <a:endParaRPr lang="en-CA" sz="1892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189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35E75D-E8BA-EFA7-628B-8332E89FF4D9}"/>
              </a:ext>
            </a:extLst>
          </p:cNvPr>
          <p:cNvSpPr/>
          <p:nvPr/>
        </p:nvSpPr>
        <p:spPr>
          <a:xfrm>
            <a:off x="567061" y="894221"/>
            <a:ext cx="1325862" cy="5099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/>
              <a:t>Deterministic</a:t>
            </a:r>
            <a:endParaRPr lang="en-CA" sz="1324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C6C08E-46DE-1FC3-92FF-3B895492E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060" y="1947392"/>
            <a:ext cx="1325863" cy="2037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sz="1324" dirty="0"/>
              <a:t>n</a:t>
            </a:r>
            <a:r>
              <a:rPr lang="en-US" dirty="0"/>
              <a:t> </a:t>
            </a:r>
            <a:r>
              <a:rPr lang="en-US" sz="1324" dirty="0"/>
              <a:t>related</a:t>
            </a:r>
            <a:endParaRPr lang="en-CA" sz="1324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6C0590-F05C-BD67-2492-066EC768722D}"/>
              </a:ext>
            </a:extLst>
          </p:cNvPr>
          <p:cNvCxnSpPr>
            <a:stCxn id="5" idx="2"/>
          </p:cNvCxnSpPr>
          <p:nvPr/>
        </p:nvCxnSpPr>
        <p:spPr>
          <a:xfrm flipH="1">
            <a:off x="1229991" y="2151166"/>
            <a:ext cx="1" cy="487967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A890597-F445-DDD1-3B1A-3105EA27BC4B}"/>
              </a:ext>
            </a:extLst>
          </p:cNvPr>
          <p:cNvSpPr/>
          <p:nvPr/>
        </p:nvSpPr>
        <p:spPr>
          <a:xfrm>
            <a:off x="884305" y="2639133"/>
            <a:ext cx="699670" cy="36927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/>
              <a:t>BPE</a:t>
            </a:r>
            <a:endParaRPr lang="en-CA" sz="1324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18D7227-3FC3-A395-C313-E280F453F17A}"/>
              </a:ext>
            </a:extLst>
          </p:cNvPr>
          <p:cNvSpPr/>
          <p:nvPr/>
        </p:nvSpPr>
        <p:spPr>
          <a:xfrm>
            <a:off x="2322516" y="987134"/>
            <a:ext cx="733682" cy="3741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8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C0551A-E266-8808-04CB-C1B72361C4D0}"/>
              </a:ext>
            </a:extLst>
          </p:cNvPr>
          <p:cNvSpPr/>
          <p:nvPr/>
        </p:nvSpPr>
        <p:spPr>
          <a:xfrm>
            <a:off x="3381541" y="894221"/>
            <a:ext cx="1627705" cy="50994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/>
              <a:t>Stochastic?</a:t>
            </a:r>
            <a:endParaRPr lang="en-CA" sz="1324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EEDF8F-7E65-F251-0F8F-DF4676EE61E8}"/>
              </a:ext>
            </a:extLst>
          </p:cNvPr>
          <p:cNvSpPr txBox="1"/>
          <p:nvPr/>
        </p:nvSpPr>
        <p:spPr>
          <a:xfrm>
            <a:off x="2322516" y="1590954"/>
            <a:ext cx="2920152" cy="26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35" dirty="0"/>
              <a:t>un </a:t>
            </a:r>
            <a:r>
              <a:rPr lang="en-US" sz="1135" dirty="0" err="1"/>
              <a:t>relat</a:t>
            </a:r>
            <a:r>
              <a:rPr lang="en-US" sz="1135" dirty="0"/>
              <a:t> ed       u n relate d           un </a:t>
            </a:r>
            <a:r>
              <a:rPr lang="en-US" sz="1135" dirty="0" err="1"/>
              <a:t>rel</a:t>
            </a:r>
            <a:r>
              <a:rPr lang="en-US" sz="1135" dirty="0"/>
              <a:t> </a:t>
            </a:r>
            <a:r>
              <a:rPr lang="en-US" sz="1135" dirty="0" err="1"/>
              <a:t>ated</a:t>
            </a:r>
            <a:endParaRPr lang="en-CA" sz="1135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A34456-2865-4F6C-C52E-113713D0C1A9}"/>
              </a:ext>
            </a:extLst>
          </p:cNvPr>
          <p:cNvSpPr/>
          <p:nvPr/>
        </p:nvSpPr>
        <p:spPr>
          <a:xfrm>
            <a:off x="2322516" y="1945369"/>
            <a:ext cx="995860" cy="41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35" dirty="0"/>
              <a:t>KUDO(2018)</a:t>
            </a:r>
            <a:endParaRPr lang="en-CA" sz="1135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4B9C07-C072-B30A-C6B4-10F7FC252124}"/>
              </a:ext>
            </a:extLst>
          </p:cNvPr>
          <p:cNvSpPr/>
          <p:nvPr/>
        </p:nvSpPr>
        <p:spPr>
          <a:xfrm>
            <a:off x="3697463" y="1945368"/>
            <a:ext cx="995860" cy="413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35" dirty="0"/>
              <a:t>BPE DROPOUT</a:t>
            </a:r>
            <a:endParaRPr lang="en-CA" sz="1135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1F1965-95D1-55F2-6D09-E15D2D22FA77}"/>
              </a:ext>
            </a:extLst>
          </p:cNvPr>
          <p:cNvSpPr txBox="1"/>
          <p:nvPr/>
        </p:nvSpPr>
        <p:spPr>
          <a:xfrm>
            <a:off x="2246907" y="2532662"/>
            <a:ext cx="1389623" cy="528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5131" indent="-135131">
              <a:buFont typeface="Arial" panose="020B0604020202020204" pitchFamily="34" charset="0"/>
              <a:buChar char="•"/>
            </a:pPr>
            <a:r>
              <a:rPr lang="en-US" sz="946" dirty="0"/>
              <a:t>Refuse from BPE</a:t>
            </a:r>
          </a:p>
          <a:p>
            <a:pPr marL="135131" indent="-135131">
              <a:buFont typeface="Arial" panose="020B0604020202020204" pitchFamily="34" charset="0"/>
              <a:buChar char="•"/>
            </a:pPr>
            <a:r>
              <a:rPr lang="en-US" sz="946" dirty="0"/>
              <a:t>Rather complicated method</a:t>
            </a:r>
            <a:endParaRPr lang="en-CA" sz="946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7EBE30-BA99-22B0-9AED-5BEEFD1D21CA}"/>
              </a:ext>
            </a:extLst>
          </p:cNvPr>
          <p:cNvSpPr txBox="1"/>
          <p:nvPr/>
        </p:nvSpPr>
        <p:spPr>
          <a:xfrm>
            <a:off x="3543899" y="2542005"/>
            <a:ext cx="1389623" cy="383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5131" indent="-135131">
              <a:buFont typeface="Arial" panose="020B0604020202020204" pitchFamily="34" charset="0"/>
              <a:buChar char="•"/>
            </a:pPr>
            <a:r>
              <a:rPr lang="en-US" sz="946" dirty="0"/>
              <a:t>BPE</a:t>
            </a:r>
          </a:p>
          <a:p>
            <a:pPr marL="135131" indent="-135131">
              <a:buFont typeface="Arial" panose="020B0604020202020204" pitchFamily="34" charset="0"/>
              <a:buChar char="•"/>
            </a:pPr>
            <a:r>
              <a:rPr lang="en-US" sz="946" dirty="0"/>
              <a:t>Simple and Effective</a:t>
            </a:r>
            <a:endParaRPr lang="en-CA" sz="946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F618E5A-3457-4F2C-0FF1-4305347F0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26" y="107197"/>
            <a:ext cx="2477174" cy="266996"/>
          </a:xfrm>
        </p:spPr>
        <p:txBody>
          <a:bodyPr/>
          <a:lstStyle/>
          <a:p>
            <a:r>
              <a:rPr lang="en-US" b="1" dirty="0" err="1"/>
              <a:t>Subword</a:t>
            </a:r>
            <a:r>
              <a:rPr lang="en-US" b="1" dirty="0"/>
              <a:t> Segmentation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37102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C98ED-6F39-BFC5-E263-22B3A4589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399" y="105820"/>
            <a:ext cx="4973003" cy="215444"/>
          </a:xfrm>
        </p:spPr>
        <p:txBody>
          <a:bodyPr/>
          <a:lstStyle/>
          <a:p>
            <a:r>
              <a:rPr lang="en-US" b="1" dirty="0"/>
              <a:t>BPE</a:t>
            </a:r>
            <a:endParaRPr lang="en-CA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35E75D-E8BA-EFA7-628B-8332E89FF4D9}"/>
              </a:ext>
            </a:extLst>
          </p:cNvPr>
          <p:cNvSpPr/>
          <p:nvPr/>
        </p:nvSpPr>
        <p:spPr>
          <a:xfrm>
            <a:off x="567060" y="605717"/>
            <a:ext cx="1325862" cy="5099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/>
              <a:t>Deterministic</a:t>
            </a:r>
            <a:endParaRPr lang="en-CA" sz="1324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C6C08E-46DE-1FC3-92FF-3B895492E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209" y="1725113"/>
            <a:ext cx="1497129" cy="2037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/>
              <a:t>unrelated</a:t>
            </a:r>
            <a:endParaRPr lang="en-CA" sz="1324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6C0590-F05C-BD67-2492-066EC768722D}"/>
              </a:ext>
            </a:extLst>
          </p:cNvPr>
          <p:cNvCxnSpPr>
            <a:cxnSpLocks/>
          </p:cNvCxnSpPr>
          <p:nvPr/>
        </p:nvCxnSpPr>
        <p:spPr>
          <a:xfrm>
            <a:off x="1234140" y="2428784"/>
            <a:ext cx="0" cy="225327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A890597-F445-DDD1-3B1A-3105EA27BC4B}"/>
              </a:ext>
            </a:extLst>
          </p:cNvPr>
          <p:cNvSpPr/>
          <p:nvPr/>
        </p:nvSpPr>
        <p:spPr>
          <a:xfrm>
            <a:off x="884305" y="2639133"/>
            <a:ext cx="699670" cy="36927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/>
              <a:t>BPE</a:t>
            </a:r>
            <a:endParaRPr lang="en-CA" sz="1324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18D7227-3FC3-A395-C313-E280F453F17A}"/>
              </a:ext>
            </a:extLst>
          </p:cNvPr>
          <p:cNvSpPr/>
          <p:nvPr/>
        </p:nvSpPr>
        <p:spPr>
          <a:xfrm>
            <a:off x="2270390" y="680510"/>
            <a:ext cx="733682" cy="3741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8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C0551A-E266-8808-04CB-C1B72361C4D0}"/>
              </a:ext>
            </a:extLst>
          </p:cNvPr>
          <p:cNvSpPr/>
          <p:nvPr/>
        </p:nvSpPr>
        <p:spPr>
          <a:xfrm>
            <a:off x="3381540" y="584371"/>
            <a:ext cx="1627705" cy="50994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/>
              <a:t>Stochastic?</a:t>
            </a:r>
            <a:endParaRPr lang="en-CA" sz="1324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EEDF8F-7E65-F251-0F8F-DF4676EE61E8}"/>
              </a:ext>
            </a:extLst>
          </p:cNvPr>
          <p:cNvSpPr txBox="1"/>
          <p:nvPr/>
        </p:nvSpPr>
        <p:spPr>
          <a:xfrm>
            <a:off x="2375962" y="1299481"/>
            <a:ext cx="2920152" cy="26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35" dirty="0"/>
              <a:t>un </a:t>
            </a:r>
            <a:r>
              <a:rPr lang="en-US" sz="1135" dirty="0" err="1"/>
              <a:t>relat</a:t>
            </a:r>
            <a:r>
              <a:rPr lang="en-US" sz="1135" dirty="0"/>
              <a:t> ed       u n relate d           un </a:t>
            </a:r>
            <a:r>
              <a:rPr lang="en-US" sz="1135" dirty="0" err="1"/>
              <a:t>rel</a:t>
            </a:r>
            <a:r>
              <a:rPr lang="en-US" sz="1135" dirty="0"/>
              <a:t> </a:t>
            </a:r>
            <a:r>
              <a:rPr lang="en-US" sz="1135" dirty="0" err="1"/>
              <a:t>ated</a:t>
            </a:r>
            <a:endParaRPr lang="en-CA" sz="1135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A34456-2865-4F6C-C52E-113713D0C1A9}"/>
              </a:ext>
            </a:extLst>
          </p:cNvPr>
          <p:cNvSpPr/>
          <p:nvPr/>
        </p:nvSpPr>
        <p:spPr>
          <a:xfrm>
            <a:off x="2443788" y="1645614"/>
            <a:ext cx="995860" cy="41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35" dirty="0"/>
              <a:t>KUDO(2018)</a:t>
            </a:r>
            <a:endParaRPr lang="en-CA" sz="1135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4B9C07-C072-B30A-C6B4-10F7FC252124}"/>
              </a:ext>
            </a:extLst>
          </p:cNvPr>
          <p:cNvSpPr/>
          <p:nvPr/>
        </p:nvSpPr>
        <p:spPr>
          <a:xfrm>
            <a:off x="3740780" y="1645614"/>
            <a:ext cx="995860" cy="413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35" dirty="0"/>
              <a:t>BPE DROPOUT</a:t>
            </a:r>
            <a:endParaRPr lang="en-CA" sz="1135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1F1965-95D1-55F2-6D09-E15D2D22FA77}"/>
              </a:ext>
            </a:extLst>
          </p:cNvPr>
          <p:cNvSpPr txBox="1"/>
          <p:nvPr/>
        </p:nvSpPr>
        <p:spPr>
          <a:xfrm>
            <a:off x="2309261" y="2229067"/>
            <a:ext cx="1389623" cy="528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5131" indent="-135131">
              <a:buFont typeface="Arial" panose="020B0604020202020204" pitchFamily="34" charset="0"/>
              <a:buChar char="•"/>
            </a:pPr>
            <a:r>
              <a:rPr lang="en-US" sz="946" dirty="0"/>
              <a:t>Refuse from BPE</a:t>
            </a:r>
          </a:p>
          <a:p>
            <a:pPr marL="135131" indent="-135131">
              <a:buFont typeface="Arial" panose="020B0604020202020204" pitchFamily="34" charset="0"/>
              <a:buChar char="•"/>
            </a:pPr>
            <a:r>
              <a:rPr lang="en-US" sz="946" dirty="0"/>
              <a:t>Rather complicated method</a:t>
            </a:r>
            <a:endParaRPr lang="en-CA" sz="946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7EBE30-BA99-22B0-9AED-5BEEFD1D21CA}"/>
              </a:ext>
            </a:extLst>
          </p:cNvPr>
          <p:cNvSpPr txBox="1"/>
          <p:nvPr/>
        </p:nvSpPr>
        <p:spPr>
          <a:xfrm>
            <a:off x="3588849" y="2229067"/>
            <a:ext cx="1389623" cy="383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5131" indent="-135131">
              <a:buFont typeface="Arial" panose="020B0604020202020204" pitchFamily="34" charset="0"/>
              <a:buChar char="•"/>
            </a:pPr>
            <a:r>
              <a:rPr lang="en-US" sz="946" dirty="0"/>
              <a:t>BPE</a:t>
            </a:r>
          </a:p>
          <a:p>
            <a:pPr marL="135131" indent="-135131">
              <a:buFont typeface="Arial" panose="020B0604020202020204" pitchFamily="34" charset="0"/>
              <a:buChar char="•"/>
            </a:pPr>
            <a:r>
              <a:rPr lang="en-US" sz="946" dirty="0"/>
              <a:t>Simple and Effective</a:t>
            </a:r>
            <a:endParaRPr lang="en-CA" sz="946" dirty="0"/>
          </a:p>
        </p:txBody>
      </p:sp>
      <p:sp useBgFill="1">
        <p:nvSpPr>
          <p:cNvPr id="23" name="TextBox 22">
            <a:extLst>
              <a:ext uri="{FF2B5EF4-FFF2-40B4-BE49-F238E27FC236}">
                <a16:creationId xmlns:a16="http://schemas.microsoft.com/office/drawing/2014/main" id="{07ED9069-86BD-0907-1B0D-9F2AE5949B80}"/>
              </a:ext>
            </a:extLst>
          </p:cNvPr>
          <p:cNvSpPr txBox="1"/>
          <p:nvPr/>
        </p:nvSpPr>
        <p:spPr>
          <a:xfrm>
            <a:off x="585686" y="1206141"/>
            <a:ext cx="1497129" cy="1270732"/>
          </a:xfrm>
          <a:prstGeom prst="rec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51" dirty="0"/>
              <a:t>u-n-</a:t>
            </a:r>
            <a:r>
              <a:rPr lang="en-US" sz="851" u="sng" dirty="0">
                <a:solidFill>
                  <a:srgbClr val="00B050"/>
                </a:solidFill>
              </a:rPr>
              <a:t>r-e</a:t>
            </a:r>
            <a:r>
              <a:rPr lang="en-US" sz="851" dirty="0"/>
              <a:t>-l-a-t-e-d</a:t>
            </a:r>
          </a:p>
          <a:p>
            <a:r>
              <a:rPr lang="en-US" sz="851" dirty="0"/>
              <a:t>u-n  re-l-</a:t>
            </a:r>
            <a:r>
              <a:rPr lang="en-US" sz="851" u="sng" dirty="0">
                <a:solidFill>
                  <a:srgbClr val="00B050"/>
                </a:solidFill>
              </a:rPr>
              <a:t>a-t</a:t>
            </a:r>
            <a:r>
              <a:rPr lang="en-US" sz="851" dirty="0"/>
              <a:t>-e-d</a:t>
            </a:r>
          </a:p>
          <a:p>
            <a:r>
              <a:rPr lang="en-US" sz="851" dirty="0"/>
              <a:t>u-n  re-l-at-</a:t>
            </a:r>
            <a:r>
              <a:rPr lang="en-US" sz="851" u="sng" dirty="0">
                <a:solidFill>
                  <a:srgbClr val="00B050"/>
                </a:solidFill>
              </a:rPr>
              <a:t>e-d</a:t>
            </a:r>
          </a:p>
          <a:p>
            <a:r>
              <a:rPr lang="en-US" sz="851" u="sng" dirty="0">
                <a:solidFill>
                  <a:srgbClr val="00B050"/>
                </a:solidFill>
              </a:rPr>
              <a:t>u-n</a:t>
            </a:r>
            <a:r>
              <a:rPr lang="en-US" sz="851" dirty="0"/>
              <a:t>  re-l-at-ed</a:t>
            </a:r>
          </a:p>
          <a:p>
            <a:r>
              <a:rPr lang="en-US" sz="851" dirty="0"/>
              <a:t>un   re-l-</a:t>
            </a:r>
            <a:r>
              <a:rPr lang="en-US" sz="851" u="sng" dirty="0">
                <a:solidFill>
                  <a:srgbClr val="00B050"/>
                </a:solidFill>
              </a:rPr>
              <a:t>at-ed</a:t>
            </a:r>
          </a:p>
          <a:p>
            <a:r>
              <a:rPr lang="en-US" sz="851" dirty="0"/>
              <a:t>un   </a:t>
            </a:r>
            <a:r>
              <a:rPr lang="en-US" sz="851" u="sng" dirty="0">
                <a:solidFill>
                  <a:srgbClr val="00B050"/>
                </a:solidFill>
              </a:rPr>
              <a:t>re-l</a:t>
            </a:r>
            <a:r>
              <a:rPr lang="en-US" sz="851" dirty="0"/>
              <a:t>-</a:t>
            </a:r>
            <a:r>
              <a:rPr lang="en-US" sz="851" dirty="0" err="1"/>
              <a:t>ated</a:t>
            </a:r>
            <a:endParaRPr lang="en-US" sz="851" dirty="0"/>
          </a:p>
          <a:p>
            <a:r>
              <a:rPr lang="en-US" sz="851" dirty="0"/>
              <a:t>un   </a:t>
            </a:r>
            <a:r>
              <a:rPr lang="en-US" sz="851" u="sng" dirty="0" err="1">
                <a:solidFill>
                  <a:srgbClr val="00B050"/>
                </a:solidFill>
              </a:rPr>
              <a:t>rel-ated</a:t>
            </a:r>
            <a:endParaRPr lang="en-US" sz="851" u="sng" dirty="0">
              <a:solidFill>
                <a:srgbClr val="00B050"/>
              </a:solidFill>
            </a:endParaRPr>
          </a:p>
          <a:p>
            <a:r>
              <a:rPr lang="en-US" sz="851" u="sng" dirty="0">
                <a:solidFill>
                  <a:srgbClr val="00B050"/>
                </a:solidFill>
              </a:rPr>
              <a:t>un-related</a:t>
            </a:r>
          </a:p>
          <a:p>
            <a:r>
              <a:rPr lang="en-US" sz="851" dirty="0"/>
              <a:t>unrelated</a:t>
            </a:r>
            <a:endParaRPr lang="en-CA" sz="851" dirty="0"/>
          </a:p>
        </p:txBody>
      </p:sp>
    </p:spTree>
    <p:extLst>
      <p:ext uri="{BB962C8B-B14F-4D97-AF65-F5344CB8AC3E}">
        <p14:creationId xmlns:p14="http://schemas.microsoft.com/office/powerpoint/2010/main" val="3410571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F5071-BB51-3823-5B35-6BFEBF62B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399" y="116144"/>
            <a:ext cx="4973003" cy="215444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Example</a:t>
            </a:r>
            <a:endParaRPr lang="en-CA" b="1" dirty="0">
              <a:solidFill>
                <a:srgbClr val="0070C0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1D6F5F3-C4B4-06F1-2307-A6331CC615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297" y="808573"/>
            <a:ext cx="1491013" cy="1520811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0554A8D-E8AF-CA78-9BD4-2FD8593B2C1D}"/>
              </a:ext>
            </a:extLst>
          </p:cNvPr>
          <p:cNvSpPr/>
          <p:nvPr/>
        </p:nvSpPr>
        <p:spPr>
          <a:xfrm>
            <a:off x="173298" y="808573"/>
            <a:ext cx="1569399" cy="1627704"/>
          </a:xfrm>
          <a:prstGeom prst="rect">
            <a:avLst/>
          </a:prstGeom>
          <a:noFill/>
          <a:ln w="7302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85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564CB3-5528-32A0-74D2-B9802DBDBF13}"/>
              </a:ext>
            </a:extLst>
          </p:cNvPr>
          <p:cNvSpPr/>
          <p:nvPr/>
        </p:nvSpPr>
        <p:spPr>
          <a:xfrm>
            <a:off x="1856070" y="808573"/>
            <a:ext cx="3687844" cy="1627704"/>
          </a:xfrm>
          <a:prstGeom prst="rect">
            <a:avLst/>
          </a:prstGeom>
          <a:noFill/>
          <a:ln w="7302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851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2CF5DF-950D-025B-88FB-292BD13B0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718" y="845824"/>
            <a:ext cx="3536057" cy="12879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B6B238-5CB6-F1D7-B159-8D33D31E22B0}"/>
              </a:ext>
            </a:extLst>
          </p:cNvPr>
          <p:cNvSpPr txBox="1"/>
          <p:nvPr/>
        </p:nvSpPr>
        <p:spPr>
          <a:xfrm>
            <a:off x="682207" y="2658778"/>
            <a:ext cx="822567" cy="26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35" dirty="0"/>
              <a:t>BPE</a:t>
            </a:r>
            <a:endParaRPr lang="en-CA" sz="1135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F12177-D3FA-027B-4561-9E7053B11FC8}"/>
              </a:ext>
            </a:extLst>
          </p:cNvPr>
          <p:cNvSpPr txBox="1"/>
          <p:nvPr/>
        </p:nvSpPr>
        <p:spPr>
          <a:xfrm>
            <a:off x="3265682" y="2697540"/>
            <a:ext cx="1040342" cy="26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35" dirty="0"/>
              <a:t>BPE Dropout</a:t>
            </a:r>
            <a:endParaRPr lang="en-CA" sz="1135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0B82D7-77D0-9833-F3FF-3F68C9CD7EBF}"/>
              </a:ext>
            </a:extLst>
          </p:cNvPr>
          <p:cNvSpPr/>
          <p:nvPr/>
        </p:nvSpPr>
        <p:spPr>
          <a:xfrm>
            <a:off x="557655" y="2589329"/>
            <a:ext cx="615750" cy="357229"/>
          </a:xfrm>
          <a:prstGeom prst="rect">
            <a:avLst/>
          </a:prstGeom>
          <a:noFill/>
          <a:ln w="539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85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A98F78-4226-CD7E-B282-56798CACAD50}"/>
              </a:ext>
            </a:extLst>
          </p:cNvPr>
          <p:cNvSpPr/>
          <p:nvPr/>
        </p:nvSpPr>
        <p:spPr>
          <a:xfrm>
            <a:off x="3188877" y="2673461"/>
            <a:ext cx="981738" cy="287779"/>
          </a:xfrm>
          <a:prstGeom prst="rect">
            <a:avLst/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851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D60AE8-55AF-5AA2-2A92-D2500F2791DE}"/>
              </a:ext>
            </a:extLst>
          </p:cNvPr>
          <p:cNvCxnSpPr>
            <a:endCxn id="14" idx="0"/>
          </p:cNvCxnSpPr>
          <p:nvPr/>
        </p:nvCxnSpPr>
        <p:spPr>
          <a:xfrm>
            <a:off x="865530" y="2436278"/>
            <a:ext cx="0" cy="15305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AA5B35-C8CD-0755-B4DC-2D0F177BACF2}"/>
              </a:ext>
            </a:extLst>
          </p:cNvPr>
          <p:cNvCxnSpPr/>
          <p:nvPr/>
        </p:nvCxnSpPr>
        <p:spPr>
          <a:xfrm>
            <a:off x="3680556" y="2455712"/>
            <a:ext cx="0" cy="222501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254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DD4F61-3C43-6E89-2DF5-A8F3D922F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31" y="660184"/>
            <a:ext cx="1925813" cy="22136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2BA5BCD-2566-0C92-DBBF-F219BD1B3D0E}"/>
              </a:ext>
            </a:extLst>
          </p:cNvPr>
          <p:cNvSpPr/>
          <p:nvPr/>
        </p:nvSpPr>
        <p:spPr>
          <a:xfrm>
            <a:off x="420588" y="569476"/>
            <a:ext cx="2055547" cy="235765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51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76615ED-9308-8354-D1D6-0359F44FA7AF}"/>
              </a:ext>
            </a:extLst>
          </p:cNvPr>
          <p:cNvCxnSpPr>
            <a:cxnSpLocks/>
          </p:cNvCxnSpPr>
          <p:nvPr/>
        </p:nvCxnSpPr>
        <p:spPr>
          <a:xfrm>
            <a:off x="2476135" y="1013758"/>
            <a:ext cx="55683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03EBED9-F949-A595-A370-BBE26CF0B332}"/>
              </a:ext>
            </a:extLst>
          </p:cNvPr>
          <p:cNvSpPr/>
          <p:nvPr/>
        </p:nvSpPr>
        <p:spPr>
          <a:xfrm>
            <a:off x="3027045" y="865664"/>
            <a:ext cx="704928" cy="3080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1" dirty="0"/>
              <a:t>BPE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8A516F-0BA1-CD6C-98C3-BA45AE002F89}"/>
              </a:ext>
            </a:extLst>
          </p:cNvPr>
          <p:cNvSpPr/>
          <p:nvPr/>
        </p:nvSpPr>
        <p:spPr>
          <a:xfrm>
            <a:off x="669386" y="1274404"/>
            <a:ext cx="1748758" cy="71677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51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26AEB2-794E-5655-32DE-B2C03A054B20}"/>
              </a:ext>
            </a:extLst>
          </p:cNvPr>
          <p:cNvCxnSpPr>
            <a:cxnSpLocks/>
          </p:cNvCxnSpPr>
          <p:nvPr/>
        </p:nvCxnSpPr>
        <p:spPr>
          <a:xfrm>
            <a:off x="2418144" y="1618969"/>
            <a:ext cx="608901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407454E-ACE5-036C-A8A9-2C14F96816CF}"/>
              </a:ext>
            </a:extLst>
          </p:cNvPr>
          <p:cNvSpPr/>
          <p:nvPr/>
        </p:nvSpPr>
        <p:spPr>
          <a:xfrm>
            <a:off x="3032969" y="1478774"/>
            <a:ext cx="704928" cy="30803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1" dirty="0"/>
              <a:t>Dropout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B853AC-E95D-28B7-1430-F10B2039C088}"/>
              </a:ext>
            </a:extLst>
          </p:cNvPr>
          <p:cNvSpPr/>
          <p:nvPr/>
        </p:nvSpPr>
        <p:spPr>
          <a:xfrm>
            <a:off x="870794" y="1754229"/>
            <a:ext cx="672971" cy="1175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5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3154CC-DC79-613F-E331-8E681FDF1534}"/>
              </a:ext>
            </a:extLst>
          </p:cNvPr>
          <p:cNvSpPr txBox="1"/>
          <p:nvPr/>
        </p:nvSpPr>
        <p:spPr>
          <a:xfrm>
            <a:off x="3563057" y="1871778"/>
            <a:ext cx="1795260" cy="877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5131" indent="-135131">
              <a:buFont typeface="Arial" panose="020B0604020202020204" pitchFamily="34" charset="0"/>
              <a:buChar char="•"/>
            </a:pPr>
            <a:r>
              <a:rPr lang="en-US" sz="851" dirty="0"/>
              <a:t>Merge table and </a:t>
            </a:r>
            <a:r>
              <a:rPr lang="en-US" sz="851" dirty="0" err="1"/>
              <a:t>vocs</a:t>
            </a:r>
            <a:r>
              <a:rPr lang="en-US" sz="851" dirty="0"/>
              <a:t> for BPE and BPE-dropout are </a:t>
            </a:r>
            <a:r>
              <a:rPr lang="en-US" sz="851" b="1" dirty="0"/>
              <a:t>the same</a:t>
            </a:r>
          </a:p>
          <a:p>
            <a:pPr marL="135131" indent="-135131">
              <a:buFont typeface="Arial" panose="020B0604020202020204" pitchFamily="34" charset="0"/>
              <a:buChar char="•"/>
            </a:pPr>
            <a:endParaRPr lang="en-US" sz="851" dirty="0"/>
          </a:p>
          <a:p>
            <a:pPr marL="135131" indent="-135131">
              <a:buFont typeface="Arial" panose="020B0604020202020204" pitchFamily="34" charset="0"/>
              <a:buChar char="•"/>
            </a:pPr>
            <a:r>
              <a:rPr lang="en-US" sz="851" dirty="0"/>
              <a:t>Train: BPE-dropout, </a:t>
            </a:r>
            <a:r>
              <a:rPr lang="en-US" sz="851" b="1" dirty="0"/>
              <a:t>inference: BPE</a:t>
            </a:r>
          </a:p>
          <a:p>
            <a:endParaRPr lang="en-US" sz="85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CF3250-0E4B-6776-41B6-789A3EB2DC3B}"/>
              </a:ext>
            </a:extLst>
          </p:cNvPr>
          <p:cNvSpPr/>
          <p:nvPr/>
        </p:nvSpPr>
        <p:spPr>
          <a:xfrm>
            <a:off x="3613498" y="2630947"/>
            <a:ext cx="1694197" cy="2961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1" dirty="0">
                <a:solidFill>
                  <a:schemeClr val="tx1"/>
                </a:solidFill>
              </a:rPr>
              <a:t>P=0.1 for most languages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9B0BA8-A4AD-5191-28C9-CD1ABB4340DE}"/>
              </a:ext>
            </a:extLst>
          </p:cNvPr>
          <p:cNvSpPr txBox="1"/>
          <p:nvPr/>
        </p:nvSpPr>
        <p:spPr>
          <a:xfrm>
            <a:off x="229160" y="56967"/>
            <a:ext cx="1219201" cy="296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24" b="1" dirty="0">
                <a:solidFill>
                  <a:srgbClr val="0070C0"/>
                </a:solidFill>
              </a:rPr>
              <a:t>BPE-Dropout</a:t>
            </a:r>
          </a:p>
        </p:txBody>
      </p:sp>
    </p:spTree>
    <p:extLst>
      <p:ext uri="{BB962C8B-B14F-4D97-AF65-F5344CB8AC3E}">
        <p14:creationId xmlns:p14="http://schemas.microsoft.com/office/powerpoint/2010/main" val="1871054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0CEF3-136A-0A80-05F4-6B8C3BD5B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26" y="98426"/>
            <a:ext cx="1181774" cy="228600"/>
          </a:xfrm>
        </p:spPr>
        <p:txBody>
          <a:bodyPr/>
          <a:lstStyle/>
          <a:p>
            <a:r>
              <a:rPr lang="en-US" b="1" dirty="0"/>
              <a:t>Main  results</a:t>
            </a:r>
            <a:endParaRPr lang="en-CA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760462-B2F4-2F53-CEBE-62B627E7D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9900" y="661593"/>
            <a:ext cx="2477556" cy="2236095"/>
          </a:xfrm>
        </p:spPr>
      </p:pic>
    </p:spTree>
    <p:extLst>
      <p:ext uri="{BB962C8B-B14F-4D97-AF65-F5344CB8AC3E}">
        <p14:creationId xmlns:p14="http://schemas.microsoft.com/office/powerpoint/2010/main" val="652974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3F986-1600-0CF8-6A62-69AF3568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" y="53984"/>
            <a:ext cx="3200400" cy="425442"/>
          </a:xfrm>
        </p:spPr>
        <p:txBody>
          <a:bodyPr/>
          <a:lstStyle/>
          <a:p>
            <a:r>
              <a:rPr lang="en-US" b="1" dirty="0"/>
              <a:t>Where to apply: source, target, both 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E0C98-0D8B-4C20-D40E-56C413099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327" y="869021"/>
            <a:ext cx="5525173" cy="982004"/>
          </a:xfrm>
        </p:spPr>
        <p:txBody>
          <a:bodyPr/>
          <a:lstStyle/>
          <a:p>
            <a:r>
              <a:rPr lang="en-US" dirty="0"/>
              <a:t>Small datasets             both</a:t>
            </a:r>
          </a:p>
          <a:p>
            <a:endParaRPr lang="en-US" dirty="0"/>
          </a:p>
          <a:p>
            <a:r>
              <a:rPr lang="en-US" dirty="0"/>
              <a:t>Medium datasets             </a:t>
            </a:r>
            <a:r>
              <a:rPr lang="en-US" dirty="0" err="1"/>
              <a:t>src</a:t>
            </a:r>
            <a:r>
              <a:rPr lang="en-US" dirty="0"/>
              <a:t>/both</a:t>
            </a:r>
          </a:p>
          <a:p>
            <a:endParaRPr lang="en-US" dirty="0"/>
          </a:p>
          <a:p>
            <a:r>
              <a:rPr lang="en-US" dirty="0"/>
              <a:t>Large datasets              </a:t>
            </a:r>
            <a:r>
              <a:rPr lang="en-US" dirty="0" err="1"/>
              <a:t>src</a:t>
            </a:r>
            <a:endParaRPr lang="en-CA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5C72637-9FD1-1DF6-14AB-CA1AAEADADB0}"/>
              </a:ext>
            </a:extLst>
          </p:cNvPr>
          <p:cNvSpPr/>
          <p:nvPr/>
        </p:nvSpPr>
        <p:spPr>
          <a:xfrm>
            <a:off x="1358901" y="1247636"/>
            <a:ext cx="454024" cy="15127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851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1A4D0F5-2BC5-4CD2-F52B-483B39D54404}"/>
              </a:ext>
            </a:extLst>
          </p:cNvPr>
          <p:cNvSpPr/>
          <p:nvPr/>
        </p:nvSpPr>
        <p:spPr>
          <a:xfrm>
            <a:off x="1206500" y="869021"/>
            <a:ext cx="454026" cy="16696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851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2D6D865-5587-85BE-5705-C06AECD90486}"/>
              </a:ext>
            </a:extLst>
          </p:cNvPr>
          <p:cNvSpPr/>
          <p:nvPr/>
        </p:nvSpPr>
        <p:spPr>
          <a:xfrm>
            <a:off x="1206502" y="1551308"/>
            <a:ext cx="454024" cy="14731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851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C56249-B807-C451-2F19-355A41D82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556" y="869021"/>
            <a:ext cx="2628622" cy="161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717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B0B13-FD86-2A17-CD33-FB31D01C0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0" y="98425"/>
            <a:ext cx="990600" cy="287437"/>
          </a:xfrm>
        </p:spPr>
        <p:txBody>
          <a:bodyPr/>
          <a:lstStyle/>
          <a:p>
            <a:r>
              <a:rPr lang="en-US" b="1" dirty="0"/>
              <a:t>Figures</a:t>
            </a:r>
            <a:endParaRPr lang="en-CA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EA22420-B74A-46A3-CC18-68225C9678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002" y="800348"/>
            <a:ext cx="4973003" cy="148974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79B4C9-E838-87B0-7880-E0C48D7C5730}"/>
              </a:ext>
            </a:extLst>
          </p:cNvPr>
          <p:cNvSpPr txBox="1"/>
          <p:nvPr/>
        </p:nvSpPr>
        <p:spPr>
          <a:xfrm>
            <a:off x="326002" y="2290096"/>
            <a:ext cx="2348223" cy="485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51" dirty="0"/>
              <a:t>Fig 1: BLEU scores for the models trained with</a:t>
            </a:r>
          </a:p>
          <a:p>
            <a:r>
              <a:rPr lang="en-US" sz="851" dirty="0"/>
              <a:t>BPE-dropout with different values of p. WMT14 </a:t>
            </a:r>
            <a:r>
              <a:rPr lang="en-US" sz="851" dirty="0" err="1"/>
              <a:t>En</a:t>
            </a:r>
            <a:r>
              <a:rPr lang="en-US" sz="851" dirty="0"/>
              <a:t>-Fr, 500k sentence pairs</a:t>
            </a:r>
            <a:endParaRPr lang="en-CA" sz="85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83C238-AB9E-E45D-139D-902635209164}"/>
              </a:ext>
            </a:extLst>
          </p:cNvPr>
          <p:cNvSpPr txBox="1"/>
          <p:nvPr/>
        </p:nvSpPr>
        <p:spPr>
          <a:xfrm>
            <a:off x="2674225" y="2290096"/>
            <a:ext cx="2308834" cy="354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51" dirty="0"/>
              <a:t>Fig 2: BLEU scores. Models trained on random</a:t>
            </a:r>
          </a:p>
          <a:p>
            <a:r>
              <a:rPr lang="en-CA" sz="851" dirty="0"/>
              <a:t>subsets of WMT14 En-Fr.</a:t>
            </a:r>
          </a:p>
        </p:txBody>
      </p:sp>
    </p:spTree>
    <p:extLst>
      <p:ext uri="{BB962C8B-B14F-4D97-AF65-F5344CB8AC3E}">
        <p14:creationId xmlns:p14="http://schemas.microsoft.com/office/powerpoint/2010/main" val="1621229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CF194-4B99-73E5-088E-FC91F4F3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1" y="76595"/>
            <a:ext cx="2895600" cy="215444"/>
          </a:xfrm>
        </p:spPr>
        <p:txBody>
          <a:bodyPr/>
          <a:lstStyle/>
          <a:p>
            <a:r>
              <a:rPr lang="en-US" b="1" dirty="0"/>
              <a:t>Properties of BPE-Dropout</a:t>
            </a:r>
            <a:endParaRPr lang="en-CA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A8E62B-EA64-E6D7-0665-E8E44987F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0371" y="781066"/>
            <a:ext cx="3338136" cy="177290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108681-5841-F9DB-2A5B-8942C6EBCFFC}"/>
              </a:ext>
            </a:extLst>
          </p:cNvPr>
          <p:cNvSpPr txBox="1"/>
          <p:nvPr/>
        </p:nvSpPr>
        <p:spPr>
          <a:xfrm>
            <a:off x="2565457" y="2680151"/>
            <a:ext cx="2604328" cy="223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51" b="1" dirty="0"/>
              <a:t>Nearest neighbors in the embeddings space.</a:t>
            </a:r>
            <a:endParaRPr lang="en-CA" sz="851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6A5F66-BD98-EBF0-C433-6299696FC7F0}"/>
              </a:ext>
            </a:extLst>
          </p:cNvPr>
          <p:cNvSpPr txBox="1"/>
          <p:nvPr/>
        </p:nvSpPr>
        <p:spPr>
          <a:xfrm>
            <a:off x="437294" y="907242"/>
            <a:ext cx="1462505" cy="1722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5131" indent="-135131">
              <a:buFont typeface="Arial" panose="020B0604020202020204" pitchFamily="34" charset="0"/>
              <a:buChar char="•"/>
            </a:pPr>
            <a:r>
              <a:rPr lang="en-US" sz="1324" dirty="0"/>
              <a:t>Uses rare </a:t>
            </a:r>
            <a:r>
              <a:rPr lang="en-US" sz="1324" dirty="0" err="1"/>
              <a:t>subwords</a:t>
            </a:r>
            <a:r>
              <a:rPr lang="en-US" sz="1324" dirty="0"/>
              <a:t> more often.</a:t>
            </a:r>
          </a:p>
          <a:p>
            <a:pPr marL="135131" indent="-135131">
              <a:buFont typeface="Arial" panose="020B0604020202020204" pitchFamily="34" charset="0"/>
              <a:buChar char="•"/>
            </a:pPr>
            <a:r>
              <a:rPr lang="en-US" sz="1324" dirty="0"/>
              <a:t>Understands rare tokens better.</a:t>
            </a:r>
          </a:p>
          <a:p>
            <a:pPr marL="135131" indent="-135131">
              <a:buFont typeface="Arial" panose="020B0604020202020204" pitchFamily="34" charset="0"/>
              <a:buChar char="•"/>
            </a:pPr>
            <a:r>
              <a:rPr lang="en-US" sz="1324" dirty="0"/>
              <a:t>Is more robust to misspellings.</a:t>
            </a:r>
          </a:p>
        </p:txBody>
      </p:sp>
    </p:spTree>
    <p:extLst>
      <p:ext uri="{BB962C8B-B14F-4D97-AF65-F5344CB8AC3E}">
        <p14:creationId xmlns:p14="http://schemas.microsoft.com/office/powerpoint/2010/main" val="521427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1086</TotalTime>
  <Words>261</Words>
  <Application>Microsoft Macintosh PowerPoint</Application>
  <PresentationFormat>Custom</PresentationFormat>
  <Paragraphs>73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Microsoft Sans Serif</vt:lpstr>
      <vt:lpstr>Wingdings</vt:lpstr>
      <vt:lpstr>Office Theme</vt:lpstr>
      <vt:lpstr>PowerPoint Presentation</vt:lpstr>
      <vt:lpstr>Subword Segmentation</vt:lpstr>
      <vt:lpstr>BPE</vt:lpstr>
      <vt:lpstr>Example</vt:lpstr>
      <vt:lpstr>PowerPoint Presentation</vt:lpstr>
      <vt:lpstr>Main  results</vt:lpstr>
      <vt:lpstr>Where to apply: source, target, both </vt:lpstr>
      <vt:lpstr>Figures</vt:lpstr>
      <vt:lpstr>Properties of BPE-Dropout</vt:lpstr>
      <vt:lpstr>BPE Dropout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of structured data - Lecture - dissimilarities and beyond</dc:title>
  <dc:creator>Frank-Michael Schleif frank-michael.schleif@thws.de</dc:creator>
  <cp:lastModifiedBy>Sah, Pranav</cp:lastModifiedBy>
  <cp:revision>5</cp:revision>
  <dcterms:created xsi:type="dcterms:W3CDTF">2024-01-08T17:37:07Z</dcterms:created>
  <dcterms:modified xsi:type="dcterms:W3CDTF">2024-01-19T11:37:12Z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2023-11-13T00:00:00Z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2024-01-08T00:00:00Z</vt:filetime>
  </property>
</Properties>
</file>