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328" r:id="rId2"/>
    <p:sldId id="350" r:id="rId3"/>
    <p:sldId id="333" r:id="rId4"/>
    <p:sldId id="351" r:id="rId5"/>
    <p:sldId id="352" r:id="rId6"/>
    <p:sldId id="355" r:id="rId7"/>
    <p:sldId id="353" r:id="rId8"/>
    <p:sldId id="356" r:id="rId9"/>
    <p:sldId id="357" r:id="rId10"/>
    <p:sldId id="358" r:id="rId11"/>
    <p:sldId id="359" r:id="rId12"/>
    <p:sldId id="360" r:id="rId13"/>
    <p:sldId id="361" r:id="rId14"/>
    <p:sldId id="269" r:id="rId15"/>
  </p:sldIdLst>
  <p:sldSz cx="5765800" cy="3244850"/>
  <p:notesSz cx="5765800" cy="3244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20ED6D-FCF3-4A46-A0E5-814A3EA21822}">
          <p14:sldIdLst>
            <p14:sldId id="328"/>
            <p14:sldId id="350"/>
            <p14:sldId id="333"/>
            <p14:sldId id="351"/>
            <p14:sldId id="352"/>
            <p14:sldId id="355"/>
            <p14:sldId id="353"/>
            <p14:sldId id="356"/>
            <p14:sldId id="357"/>
            <p14:sldId id="358"/>
            <p14:sldId id="359"/>
            <p14:sldId id="360"/>
            <p14:sldId id="361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FF2FA"/>
    <a:srgbClr val="4E81BD"/>
    <a:srgbClr val="2464A7"/>
    <a:srgbClr val="089FFD"/>
    <a:srgbClr val="1186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9988" autoAdjust="0"/>
  </p:normalViewPr>
  <p:slideViewPr>
    <p:cSldViewPr>
      <p:cViewPr varScale="1">
        <p:scale>
          <a:sx n="137" d="100"/>
          <a:sy n="137" d="100"/>
        </p:scale>
        <p:origin x="696" y="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72E0A-A240-4CFA-8C4A-B22DCD4E59F6}" type="datetimeFigureOut">
              <a:rPr lang="en-CA" smtClean="0"/>
              <a:t>2024-01-19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B9FFA-5D54-47BD-9B2B-A44F06D83A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570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9FFA-5D54-47BD-9B2B-A44F06D83A8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4583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9FFA-5D54-47BD-9B2B-A44F06D83A8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6837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9FFA-5D54-47BD-9B2B-A44F06D83A8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51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7126" y="170418"/>
            <a:ext cx="78486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255FA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E5462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r>
              <a:rPr spc="-70" dirty="0"/>
              <a:t> </a:t>
            </a:r>
            <a:r>
              <a:rPr spc="-5" dirty="0"/>
              <a:t>/</a:t>
            </a:r>
            <a:r>
              <a:rPr spc="-70" dirty="0"/>
              <a:t> </a:t>
            </a:r>
            <a:r>
              <a:rPr spc="-5" dirty="0"/>
              <a:t>37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55FA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E5462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r>
              <a:rPr spc="-70" dirty="0"/>
              <a:t> </a:t>
            </a:r>
            <a:r>
              <a:rPr spc="-5" dirty="0"/>
              <a:t>/</a:t>
            </a:r>
            <a:r>
              <a:rPr spc="-70" dirty="0"/>
              <a:t> </a:t>
            </a:r>
            <a:r>
              <a:rPr spc="-5" dirty="0"/>
              <a:t>37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55FA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E5462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r>
              <a:rPr spc="-70" dirty="0"/>
              <a:t> </a:t>
            </a:r>
            <a:r>
              <a:rPr spc="-5" dirty="0"/>
              <a:t>/</a:t>
            </a:r>
            <a:r>
              <a:rPr spc="-70" dirty="0"/>
              <a:t> </a:t>
            </a:r>
            <a:r>
              <a:rPr spc="-5" dirty="0"/>
              <a:t>37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55FA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E5462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r>
              <a:rPr spc="-70" dirty="0"/>
              <a:t> </a:t>
            </a:r>
            <a:r>
              <a:rPr spc="-5" dirty="0"/>
              <a:t>/</a:t>
            </a:r>
            <a:r>
              <a:rPr spc="-70" dirty="0"/>
              <a:t> </a:t>
            </a:r>
            <a:r>
              <a:rPr spc="-5" dirty="0"/>
              <a:t>37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E5462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r>
              <a:rPr spc="-70" dirty="0"/>
              <a:t> </a:t>
            </a:r>
            <a:r>
              <a:rPr spc="-5" dirty="0"/>
              <a:t>/</a:t>
            </a:r>
            <a:r>
              <a:rPr spc="-70" dirty="0"/>
              <a:t> </a:t>
            </a:r>
            <a:r>
              <a:rPr spc="-5" dirty="0"/>
              <a:t>37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5759996" cy="3239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7126" y="170418"/>
            <a:ext cx="78486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255FA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2412" y="551661"/>
            <a:ext cx="4695190" cy="1403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0735" y="3129003"/>
            <a:ext cx="304164" cy="121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rgbClr val="E5462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r>
              <a:rPr spc="-70" dirty="0"/>
              <a:t> </a:t>
            </a:r>
            <a:r>
              <a:rPr spc="-5" dirty="0"/>
              <a:t>/</a:t>
            </a:r>
            <a:r>
              <a:rPr spc="-70" dirty="0"/>
              <a:t> </a:t>
            </a:r>
            <a:r>
              <a:rPr spc="-5" dirty="0"/>
              <a:t>37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9FBF822-4DD2-83D4-40CD-CF5910BD6CB9}"/>
              </a:ext>
            </a:extLst>
          </p:cNvPr>
          <p:cNvSpPr/>
          <p:nvPr/>
        </p:nvSpPr>
        <p:spPr>
          <a:xfrm>
            <a:off x="139700" y="708025"/>
            <a:ext cx="54102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Transformers: State-of-</a:t>
            </a:r>
            <a:b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the-Art NLP </a:t>
            </a:r>
          </a:p>
          <a:p>
            <a:pPr algn="ctr"/>
            <a:r>
              <a:rPr lang="en-US" sz="1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Overview of Transformer Architectures and Pretraining</a:t>
            </a:r>
          </a:p>
          <a:p>
            <a:pPr algn="ctr"/>
            <a:r>
              <a:rPr lang="en-CA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Thomas Wolf, Lysandre Debut, Victor Sanh, Julien </a:t>
            </a:r>
            <a:r>
              <a:rPr lang="en-CA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Chaumond</a:t>
            </a:r>
            <a:r>
              <a:rPr lang="en-CA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al.(2020)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67ECC5-1BE3-1174-A927-0BE231E26C84}"/>
              </a:ext>
            </a:extLst>
          </p:cNvPr>
          <p:cNvSpPr txBox="1"/>
          <p:nvPr/>
        </p:nvSpPr>
        <p:spPr>
          <a:xfrm>
            <a:off x="63500" y="2206007"/>
            <a:ext cx="1905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u="sng" dirty="0">
                <a:latin typeface="Arial" panose="020B0604020202020204" pitchFamily="34" charset="0"/>
                <a:cs typeface="Arial" panose="020B0604020202020204" pitchFamily="34" charset="0"/>
              </a:rPr>
              <a:t>Group Members:</a:t>
            </a:r>
          </a:p>
          <a:p>
            <a:pPr algn="l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1. Abdul Basit Raja</a:t>
            </a:r>
          </a:p>
          <a:p>
            <a:pPr algn="l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2. Pratik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Nichite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3. Pranav Kumar Sah</a:t>
            </a:r>
            <a:endParaRPr lang="en-CA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A7243A-F601-B2B0-623A-BFC5C4C08B78}"/>
              </a:ext>
            </a:extLst>
          </p:cNvPr>
          <p:cNvSpPr txBox="1"/>
          <p:nvPr/>
        </p:nvSpPr>
        <p:spPr>
          <a:xfrm>
            <a:off x="4254500" y="2652228"/>
            <a:ext cx="1753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Project Supervisor:</a:t>
            </a:r>
            <a:r>
              <a:rPr lang="en-US" sz="1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Prof. Ivan </a:t>
            </a:r>
            <a:r>
              <a:rPr lang="en-US" sz="1000" dirty="0" err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Yamshchikov</a:t>
            </a:r>
            <a:endParaRPr lang="en-CA" sz="1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630154"/>
      </p:ext>
    </p:ext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40AD-BF93-DEE8-96E6-07C092205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26" y="98425"/>
            <a:ext cx="2781974" cy="246221"/>
          </a:xfrm>
        </p:spPr>
        <p:txBody>
          <a:bodyPr/>
          <a:lstStyle/>
          <a:p>
            <a:r>
              <a:rPr lang="en-US" sz="1600" dirty="0"/>
              <a:t>COMMUNITY MODEL HUB</a:t>
            </a:r>
            <a:endParaRPr lang="en-CA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10570-CF98-AFD9-0930-686D36F31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412" y="551661"/>
            <a:ext cx="4695190" cy="730393"/>
          </a:xfrm>
        </p:spPr>
        <p:txBody>
          <a:bodyPr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i="0" dirty="0"/>
              <a:t>Aim to facilitate easy use and distribution of pretrained models.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i="0" dirty="0"/>
              <a:t>Hub now contains 2,097 user models, both pretrained and fine-tuned from across the community.</a:t>
            </a:r>
            <a:endParaRPr lang="en-CA" i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C9674-8513-B496-BDA8-D293814B1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0" y="1393824"/>
            <a:ext cx="4695190" cy="16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04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48C9-5247-505A-575A-F267F61DB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26" y="98426"/>
            <a:ext cx="3239174" cy="492443"/>
          </a:xfrm>
        </p:spPr>
        <p:txBody>
          <a:bodyPr/>
          <a:lstStyle/>
          <a:p>
            <a:r>
              <a:rPr lang="en-US" sz="1600" dirty="0"/>
              <a:t>TRANSFORMER MODEL HUB</a:t>
            </a:r>
            <a:endParaRPr lang="en-CA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0BA41-020B-4DA5-41DB-92DDE206C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26" y="479425"/>
            <a:ext cx="5296574" cy="213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6EF6FC-E6EF-B773-9C8C-9728E9A49500}"/>
              </a:ext>
            </a:extLst>
          </p:cNvPr>
          <p:cNvSpPr txBox="1"/>
          <p:nvPr/>
        </p:nvSpPr>
        <p:spPr>
          <a:xfrm>
            <a:off x="215900" y="2765425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Figure: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(Left) Example of a model page and model card for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SciBERT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(Right) Example of an automatic inference widget for the pretrained BART model for summarization.</a:t>
            </a:r>
            <a:endParaRPr lang="en-CA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369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FF40-E370-DFBD-48C7-1DDBA074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26" y="98426"/>
            <a:ext cx="2400974" cy="246221"/>
          </a:xfrm>
        </p:spPr>
        <p:txBody>
          <a:bodyPr/>
          <a:lstStyle/>
          <a:p>
            <a:r>
              <a:rPr lang="en-US" sz="1600" dirty="0"/>
              <a:t>DEPLOYMENT</a:t>
            </a:r>
            <a:endParaRPr lang="en-CA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0F03A7-B346-9C6A-229C-7EF6B5578EED}"/>
              </a:ext>
            </a:extLst>
          </p:cNvPr>
          <p:cNvSpPr txBox="1"/>
          <p:nvPr/>
        </p:nvSpPr>
        <p:spPr>
          <a:xfrm>
            <a:off x="444500" y="2900203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Figure: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Experiments with Transformers inference in collaboration with ONNX</a:t>
            </a:r>
            <a:endParaRPr lang="en-CA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C4C77BD6-D547-E01E-4308-66784F9949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30500" y="14700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7EF593-152D-5726-743B-D05467EE12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756424"/>
            <a:ext cx="4648200" cy="21516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DE3B1D-6D7C-F426-22FB-755F70A6BB22}"/>
              </a:ext>
            </a:extLst>
          </p:cNvPr>
          <p:cNvSpPr txBox="1"/>
          <p:nvPr/>
        </p:nvSpPr>
        <p:spPr>
          <a:xfrm>
            <a:off x="444500" y="479425"/>
            <a:ext cx="464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ONNX was able to achieve nearly a 4x speedup on this model.</a:t>
            </a:r>
            <a:endParaRPr lang="en-CA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689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E8E2-95A6-E8C0-396C-44A97AE5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26" y="98426"/>
            <a:ext cx="2096174" cy="246221"/>
          </a:xfrm>
        </p:spPr>
        <p:txBody>
          <a:bodyPr/>
          <a:lstStyle/>
          <a:p>
            <a:r>
              <a:rPr lang="en-US" sz="1600" dirty="0"/>
              <a:t>CONCLUSION</a:t>
            </a:r>
            <a:endParaRPr lang="en-CA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7080B-DB36-12B0-6D87-854E0CC0F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412" y="551661"/>
            <a:ext cx="4695190" cy="1862048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CA" b="1" i="0" dirty="0">
                <a:latin typeface="Arial" panose="020B0604020202020204" pitchFamily="34" charset="0"/>
                <a:cs typeface="Arial" panose="020B0604020202020204" pitchFamily="34" charset="0"/>
              </a:rPr>
              <a:t>Advantages:</a:t>
            </a:r>
            <a:endParaRPr lang="en-US" i="0" dirty="0"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i="0" dirty="0">
                <a:latin typeface="Arial" panose="020B0604020202020204" pitchFamily="34" charset="0"/>
                <a:cs typeface="Arial" panose="020B0604020202020204" pitchFamily="34" charset="0"/>
              </a:rPr>
              <a:t>Transformer is open source library and community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100" dirty="0"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i="0" dirty="0">
                <a:latin typeface="Arial" panose="020B0604020202020204" pitchFamily="34" charset="0"/>
                <a:cs typeface="Arial" panose="020B0604020202020204" pitchFamily="34" charset="0"/>
              </a:rPr>
              <a:t>Attracts a diverse user base, including researchers and industry professionals.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i="0" dirty="0">
                <a:latin typeface="Arial" panose="020B0604020202020204" pitchFamily="34" charset="0"/>
                <a:cs typeface="Arial" panose="020B0604020202020204" pitchFamily="34" charset="0"/>
              </a:rPr>
              <a:t>User can leverages large-scale pretrained models for tasks with state-of-the-art performance.</a:t>
            </a:r>
          </a:p>
          <a:p>
            <a:pPr lvl="1"/>
            <a:endParaRPr lang="en-US" sz="1100" dirty="0"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CA" b="1" i="0" dirty="0">
                <a:latin typeface="Arial" panose="020B0604020202020204" pitchFamily="34" charset="0"/>
                <a:cs typeface="Arial" panose="020B0604020202020204" pitchFamily="34" charset="0"/>
              </a:rPr>
              <a:t>Challenges:</a:t>
            </a:r>
            <a:endParaRPr lang="en-US" i="0" dirty="0"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Widespread use of Transformer introduces practical challenges in training, analysis, scaling, and model augmentation.</a:t>
            </a:r>
            <a:endParaRPr lang="en-US" sz="1100" dirty="0"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CA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571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E937E-857E-6D66-F694-2E0015007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1892" dirty="0"/>
          </a:p>
          <a:p>
            <a:pPr algn="ctr"/>
            <a:endParaRPr lang="en-US" sz="1892" dirty="0"/>
          </a:p>
          <a:p>
            <a:pPr marL="342900" indent="-342900" algn="ctr">
              <a:buFont typeface="Wingdings" pitchFamily="2" charset="2"/>
              <a:buChar char="v"/>
            </a:pPr>
            <a:r>
              <a:rPr lang="en-US" sz="1892" b="1" dirty="0">
                <a:solidFill>
                  <a:srgbClr val="0070C0"/>
                </a:solidFill>
              </a:rPr>
              <a:t>Thank You</a:t>
            </a:r>
            <a:endParaRPr lang="en-CA" sz="1892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18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EAB5F0A-559E-4B83-7D36-5F64ADBD0915}"/>
              </a:ext>
            </a:extLst>
          </p:cNvPr>
          <p:cNvSpPr txBox="1"/>
          <p:nvPr/>
        </p:nvSpPr>
        <p:spPr>
          <a:xfrm>
            <a:off x="215900" y="22225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DA0468-E9D2-E1F1-AF87-EC5F385236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360779"/>
            <a:ext cx="2667000" cy="278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09387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DD433-3579-6984-5C56-81C39679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26" y="98425"/>
            <a:ext cx="1638974" cy="246221"/>
          </a:xfrm>
        </p:spPr>
        <p:txBody>
          <a:bodyPr/>
          <a:lstStyle/>
          <a:p>
            <a:r>
              <a:rPr lang="en-US" sz="1600" dirty="0"/>
              <a:t>INTRODUCTION</a:t>
            </a:r>
            <a:endParaRPr lang="en-CA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31A6E-FD9A-03F8-3C44-4BC9ACD3D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412" y="551661"/>
            <a:ext cx="4695190" cy="1800493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CA" b="1" i="0" dirty="0">
                <a:latin typeface="Arial" panose="020B0604020202020204" pitchFamily="34" charset="0"/>
                <a:cs typeface="Arial" panose="020B0604020202020204" pitchFamily="34" charset="0"/>
              </a:rPr>
              <a:t>Recent NLP Progress:</a:t>
            </a:r>
            <a:endParaRPr lang="en-US" i="0" dirty="0"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Driven by advances in model architecture and pretraining.</a:t>
            </a:r>
            <a:endParaRPr lang="en-US" sz="1100" dirty="0"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Transformer architecture surpasses CNNs and RNNs in NLP tasks.</a:t>
            </a:r>
            <a:endParaRPr lang="en-US" sz="1100" dirty="0"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100" dirty="0"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CA" b="1" i="0" dirty="0">
                <a:latin typeface="Arial" panose="020B0604020202020204" pitchFamily="34" charset="0"/>
                <a:cs typeface="Arial" panose="020B0604020202020204" pitchFamily="34" charset="0"/>
              </a:rPr>
              <a:t>Transformer Advantages:</a:t>
            </a:r>
            <a:endParaRPr lang="en-US" i="0" dirty="0"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Scales with training data and model size.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Facilitates efficient parallel training.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Captures long-range sequence features.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51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665FE9D-C127-C565-0418-0C7EBA2BC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555625"/>
            <a:ext cx="5397500" cy="1981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A5EEC3-8EF1-5E54-F8EF-CB59EFA43BD9}"/>
              </a:ext>
            </a:extLst>
          </p:cNvPr>
          <p:cNvSpPr txBox="1"/>
          <p:nvPr/>
        </p:nvSpPr>
        <p:spPr>
          <a:xfrm>
            <a:off x="215900" y="22225"/>
            <a:ext cx="3890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STRONG COMMUNITY (HUGGING FACE</a:t>
            </a:r>
            <a:r>
              <a:rPr lang="en-CA" sz="1600" b="1" dirty="0">
                <a:effectLst/>
              </a:rPr>
              <a:t>🤗</a:t>
            </a:r>
            <a:r>
              <a:rPr lang="en-US" sz="1600" b="1" dirty="0">
                <a:solidFill>
                  <a:srgbClr val="0070C0"/>
                </a:solidFill>
              </a:rPr>
              <a:t>) </a:t>
            </a:r>
            <a:endParaRPr lang="en-DE" sz="16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C6C97-6D37-86A2-4421-F4A265EAC4B1}"/>
              </a:ext>
            </a:extLst>
          </p:cNvPr>
          <p:cNvSpPr txBox="1"/>
          <p:nvPr/>
        </p:nvSpPr>
        <p:spPr>
          <a:xfrm>
            <a:off x="368300" y="2308225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Figure: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shows average daily unique downloads of the most downloaded pretrained model using hugging face, Oct  2019 to May 2020</a:t>
            </a:r>
            <a:endParaRPr lang="en-CA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408675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7FE9-7ED6-488C-17DC-75412300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26" y="98426"/>
            <a:ext cx="2248574" cy="246221"/>
          </a:xfrm>
        </p:spPr>
        <p:txBody>
          <a:bodyPr/>
          <a:lstStyle/>
          <a:p>
            <a:r>
              <a:rPr lang="en-US" sz="1600" dirty="0"/>
              <a:t>RELATED WORK</a:t>
            </a:r>
            <a:endParaRPr lang="en-CA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75F77-C7B8-4BE7-3278-058BB7F55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412" y="551661"/>
            <a:ext cx="4695190" cy="1238224"/>
          </a:xfrm>
        </p:spPr>
        <p:txBody>
          <a:bodyPr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ong history of easy-to-use, user-facing libraries for general-purpose NLP, including NLTK and Stanford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CoreNLP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urrently, open-source libraries such as Spacy,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AllenNLP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flair, and Stanza.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i="0" dirty="0">
                <a:latin typeface="Arial" panose="020B0604020202020204" pitchFamily="34" charset="0"/>
                <a:cs typeface="Arial" panose="020B0604020202020204" pitchFamily="34" charset="0"/>
              </a:rPr>
              <a:t>Transformers provides similar functionalities as these libraries.</a:t>
            </a:r>
          </a:p>
        </p:txBody>
      </p:sp>
    </p:spTree>
    <p:extLst>
      <p:ext uri="{BB962C8B-B14F-4D97-AF65-F5344CB8AC3E}">
        <p14:creationId xmlns:p14="http://schemas.microsoft.com/office/powerpoint/2010/main" val="66538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AB81-327F-2E5A-B0F2-D19EC963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26" y="98426"/>
            <a:ext cx="2705774" cy="492443"/>
          </a:xfrm>
        </p:spPr>
        <p:txBody>
          <a:bodyPr/>
          <a:lstStyle/>
          <a:p>
            <a:r>
              <a:rPr lang="en-US" sz="1600" dirty="0"/>
              <a:t>DESIGN STRUCTURE</a:t>
            </a:r>
            <a:endParaRPr lang="en-CA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A470F0-3833-6CBB-ECD6-703EB52E6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683" y="551661"/>
            <a:ext cx="2834434" cy="22899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F60673-376C-DC5C-62C8-EB0DE458476A}"/>
              </a:ext>
            </a:extLst>
          </p:cNvPr>
          <p:cNvSpPr txBox="1"/>
          <p:nvPr/>
        </p:nvSpPr>
        <p:spPr>
          <a:xfrm>
            <a:off x="977900" y="2689225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Figure: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The Model is made up of a Tokenizer, Transformer, and Head.</a:t>
            </a:r>
            <a:endParaRPr lang="en-CA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41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2A6A-BD34-28A9-13D2-624DFE97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26" y="98426"/>
            <a:ext cx="1715174" cy="215444"/>
          </a:xfrm>
        </p:spPr>
        <p:txBody>
          <a:bodyPr/>
          <a:lstStyle/>
          <a:p>
            <a:r>
              <a:rPr lang="en-US" dirty="0"/>
              <a:t>LIBRARY DESIGN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8C140-AD0E-0199-F502-590E88DBC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412" y="551661"/>
            <a:ext cx="4695190" cy="338554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b="1" i="0" dirty="0"/>
              <a:t>Head:</a:t>
            </a:r>
            <a:r>
              <a:rPr lang="en-US" i="0" dirty="0"/>
              <a:t> which uses contextual embeddings to make a task-specific prediction.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C8C38-9A5E-E5BD-AE6B-23D5DD17C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936625"/>
            <a:ext cx="4695190" cy="201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36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2A6A-BD34-28A9-13D2-624DFE97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26" y="98426"/>
            <a:ext cx="1715174" cy="215444"/>
          </a:xfrm>
        </p:spPr>
        <p:txBody>
          <a:bodyPr/>
          <a:lstStyle/>
          <a:p>
            <a:r>
              <a:rPr lang="en-US" dirty="0"/>
              <a:t>LIBRARY DESIGN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8C140-AD0E-0199-F502-590E88DBC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100" y="551661"/>
            <a:ext cx="2547252" cy="842164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0" dirty="0"/>
              <a:t>Transformers:</a:t>
            </a:r>
            <a:r>
              <a:rPr lang="en-US" i="0" dirty="0"/>
              <a:t> a transformer, which transforms sparse indices to contextual embeddings.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54F2C-2DBD-DCB0-71C4-FC102779A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373692"/>
            <a:ext cx="2775852" cy="277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3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2A6A-BD34-28A9-13D2-624DFE97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26" y="98426"/>
            <a:ext cx="1715174" cy="215444"/>
          </a:xfrm>
        </p:spPr>
        <p:txBody>
          <a:bodyPr/>
          <a:lstStyle/>
          <a:p>
            <a:r>
              <a:rPr lang="en-US" dirty="0"/>
              <a:t>LIBRARY DESIGN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8C140-AD0E-0199-F502-590E88DBC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412" y="551661"/>
            <a:ext cx="2275688" cy="507831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b="1" i="0" dirty="0"/>
              <a:t>Tokenizer:</a:t>
            </a:r>
            <a:r>
              <a:rPr lang="en-US" i="0" dirty="0"/>
              <a:t> a tokenizer, which converts raw text to sparse index encoding.</a:t>
            </a:r>
            <a:endParaRPr lang="en-CA" i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EA9DC-686F-480A-B173-E6DC3AB7D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0" y="327025"/>
            <a:ext cx="2819400" cy="268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6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1226</TotalTime>
  <Words>384</Words>
  <Application>Microsoft Office PowerPoint</Application>
  <PresentationFormat>Custom</PresentationFormat>
  <Paragraphs>55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Microsoft Sans Serif</vt:lpstr>
      <vt:lpstr>Wingdings</vt:lpstr>
      <vt:lpstr>Office Theme</vt:lpstr>
      <vt:lpstr>PowerPoint Presentation</vt:lpstr>
      <vt:lpstr>PowerPoint Presentation</vt:lpstr>
      <vt:lpstr>INTRODUCTION</vt:lpstr>
      <vt:lpstr>PowerPoint Presentation</vt:lpstr>
      <vt:lpstr>RELATED WORK</vt:lpstr>
      <vt:lpstr>DESIGN STRUCTURE</vt:lpstr>
      <vt:lpstr>LIBRARY DESIGN</vt:lpstr>
      <vt:lpstr>LIBRARY DESIGN</vt:lpstr>
      <vt:lpstr>LIBRARY DESIGN</vt:lpstr>
      <vt:lpstr>COMMUNITY MODEL HUB</vt:lpstr>
      <vt:lpstr>TRANSFORMER MODEL HUB</vt:lpstr>
      <vt:lpstr>DEPLOYMENT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of structured data - Lecture - dissimilarities and beyond</dc:title>
  <dc:creator>Frank-Michael Schleif frank-michael.schleif@thws.de</dc:creator>
  <cp:lastModifiedBy>Raja, Abdul Basit</cp:lastModifiedBy>
  <cp:revision>7</cp:revision>
  <dcterms:created xsi:type="dcterms:W3CDTF">2024-01-08T17:37:07Z</dcterms:created>
  <dcterms:modified xsi:type="dcterms:W3CDTF">2024-01-19T15:58:23Z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2024-01-08T00:00:00Z</vt:filetime>
  </property>
</Properties>
</file>