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63" r:id="rId3"/>
    <p:sldId id="265" r:id="rId4"/>
    <p:sldId id="266" r:id="rId5"/>
    <p:sldId id="290" r:id="rId6"/>
    <p:sldId id="296" r:id="rId7"/>
    <p:sldId id="297" r:id="rId8"/>
    <p:sldId id="298" r:id="rId9"/>
    <p:sldId id="289" r:id="rId10"/>
    <p:sldId id="299" r:id="rId11"/>
    <p:sldId id="301" r:id="rId12"/>
    <p:sldId id="305" r:id="rId13"/>
    <p:sldId id="306" r:id="rId14"/>
    <p:sldId id="307" r:id="rId15"/>
    <p:sldId id="308" r:id="rId16"/>
    <p:sldId id="309" r:id="rId17"/>
    <p:sldId id="302" r:id="rId18"/>
    <p:sldId id="271" r:id="rId19"/>
    <p:sldId id="303" r:id="rId20"/>
    <p:sldId id="304" r:id="rId21"/>
    <p:sldId id="311" r:id="rId22"/>
    <p:sldId id="282" r:id="rId23"/>
    <p:sldId id="281" r:id="rId24"/>
    <p:sldId id="283" r:id="rId25"/>
    <p:sldId id="310" r:id="rId26"/>
    <p:sldId id="300" r:id="rId27"/>
    <p:sldId id="285" r:id="rId28"/>
    <p:sldId id="286" r:id="rId29"/>
    <p:sldId id="287" r:id="rId30"/>
    <p:sldId id="261" r:id="rId31"/>
  </p:sldIdLst>
  <p:sldSz cx="9144000" cy="5143500" type="screen16x9"/>
  <p:notesSz cx="6858000" cy="9144000"/>
  <p:embeddedFontLst>
    <p:embeddedFont>
      <p:font typeface="Abadi" panose="020B0604020104020204" pitchFamily="34" charset="0"/>
      <p:regular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965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17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261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277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412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157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683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890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022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117eae04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117eae04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757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117eae04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117eae04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215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117eae04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117eae04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9816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486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365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484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5633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117eae04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117eae04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531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117eae04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117eae04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790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117eae04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117eae04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66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223efde0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223efde0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31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14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63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26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96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365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17eae04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17eae04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70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ourism.gov.in/sites/default/files/2022-09/India%20Tourism%20Statistics%202021%20(1)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code/devarsheesandilya/zomato-delhi-eda/notebook" TargetMode="External"/><Relationship Id="rId5" Type="http://schemas.openxmlformats.org/officeDocument/2006/relationships/hyperlink" Target="https://arslanr369.medium.com/exploring-indian-restaurants-dataset-a-comprehensive-eda-on-kaggle-d2fcf34b6f3f" TargetMode="External"/><Relationship Id="rId4" Type="http://schemas.openxmlformats.org/officeDocument/2006/relationships/hyperlink" Target="https://www.kaggle.com/code/shahules/zomato-complete-eda-and-lstm-model/noteboo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329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Hospitality And Tourism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Checkpoint 3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3638450"/>
            <a:ext cx="8222100" cy="7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indent="0">
              <a:lnSpc>
                <a:spcPct val="115000"/>
              </a:lnSpc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Pratik Nimbalkar (2020CS10607)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Garvit Dhawan (2020CS50425)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Nikhil Unavekar (2020CS10363)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01525" y="318325"/>
            <a:ext cx="31425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COL865 Project</a:t>
            </a: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14">
            <a:extLst>
              <a:ext uri="{FF2B5EF4-FFF2-40B4-BE49-F238E27FC236}">
                <a16:creationId xmlns:a16="http://schemas.microsoft.com/office/drawing/2014/main" id="{C7C5C888-AA44-C5E7-8DCF-19ABAA5F5E59}"/>
              </a:ext>
            </a:extLst>
          </p:cNvPr>
          <p:cNvSpPr txBox="1">
            <a:spLocks/>
          </p:cNvSpPr>
          <p:nvPr/>
        </p:nvSpPr>
        <p:spPr>
          <a:xfrm>
            <a:off x="2430225" y="1963950"/>
            <a:ext cx="4760987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990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Restaurant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1023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42603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City wise Distribution</a:t>
            </a:r>
            <a:b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C9DC3-7261-48E6-DE7D-8A62183F5579}"/>
              </a:ext>
            </a:extLst>
          </p:cNvPr>
          <p:cNvSpPr txBox="1"/>
          <p:nvPr/>
        </p:nvSpPr>
        <p:spPr>
          <a:xfrm>
            <a:off x="311700" y="3897005"/>
            <a:ext cx="43473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expected,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cities have more number of restaurants than others with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India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dominating the Top 4.</a:t>
            </a:r>
            <a:endParaRPr lang="en-US" sz="15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009FDDC-A495-BA7D-F955-3572E686B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717" y="1411677"/>
            <a:ext cx="4761425" cy="232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2;p14">
            <a:extLst>
              <a:ext uri="{FF2B5EF4-FFF2-40B4-BE49-F238E27FC236}">
                <a16:creationId xmlns:a16="http://schemas.microsoft.com/office/drawing/2014/main" id="{5718DF3D-D00B-4BD1-CFF2-487AEFC580AA}"/>
              </a:ext>
            </a:extLst>
          </p:cNvPr>
          <p:cNvSpPr txBox="1">
            <a:spLocks/>
          </p:cNvSpPr>
          <p:nvPr/>
        </p:nvSpPr>
        <p:spPr>
          <a:xfrm>
            <a:off x="5278906" y="410000"/>
            <a:ext cx="42603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990"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Heatmap of Restaurants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015A6E6-6F75-8D28-7D7D-2DF6CD3D2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13" y="1183861"/>
            <a:ext cx="2838868" cy="262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1978C8-5E60-9769-ADD2-B871015F1592}"/>
              </a:ext>
            </a:extLst>
          </p:cNvPr>
          <p:cNvSpPr txBox="1"/>
          <p:nvPr/>
        </p:nvSpPr>
        <p:spPr>
          <a:xfrm>
            <a:off x="5278906" y="3897005"/>
            <a:ext cx="3841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is densely populated in Southern part including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Chennai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Gujarat, MH and Punjab, Delhi are concentrated.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90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24533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Top Restaurant Chains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C9DC3-7261-48E6-DE7D-8A62183F5579}"/>
              </a:ext>
            </a:extLst>
          </p:cNvPr>
          <p:cNvSpPr txBox="1"/>
          <p:nvPr/>
        </p:nvSpPr>
        <p:spPr>
          <a:xfrm>
            <a:off x="4956646" y="3177775"/>
            <a:ext cx="40903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Majorly dominated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fast food chains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Dominos, CCD, KFC.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Restaurants that are part of a chain =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35.0 %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2BEFE41-9865-F49E-08B1-A0E815513C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6" r="7221"/>
          <a:stretch/>
        </p:blipFill>
        <p:spPr bwMode="auto">
          <a:xfrm>
            <a:off x="4862474" y="918347"/>
            <a:ext cx="4101904" cy="228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C4EAE558-C832-723E-6CD0-E013ADF4D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7709" r="594" b="6400"/>
          <a:stretch/>
        </p:blipFill>
        <p:spPr bwMode="auto">
          <a:xfrm>
            <a:off x="179622" y="1114741"/>
            <a:ext cx="4600214" cy="197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356AEB-878C-74EF-AA46-06272A9E74A3}"/>
              </a:ext>
            </a:extLst>
          </p:cNvPr>
          <p:cNvSpPr txBox="1"/>
          <p:nvPr/>
        </p:nvSpPr>
        <p:spPr>
          <a:xfrm>
            <a:off x="387458" y="3375277"/>
            <a:ext cx="4184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fast food chain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present in this graph. Mostly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present.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rating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restaurants needs to provide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service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becomes impossible with booming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food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in every street.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3372AA-9C07-D02F-DD7B-3AF3E6457CC0}"/>
              </a:ext>
            </a:extLst>
          </p:cNvPr>
          <p:cNvSpPr txBox="1"/>
          <p:nvPr/>
        </p:nvSpPr>
        <p:spPr>
          <a:xfrm>
            <a:off x="1741337" y="918347"/>
            <a:ext cx="29022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Abadi" panose="020B0604020104020204" pitchFamily="34" charset="0"/>
              </a:rPr>
              <a:t>Highest rated restaurant chains</a:t>
            </a:r>
          </a:p>
        </p:txBody>
      </p:sp>
    </p:spTree>
    <p:extLst>
      <p:ext uri="{BB962C8B-B14F-4D97-AF65-F5344CB8AC3E}">
        <p14:creationId xmlns:p14="http://schemas.microsoft.com/office/powerpoint/2010/main" val="1455989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24533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Miscallanoeus Analysis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C9DC3-7261-48E6-DE7D-8A62183F5579}"/>
              </a:ext>
            </a:extLst>
          </p:cNvPr>
          <p:cNvSpPr txBox="1"/>
          <p:nvPr/>
        </p:nvSpPr>
        <p:spPr>
          <a:xfrm>
            <a:off x="4999386" y="3313283"/>
            <a:ext cx="4090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more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casual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quick service restaurants, then 4 and 5 are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dessert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shops.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56AEB-878C-74EF-AA46-06272A9E74A3}"/>
              </a:ext>
            </a:extLst>
          </p:cNvPr>
          <p:cNvSpPr txBox="1"/>
          <p:nvPr/>
        </p:nvSpPr>
        <p:spPr>
          <a:xfrm>
            <a:off x="426204" y="3313284"/>
            <a:ext cx="3634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Surprisingly,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food comes second in the list of cuisines that Indians prefer, even more than fast food, desserts and South Indian food.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DFE92B8-B2E5-BDBC-BF27-18AD197BF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4" y="949813"/>
            <a:ext cx="3587883" cy="22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A9661AC3-E3F0-88ED-744C-9E0085BAB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38" y="853131"/>
            <a:ext cx="3587883" cy="222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96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241958" y="181068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Ratings (Establishment and City wise)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C9DC3-7261-48E6-DE7D-8A62183F5579}"/>
              </a:ext>
            </a:extLst>
          </p:cNvPr>
          <p:cNvSpPr txBox="1"/>
          <p:nvPr/>
        </p:nvSpPr>
        <p:spPr>
          <a:xfrm>
            <a:off x="5962081" y="3073058"/>
            <a:ext cx="31819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Gurgaon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rated restaurants whereas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Hyderabad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more number of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56AEB-878C-74EF-AA46-06272A9E74A3}"/>
              </a:ext>
            </a:extLst>
          </p:cNvPr>
          <p:cNvSpPr txBox="1"/>
          <p:nvPr/>
        </p:nvSpPr>
        <p:spPr>
          <a:xfrm>
            <a:off x="6045750" y="1166769"/>
            <a:ext cx="2947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concluded that establishments with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alcohol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availability have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ratings.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083F753-6E4C-1E2A-EFFF-2E280193D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1" y="849553"/>
            <a:ext cx="5734050" cy="178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85CE9F4A-C70C-4508-C10E-A86CCB07A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1" y="2941449"/>
            <a:ext cx="5734050" cy="178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76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245330"/>
            <a:ext cx="42603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Price Range count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56AEB-878C-74EF-AA46-06272A9E74A3}"/>
              </a:ext>
            </a:extLst>
          </p:cNvPr>
          <p:cNvSpPr txBox="1"/>
          <p:nvPr/>
        </p:nvSpPr>
        <p:spPr>
          <a:xfrm>
            <a:off x="426205" y="3313284"/>
            <a:ext cx="61972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restaurants are budget friendly with an average cost between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Rs.350 to Rs. 900 for two.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restaurant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increase in price range.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Average price for two and Rating =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price a restaurant charges, more services they provide and hence more chances of getting good ratings from their customers.</a:t>
            </a:r>
          </a:p>
        </p:txBody>
      </p:sp>
      <p:sp>
        <p:nvSpPr>
          <p:cNvPr id="3" name="Google Shape;92;p14">
            <a:extLst>
              <a:ext uri="{FF2B5EF4-FFF2-40B4-BE49-F238E27FC236}">
                <a16:creationId xmlns:a16="http://schemas.microsoft.com/office/drawing/2014/main" id="{14F68CC3-8F33-6BA7-FFBB-0B9A57A54AF4}"/>
              </a:ext>
            </a:extLst>
          </p:cNvPr>
          <p:cNvSpPr txBox="1">
            <a:spLocks/>
          </p:cNvSpPr>
          <p:nvPr/>
        </p:nvSpPr>
        <p:spPr>
          <a:xfrm>
            <a:off x="4999386" y="129459"/>
            <a:ext cx="414461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990"/>
            </a:pPr>
            <a:r>
              <a:rPr lang="en-IN" sz="2300" dirty="0">
                <a:latin typeface="Times New Roman"/>
                <a:ea typeface="Times New Roman"/>
                <a:cs typeface="Times New Roman"/>
                <a:sym typeface="Times New Roman"/>
              </a:rPr>
              <a:t>Relationship Between Price and Ratings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10792E7D-4085-52A8-6EC6-EAFC5A21F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44" y="944556"/>
            <a:ext cx="3797606" cy="227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B0C7B9CF-C8C2-D4FA-BFCC-5A6C88305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386" y="944556"/>
            <a:ext cx="3797606" cy="227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93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356AEB-878C-74EF-AA46-06272A9E74A3}"/>
              </a:ext>
            </a:extLst>
          </p:cNvPr>
          <p:cNvSpPr txBox="1"/>
          <p:nvPr/>
        </p:nvSpPr>
        <p:spPr>
          <a:xfrm>
            <a:off x="311699" y="3688593"/>
            <a:ext cx="40815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They represent certain features that the restaurant specializes in and wants to highlight to their customers.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92;p14">
            <a:extLst>
              <a:ext uri="{FF2B5EF4-FFF2-40B4-BE49-F238E27FC236}">
                <a16:creationId xmlns:a16="http://schemas.microsoft.com/office/drawing/2014/main" id="{14F68CC3-8F33-6BA7-FFBB-0B9A57A54AF4}"/>
              </a:ext>
            </a:extLst>
          </p:cNvPr>
          <p:cNvSpPr txBox="1">
            <a:spLocks/>
          </p:cNvSpPr>
          <p:nvPr/>
        </p:nvSpPr>
        <p:spPr>
          <a:xfrm>
            <a:off x="4896066" y="321815"/>
            <a:ext cx="414461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990"/>
            </a:pPr>
            <a:r>
              <a:rPr lang="en-IN" sz="2700" dirty="0">
                <a:latin typeface="Times New Roman"/>
                <a:ea typeface="Times New Roman"/>
                <a:cs typeface="Times New Roman"/>
                <a:sym typeface="Times New Roman"/>
              </a:rPr>
              <a:t>Highest Rated Cuisines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FD34C-F987-2026-2856-172AD6AD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511" y="989280"/>
            <a:ext cx="2827379" cy="2223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17D897-A321-6848-E6A4-5E45DC322C29}"/>
              </a:ext>
            </a:extLst>
          </p:cNvPr>
          <p:cNvSpPr txBox="1"/>
          <p:nvPr/>
        </p:nvSpPr>
        <p:spPr>
          <a:xfrm>
            <a:off x="4896066" y="3365427"/>
            <a:ext cx="3841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rarely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cuisines are highest rated in India.</a:t>
            </a:r>
          </a:p>
          <a:p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384279-88F3-C6DE-AAE5-DD7058249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36051"/>
            <a:ext cx="4260300" cy="607800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Highlights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123E348C-44F2-8552-D0C3-53CE93A92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77" y="989280"/>
            <a:ext cx="4090470" cy="246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8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14">
            <a:extLst>
              <a:ext uri="{FF2B5EF4-FFF2-40B4-BE49-F238E27FC236}">
                <a16:creationId xmlns:a16="http://schemas.microsoft.com/office/drawing/2014/main" id="{C7C5C888-AA44-C5E7-8DCF-19ABAA5F5E59}"/>
              </a:ext>
            </a:extLst>
          </p:cNvPr>
          <p:cNvSpPr txBox="1">
            <a:spLocks/>
          </p:cNvSpPr>
          <p:nvPr/>
        </p:nvSpPr>
        <p:spPr>
          <a:xfrm>
            <a:off x="681925" y="1894207"/>
            <a:ext cx="8066867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990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Distribution of Restaurants across Indian Cities</a:t>
            </a:r>
          </a:p>
        </p:txBody>
      </p:sp>
    </p:spTree>
    <p:extLst>
      <p:ext uri="{BB962C8B-B14F-4D97-AF65-F5344CB8AC3E}">
        <p14:creationId xmlns:p14="http://schemas.microsoft.com/office/powerpoint/2010/main" val="2955564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City wise Distribution (North India)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C9DC3-7261-48E6-DE7D-8A62183F5579}"/>
              </a:ext>
            </a:extLst>
          </p:cNvPr>
          <p:cNvSpPr txBox="1"/>
          <p:nvPr/>
        </p:nvSpPr>
        <p:spPr>
          <a:xfrm>
            <a:off x="311700" y="3717837"/>
            <a:ext cx="6492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are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rounded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nearest integer, 0 star restaurants are the ones which have not received any rating till now.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cities which have the highest restaurant number count from each region (which have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&gt;2000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restaurants in a city) are included</a:t>
            </a:r>
          </a:p>
          <a:p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C857AF83-2487-1F82-84BB-229128BB4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91420"/>
            <a:ext cx="6213086" cy="25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A385DA-86DC-5E29-94FC-5F19C59114B2}"/>
              </a:ext>
            </a:extLst>
          </p:cNvPr>
          <p:cNvSpPr txBox="1"/>
          <p:nvPr/>
        </p:nvSpPr>
        <p:spPr>
          <a:xfrm>
            <a:off x="6419742" y="713900"/>
            <a:ext cx="27242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star 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count is </a:t>
            </a:r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3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Dharmashala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being an exception) and </a:t>
            </a:r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star 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is very </a:t>
            </a:r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Dharmashala</a:t>
            </a: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a significant number of non-rated restaurants.</a:t>
            </a:r>
            <a:endParaRPr lang="en-IN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UP, </a:t>
            </a:r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Lucknow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(overall highest) is highest followed by Agra, Kanpur, Varanasi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Punjab</a:t>
            </a:r>
            <a:r>
              <a:rPr lang="en-I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Ludhiana, Amritsar are leading, and not Chandigarh.</a:t>
            </a:r>
          </a:p>
        </p:txBody>
      </p:sp>
    </p:spTree>
    <p:extLst>
      <p:ext uri="{BB962C8B-B14F-4D97-AF65-F5344CB8AC3E}">
        <p14:creationId xmlns:p14="http://schemas.microsoft.com/office/powerpoint/2010/main" val="1445500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393769" y="2930537"/>
            <a:ext cx="4655887" cy="1490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33057">
              <a:buSzPts val="1645"/>
              <a:buFont typeface="Wingdings" panose="05000000000000000000" pitchFamily="2" charset="2"/>
              <a:buChar char="Ø"/>
            </a:pPr>
            <a:r>
              <a:rPr lang="en-US" sz="13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Maharashtra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the </a:t>
            </a:r>
            <a:r>
              <a:rPr lang="en-US" sz="13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of cities which have &gt;2000 no. of restaurants.</a:t>
            </a:r>
          </a:p>
          <a:p>
            <a:pPr indent="-333057">
              <a:buSzPts val="1645"/>
              <a:buFont typeface="Wingdings" panose="05000000000000000000" pitchFamily="2" charset="2"/>
              <a:buChar char="Ø"/>
            </a:pPr>
            <a:r>
              <a:rPr lang="en-US" sz="13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Mumbai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good no. of </a:t>
            </a:r>
            <a:r>
              <a:rPr lang="en-US" sz="13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sta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restaurants.</a:t>
            </a:r>
          </a:p>
          <a:p>
            <a:pPr indent="-333057">
              <a:buSzPts val="1645"/>
              <a:buFont typeface="Wingdings" panose="05000000000000000000" pitchFamily="2" charset="2"/>
              <a:buChar char="Ø"/>
            </a:pPr>
            <a:r>
              <a:rPr lang="en-US" sz="13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Kolhapur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substantial amount                                           of </a:t>
            </a:r>
            <a:r>
              <a:rPr lang="en-US" sz="13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restaurants.</a:t>
            </a:r>
          </a:p>
          <a:p>
            <a:pPr marL="124143" indent="0">
              <a:buSzPts val="1645"/>
              <a:buNone/>
            </a:pPr>
            <a:endParaRPr lang="en-US" sz="13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1856F9C-4F27-7A06-149C-E3BD4D6F9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9"/>
          <a:stretch/>
        </p:blipFill>
        <p:spPr bwMode="auto">
          <a:xfrm>
            <a:off x="309971" y="395650"/>
            <a:ext cx="5516865" cy="212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09B3AB88-EAD3-0A21-5F52-649FA7A37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1" y="3050199"/>
            <a:ext cx="4083799" cy="18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4D0A12-1A26-DEE8-58A9-399DC291F3AA}"/>
              </a:ext>
            </a:extLst>
          </p:cNvPr>
          <p:cNvSpPr txBox="1"/>
          <p:nvPr/>
        </p:nvSpPr>
        <p:spPr>
          <a:xfrm>
            <a:off x="6020929" y="395650"/>
            <a:ext cx="31230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Chennai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highest restaurant count in India, surpassing Delhi by three times.</a:t>
            </a:r>
            <a:endParaRPr lang="en-US" sz="13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Kochi, Coimbatore’s count is  also high. Surprisingly, </a:t>
            </a:r>
            <a:r>
              <a:rPr lang="en-US" sz="13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Hyderabad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not in the list.</a:t>
            </a:r>
            <a:endParaRPr lang="en-US" sz="13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South India 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sees very few non-rated (0-star) restaurants.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Chennai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3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mark a good number of 5 star restaurants (not the case for other cities).</a:t>
            </a:r>
            <a:endParaRPr lang="en-US" sz="13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92;p14">
            <a:extLst>
              <a:ext uri="{FF2B5EF4-FFF2-40B4-BE49-F238E27FC236}">
                <a16:creationId xmlns:a16="http://schemas.microsoft.com/office/drawing/2014/main" id="{B6C66538-187B-14C5-366F-8970734DF5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9971" y="-29733"/>
            <a:ext cx="224552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 dirty="0">
                <a:latin typeface="Times New Roman"/>
                <a:ea typeface="Times New Roman"/>
                <a:cs typeface="Times New Roman"/>
                <a:sym typeface="Times New Roman"/>
              </a:rPr>
              <a:t>South India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92;p14">
            <a:extLst>
              <a:ext uri="{FF2B5EF4-FFF2-40B4-BE49-F238E27FC236}">
                <a16:creationId xmlns:a16="http://schemas.microsoft.com/office/drawing/2014/main" id="{2AFA6778-C0A3-4A00-F5E1-61B3A47E43BE}"/>
              </a:ext>
            </a:extLst>
          </p:cNvPr>
          <p:cNvSpPr txBox="1">
            <a:spLocks/>
          </p:cNvSpPr>
          <p:nvPr/>
        </p:nvSpPr>
        <p:spPr>
          <a:xfrm>
            <a:off x="244657" y="2561156"/>
            <a:ext cx="3748855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990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Maharashtra and Goa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872B-93D2-97F3-DCB0-585E886E502C}"/>
              </a:ext>
            </a:extLst>
          </p:cNvPr>
          <p:cNvCxnSpPr>
            <a:cxnSpLocks/>
          </p:cNvCxnSpPr>
          <p:nvPr/>
        </p:nvCxnSpPr>
        <p:spPr>
          <a:xfrm>
            <a:off x="309971" y="2566482"/>
            <a:ext cx="8524058" cy="105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7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311700" y="3225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Targets Accomplished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200599" y="1204850"/>
            <a:ext cx="8749671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Tourism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(like monumental visits) from Government websites for different states and performed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that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insights from monumental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Restaurant and Hotel Data for better user accessibility, adding more functionalities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Scrapped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analyzed the same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 similar to Hotel data.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74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721718" y="2798403"/>
            <a:ext cx="4386020" cy="1490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3057">
              <a:buSzPts val="1645"/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Gandhinagar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 in the data; count of restaurants in Gandhinagar is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152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only.</a:t>
            </a:r>
          </a:p>
          <a:p>
            <a:pPr indent="-333057">
              <a:buSzPts val="1645"/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Pushkar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 rated restaurants. </a:t>
            </a:r>
          </a:p>
          <a:p>
            <a:pPr indent="-333057">
              <a:buSzPts val="1645"/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star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hotels in Pushkar and                                      Junagadh.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D0A12-1A26-DEE8-58A9-399DC291F3AA}"/>
              </a:ext>
            </a:extLst>
          </p:cNvPr>
          <p:cNvSpPr txBox="1"/>
          <p:nvPr/>
        </p:nvSpPr>
        <p:spPr>
          <a:xfrm>
            <a:off x="5958774" y="385634"/>
            <a:ext cx="3123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City present from the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North East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of India (except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Guwahati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MP’s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Jabalpur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Indore, Bhopal have the highest count followed by Bhubaneshwar, Patna, Kolkata.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Kolkata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surprisingly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highest one.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C9BE746-BAF9-0966-5A54-F989E24C6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26" y="463150"/>
            <a:ext cx="5447021" cy="203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C6482A3A-0761-7604-1581-4ED1250F3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0" r="5664"/>
          <a:stretch/>
        </p:blipFill>
        <p:spPr bwMode="auto">
          <a:xfrm>
            <a:off x="278511" y="3004349"/>
            <a:ext cx="4443207" cy="189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92;p14">
            <a:extLst>
              <a:ext uri="{FF2B5EF4-FFF2-40B4-BE49-F238E27FC236}">
                <a16:creationId xmlns:a16="http://schemas.microsoft.com/office/drawing/2014/main" id="{BD7B84FC-307B-4119-A7D0-063158B343A6}"/>
              </a:ext>
            </a:extLst>
          </p:cNvPr>
          <p:cNvSpPr txBox="1">
            <a:spLocks/>
          </p:cNvSpPr>
          <p:nvPr/>
        </p:nvSpPr>
        <p:spPr>
          <a:xfrm>
            <a:off x="325626" y="2472387"/>
            <a:ext cx="3748855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990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Rajasthan and Gujarat</a:t>
            </a:r>
          </a:p>
        </p:txBody>
      </p:sp>
      <p:sp>
        <p:nvSpPr>
          <p:cNvPr id="4" name="Google Shape;92;p14">
            <a:extLst>
              <a:ext uri="{FF2B5EF4-FFF2-40B4-BE49-F238E27FC236}">
                <a16:creationId xmlns:a16="http://schemas.microsoft.com/office/drawing/2014/main" id="{373B6C55-73E4-0FBC-6AB0-55241A0B3695}"/>
              </a:ext>
            </a:extLst>
          </p:cNvPr>
          <p:cNvSpPr txBox="1">
            <a:spLocks/>
          </p:cNvSpPr>
          <p:nvPr/>
        </p:nvSpPr>
        <p:spPr>
          <a:xfrm>
            <a:off x="254206" y="-46725"/>
            <a:ext cx="3748855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990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Central and East India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CBB169-F884-C1E4-C7CD-658B75CBC31B}"/>
              </a:ext>
            </a:extLst>
          </p:cNvPr>
          <p:cNvCxnSpPr>
            <a:cxnSpLocks/>
          </p:cNvCxnSpPr>
          <p:nvPr/>
        </p:nvCxnSpPr>
        <p:spPr>
          <a:xfrm>
            <a:off x="389614" y="2547564"/>
            <a:ext cx="8293210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80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14">
            <a:extLst>
              <a:ext uri="{FF2B5EF4-FFF2-40B4-BE49-F238E27FC236}">
                <a16:creationId xmlns:a16="http://schemas.microsoft.com/office/drawing/2014/main" id="{C7C5C888-AA44-C5E7-8DCF-19ABAA5F5E59}"/>
              </a:ext>
            </a:extLst>
          </p:cNvPr>
          <p:cNvSpPr txBox="1">
            <a:spLocks/>
          </p:cNvSpPr>
          <p:nvPr/>
        </p:nvSpPr>
        <p:spPr>
          <a:xfrm>
            <a:off x="666259" y="1963950"/>
            <a:ext cx="7811482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990"/>
            </a:pP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NLP based Analysis of Bangalore Restaurants Reviews</a:t>
            </a:r>
          </a:p>
        </p:txBody>
      </p:sp>
    </p:spTree>
    <p:extLst>
      <p:ext uri="{BB962C8B-B14F-4D97-AF65-F5344CB8AC3E}">
        <p14:creationId xmlns:p14="http://schemas.microsoft.com/office/powerpoint/2010/main" val="103425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E74A-AA85-6EF1-B49F-E3D15D45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49130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053A9-DF1F-F998-12A1-B41BCFB11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41" y="1075081"/>
            <a:ext cx="5979061" cy="318297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FD4232C-7324-41AB-902A-AD73464A05FA}"/>
              </a:ext>
            </a:extLst>
          </p:cNvPr>
          <p:cNvSpPr txBox="1">
            <a:spLocks/>
          </p:cNvSpPr>
          <p:nvPr/>
        </p:nvSpPr>
        <p:spPr>
          <a:xfrm>
            <a:off x="6138408" y="1084687"/>
            <a:ext cx="2749552" cy="264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suggests that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food, place, quality, service, quantity, price, tasty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aspects which are frequently mentioned in the reviews.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 like flavour, pocket friendly, buffet, spicy, located are not much frequently used by customers in the reviews. 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269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E74A-AA85-6EF1-B49F-E3D15D45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63362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Sentimental Distribution and Aspect Based Analysis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A636450-4685-1707-F4C2-9A9EB4E20D51}"/>
              </a:ext>
            </a:extLst>
          </p:cNvPr>
          <p:cNvSpPr txBox="1">
            <a:spLocks/>
          </p:cNvSpPr>
          <p:nvPr/>
        </p:nvSpPr>
        <p:spPr>
          <a:xfrm>
            <a:off x="0" y="3629413"/>
            <a:ext cx="883230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 reviews have a </a:t>
            </a:r>
            <a:r>
              <a:rPr lang="en-US" sz="1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sentiment, As expected Neural count is the least.</a:t>
            </a:r>
            <a:endParaRPr lang="en-IN" sz="1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people mostly focus on </a:t>
            </a:r>
            <a:r>
              <a:rPr lang="en-IN" sz="1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taste, service, ambience</a:t>
            </a:r>
            <a:r>
              <a:rPr lang="en-IN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while variety, quantity                                                     don’t matter much.</a:t>
            </a:r>
          </a:p>
          <a:p>
            <a:r>
              <a:rPr lang="en-IN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Aspects like </a:t>
            </a:r>
            <a:r>
              <a:rPr lang="en-IN" sz="1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Staff, Ambience, Variety </a:t>
            </a:r>
            <a:r>
              <a:rPr lang="en-IN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high % of </a:t>
            </a:r>
            <a:r>
              <a:rPr lang="en-IN" sz="1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IN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sentiment.</a:t>
            </a:r>
          </a:p>
          <a:p>
            <a:endParaRPr lang="en-IN" sz="14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8CEFD-B3E1-266B-5F6D-02C1F76F84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9" b="220"/>
          <a:stretch/>
        </p:blipFill>
        <p:spPr>
          <a:xfrm>
            <a:off x="402052" y="971162"/>
            <a:ext cx="3759368" cy="2583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6FB21D-9B87-A952-956E-8F4090F0B9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9" b="1666"/>
          <a:stretch/>
        </p:blipFill>
        <p:spPr>
          <a:xfrm>
            <a:off x="4416150" y="1081708"/>
            <a:ext cx="4418469" cy="247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16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E74A-AA85-6EF1-B49F-E3D15D45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15173"/>
            <a:ext cx="8520600" cy="6078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Modelling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E925D-32ED-9D8A-99C6-AECDEB603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583"/>
            <a:ext cx="5504786" cy="3605904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624B67B-D823-6BE2-7272-D1946AAA0D02}"/>
              </a:ext>
            </a:extLst>
          </p:cNvPr>
          <p:cNvSpPr txBox="1">
            <a:spLocks/>
          </p:cNvSpPr>
          <p:nvPr/>
        </p:nvSpPr>
        <p:spPr>
          <a:xfrm>
            <a:off x="5504786" y="1023467"/>
            <a:ext cx="3342377" cy="211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all the reviews of our data, we found ‘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taste, Chicken, order, service, quantity, quality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to be the most prominent topics.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topics mentioned here are the most important ones and summation of all topics values is 1.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642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14">
            <a:extLst>
              <a:ext uri="{FF2B5EF4-FFF2-40B4-BE49-F238E27FC236}">
                <a16:creationId xmlns:a16="http://schemas.microsoft.com/office/drawing/2014/main" id="{C7C5C888-AA44-C5E7-8DCF-19ABAA5F5E59}"/>
              </a:ext>
            </a:extLst>
          </p:cNvPr>
          <p:cNvSpPr txBox="1">
            <a:spLocks/>
          </p:cNvSpPr>
          <p:nvPr/>
        </p:nvSpPr>
        <p:spPr>
          <a:xfrm>
            <a:off x="2564970" y="1963950"/>
            <a:ext cx="4285282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990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1751131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239518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GUI for Restaurants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C9DC3-7261-48E6-DE7D-8A62183F5579}"/>
              </a:ext>
            </a:extLst>
          </p:cNvPr>
          <p:cNvSpPr txBox="1"/>
          <p:nvPr/>
        </p:nvSpPr>
        <p:spPr>
          <a:xfrm>
            <a:off x="6229722" y="1113939"/>
            <a:ext cx="291427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Graphical User Interface uses </a:t>
            </a: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Bard API 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give details of the restaurant selected by user according to city, name and locality.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included the  important details such as </a:t>
            </a: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Highlights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Timings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Cuisines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Average cost for two.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2CB60-BCF2-AFD2-F9FF-AFDFEF6B8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93" y="1072288"/>
            <a:ext cx="5845329" cy="36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65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311700" y="3225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209067" y="1010117"/>
            <a:ext cx="8520600" cy="3810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India's restaurant landscape is shaped significantly by key players like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Domino's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Pizza,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KFC, with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35%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establishments being a part of recognized chains. 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out as a culinary hub with the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restaurant density.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restaurants are rated between 3 and 4 star with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alcohol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availability restaurants having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ratings and review votes.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India, we observe a preference towards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Indian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food, with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Barbeques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being the highest rated food chain.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Gurgaon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highest rated restaurants (average 3.83) whereas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Hyderabad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more number of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(votes).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comparatively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restaurants at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ranges and their rating is generally high.</a:t>
            </a: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18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311700" y="3225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209067" y="1010117"/>
            <a:ext cx="8520600" cy="2814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culinary landscape,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Chennai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emerges as a standout with a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threefold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 of restaurants compared to Delhi, the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nation.</a:t>
            </a:r>
          </a:p>
          <a:p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big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 cities 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Mumbai, Bangalore, Chennai, Delhi, Pune, Lucknow have substantial amount of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star 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restaurants.</a:t>
            </a:r>
          </a:p>
          <a:p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South Indian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Cities have almost negligible non rated restaurants. </a:t>
            </a:r>
          </a:p>
          <a:p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affected the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Tourism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industry which in return affected the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Industry. </a:t>
            </a:r>
          </a:p>
          <a:p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Cities like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Jodhpur, </a:t>
            </a:r>
            <a:r>
              <a:rPr lang="en-US" sz="17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Hampi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Dharwad, Amravati have high monumental visit tourists but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Hotels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availability, thus creating a </a:t>
            </a:r>
            <a:r>
              <a:rPr lang="en-US" sz="17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Hotel Industry.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 analysis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similar results in terms of topics of concern.</a:t>
            </a:r>
          </a:p>
          <a:p>
            <a:endParaRPr lang="en-US" sz="17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49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311700" y="3225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209067" y="1010117"/>
            <a:ext cx="8520600" cy="26951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https://tourism.gov.in/sites/default/files/202209/India%20Tourism%20Statistics%202021%20(1).pdf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Tourism Report</a:t>
            </a: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https://www.kaggle.com/code/shahules/zomato-complete-eda-and-lstm-model/notebook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Kaggle’s Bangalore Restaurants Data</a:t>
            </a: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https://arslanr369.medium.com/exploring-indian-restaurants-dataset-a-comprehensive-eda-on-kaggle-d2fcf34b6f3f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EDA of Indian Restaurants</a:t>
            </a:r>
          </a:p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https://www.kaggle.com/code/devarsheesandilya/zomato-delhi-eda/notebook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Delhi Restaurants Analysis</a:t>
            </a:r>
          </a:p>
          <a:p>
            <a:pPr marL="114300" indent="0">
              <a:buNone/>
            </a:pPr>
            <a:endParaRPr lang="en-US" sz="17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4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825284" y="2105118"/>
            <a:ext cx="7493431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2700" dirty="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700" dirty="0">
                <a:latin typeface="Times New Roman"/>
                <a:ea typeface="Times New Roman"/>
                <a:cs typeface="Times New Roman"/>
                <a:sym typeface="Times New Roman"/>
              </a:rPr>
              <a:t>orelation Analysis of Tourism Data and Hotel Data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4744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2875350" y="2171550"/>
            <a:ext cx="3393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4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Monumental Visits Data Analysis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483AD-DEEC-7033-DE37-62E25FAB9C0A}"/>
              </a:ext>
            </a:extLst>
          </p:cNvPr>
          <p:cNvSpPr txBox="1"/>
          <p:nvPr/>
        </p:nvSpPr>
        <p:spPr>
          <a:xfrm>
            <a:off x="5767141" y="1511085"/>
            <a:ext cx="321412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Monumental visits count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consistently till Covid years.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 like the hotel industry, </a:t>
            </a: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also affected the monumental visits number in India and the number of domestic and international </a:t>
            </a: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tourists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were </a:t>
            </a: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lowered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after </a:t>
            </a:r>
            <a:r>
              <a:rPr lang="en-US" sz="15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6930D2B-5491-6749-B2FE-8158AD43A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" r="796"/>
          <a:stretch/>
        </p:blipFill>
        <p:spPr bwMode="auto">
          <a:xfrm>
            <a:off x="77492" y="1511085"/>
            <a:ext cx="5604407" cy="298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47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228631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2700" dirty="0">
                <a:latin typeface="Times New Roman"/>
                <a:ea typeface="Times New Roman"/>
                <a:cs typeface="Times New Roman"/>
                <a:sym typeface="Times New Roman"/>
              </a:rPr>
              <a:t>Corelation of City wise Monumental Visits &amp; Hotel Data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483AD-DEEC-7033-DE37-62E25FAB9C0A}"/>
              </a:ext>
            </a:extLst>
          </p:cNvPr>
          <p:cNvSpPr txBox="1"/>
          <p:nvPr/>
        </p:nvSpPr>
        <p:spPr>
          <a:xfrm>
            <a:off x="505428" y="3423666"/>
            <a:ext cx="842329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only included Cities which have highest monumental visits in India as per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Data mentioned is taken from MakeMyTrip.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having the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attraction but the no. of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very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Jodhpur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has a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 for Hotel Industry.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D73E42-819B-20E2-CD05-7EC1218BB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8" y="1096586"/>
            <a:ext cx="34671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17AECBD-FCFF-25B9-8B25-773401850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426" y="1096586"/>
            <a:ext cx="35052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44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B483AD-DEEC-7033-DE37-62E25FAB9C0A}"/>
              </a:ext>
            </a:extLst>
          </p:cNvPr>
          <p:cNvSpPr txBox="1"/>
          <p:nvPr/>
        </p:nvSpPr>
        <p:spPr>
          <a:xfrm>
            <a:off x="412438" y="2010699"/>
            <a:ext cx="87315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Bangalore and Goa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low monumental visits but have a huge number of hotels.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Dharwad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Aurangabad, Bhubaneshwar, Vadodara a good number of tourists due to monumental visit but hotel count is low.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3EA740-BE4A-B1EB-5532-3A087227A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8" y="189212"/>
            <a:ext cx="3663615" cy="184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84D7A2D-D906-27A4-8B9F-3E30767B0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113" y="189212"/>
            <a:ext cx="3415580" cy="184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1F0AF4B-C095-CF1A-EE3D-7DEB60552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8" y="2604900"/>
            <a:ext cx="3663614" cy="184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F781DA9-5B3A-753D-CAD6-9C9BE904B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113" y="2600413"/>
            <a:ext cx="3415580" cy="184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7D780D-7023-03AA-E2BF-044823F72D9A}"/>
              </a:ext>
            </a:extLst>
          </p:cNvPr>
          <p:cNvSpPr txBox="1"/>
          <p:nvPr/>
        </p:nvSpPr>
        <p:spPr>
          <a:xfrm>
            <a:off x="272954" y="4446516"/>
            <a:ext cx="813157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cities except Varanasi require more hotels especially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Thrissur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Jhansi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 like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Hampi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Jhansi and Thrissur have a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monumental and historic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heritage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thus providing an opportunity to expand the hotel industry.</a:t>
            </a:r>
          </a:p>
        </p:txBody>
      </p:sp>
    </p:spTree>
    <p:extLst>
      <p:ext uri="{BB962C8B-B14F-4D97-AF65-F5344CB8AC3E}">
        <p14:creationId xmlns:p14="http://schemas.microsoft.com/office/powerpoint/2010/main" val="132188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484EB-3A43-D90D-DDD6-A8D4E655255D}"/>
              </a:ext>
            </a:extLst>
          </p:cNvPr>
          <p:cNvSpPr txBox="1"/>
          <p:nvPr/>
        </p:nvSpPr>
        <p:spPr>
          <a:xfrm>
            <a:off x="571167" y="1975194"/>
            <a:ext cx="83908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Amravati’s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hotel count is very less as compared to its tourists visit number.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Lucknow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have a potential of having more number of hotels.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7D522A2-5334-6C8D-C1F3-9E5931479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08" y="178796"/>
            <a:ext cx="3369403" cy="185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CF83801-D58F-28A9-C352-3D54A8A12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8796"/>
            <a:ext cx="3369403" cy="185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FDCE09-457D-318C-2C48-5B109B0B2DE5}"/>
              </a:ext>
            </a:extLst>
          </p:cNvPr>
          <p:cNvSpPr txBox="1"/>
          <p:nvPr/>
        </p:nvSpPr>
        <p:spPr>
          <a:xfrm>
            <a:off x="636909" y="4468158"/>
            <a:ext cx="8080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Surprisingly there are more hotels in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Srinagar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Chandigarh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more hotels in Raipur,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Rajkot.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5FFFC69-D961-B2C4-5890-F1F4BD972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08" y="2626965"/>
            <a:ext cx="3369403" cy="184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411C775-4670-C6BA-CC38-C642DFF32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26964"/>
            <a:ext cx="3369403" cy="184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54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14">
            <a:extLst>
              <a:ext uri="{FF2B5EF4-FFF2-40B4-BE49-F238E27FC236}">
                <a16:creationId xmlns:a16="http://schemas.microsoft.com/office/drawing/2014/main" id="{C7C5C888-AA44-C5E7-8DCF-19ABAA5F5E59}"/>
              </a:ext>
            </a:extLst>
          </p:cNvPr>
          <p:cNvSpPr txBox="1">
            <a:spLocks/>
          </p:cNvSpPr>
          <p:nvPr/>
        </p:nvSpPr>
        <p:spPr>
          <a:xfrm>
            <a:off x="3693338" y="1963950"/>
            <a:ext cx="1757324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990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414598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217726"/>
            <a:ext cx="88323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dirty="0">
                <a:latin typeface="Times New Roman"/>
                <a:ea typeface="Times New Roman"/>
                <a:cs typeface="Times New Roman"/>
                <a:sym typeface="Times New Roman"/>
              </a:rPr>
              <a:t>Hotel and Monnumental Visits Distribution in India using Heatmap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B483AD-DEEC-7033-DE37-62E25FAB9C0A}"/>
              </a:ext>
            </a:extLst>
          </p:cNvPr>
          <p:cNvSpPr txBox="1"/>
          <p:nvPr/>
        </p:nvSpPr>
        <p:spPr>
          <a:xfrm>
            <a:off x="6298890" y="894099"/>
            <a:ext cx="27354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Monumental Visits Heatmap is highly concentrated in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Delhi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regions due to monuments like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Taj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Agra Fort, Qutub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Minar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 Fort.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tourist industry fuels the hotel industry, vice-versa is also true.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industry is also dense in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Indian regions of Kerala and MH.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Hospitality Industry to invest in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Monumental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cities like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FB3049C-CA12-7A5F-A6C6-EC19C8B16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79" y="893209"/>
            <a:ext cx="2748611" cy="31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C04C6D7-28A4-0690-6605-22B20DC5B3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34" t="2273" r="18106"/>
          <a:stretch/>
        </p:blipFill>
        <p:spPr bwMode="auto">
          <a:xfrm>
            <a:off x="459539" y="893209"/>
            <a:ext cx="2748611" cy="315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A35238-C189-27A0-CB58-80188E5A8A2B}"/>
              </a:ext>
            </a:extLst>
          </p:cNvPr>
          <p:cNvSpPr txBox="1"/>
          <p:nvPr/>
        </p:nvSpPr>
        <p:spPr>
          <a:xfrm>
            <a:off x="459538" y="4048810"/>
            <a:ext cx="2967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Heatmap for MakeMyTrip Hotels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3E1D6-E2AC-94CF-44EE-2FB8255A3AB1}"/>
              </a:ext>
            </a:extLst>
          </p:cNvPr>
          <p:cNvSpPr txBox="1"/>
          <p:nvPr/>
        </p:nvSpPr>
        <p:spPr>
          <a:xfrm>
            <a:off x="3550279" y="4019458"/>
            <a:ext cx="296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Heatmap for Monumental Visits of Tourists Data</a:t>
            </a:r>
          </a:p>
        </p:txBody>
      </p:sp>
    </p:spTree>
    <p:extLst>
      <p:ext uri="{BB962C8B-B14F-4D97-AF65-F5344CB8AC3E}">
        <p14:creationId xmlns:p14="http://schemas.microsoft.com/office/powerpoint/2010/main" val="1915355231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1598</Words>
  <Application>Microsoft Office PowerPoint</Application>
  <PresentationFormat>On-screen Show (16:9)</PresentationFormat>
  <Paragraphs>141</Paragraphs>
  <Slides>30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Abadi</vt:lpstr>
      <vt:lpstr>Roboto</vt:lpstr>
      <vt:lpstr>Wingdings</vt:lpstr>
      <vt:lpstr>Times New Roman</vt:lpstr>
      <vt:lpstr>Geometric</vt:lpstr>
      <vt:lpstr>Hospitality And Tourism  Checkpoint 3</vt:lpstr>
      <vt:lpstr>Targets Accomplished</vt:lpstr>
      <vt:lpstr>Corelation Analysis of Tourism Data and Hotel Data</vt:lpstr>
      <vt:lpstr>Monumental Visits Data Analysis</vt:lpstr>
      <vt:lpstr>Corelation of City wise Monumental Visits &amp; Hotel Data</vt:lpstr>
      <vt:lpstr>PowerPoint Presentation</vt:lpstr>
      <vt:lpstr>PowerPoint Presentation</vt:lpstr>
      <vt:lpstr>PowerPoint Presentation</vt:lpstr>
      <vt:lpstr>Hotel and Monnumental Visits Distribution in India using Heatmap</vt:lpstr>
      <vt:lpstr>PowerPoint Presentation</vt:lpstr>
      <vt:lpstr>City wise Distribution         </vt:lpstr>
      <vt:lpstr>Top Restaurant Chains</vt:lpstr>
      <vt:lpstr>Miscallanoeus Analysis</vt:lpstr>
      <vt:lpstr>Ratings (Establishment and City wise)</vt:lpstr>
      <vt:lpstr>Price Range count</vt:lpstr>
      <vt:lpstr>WordCloud of Highlights</vt:lpstr>
      <vt:lpstr>PowerPoint Presentation</vt:lpstr>
      <vt:lpstr>City wise Distribution (North India)</vt:lpstr>
      <vt:lpstr>South India</vt:lpstr>
      <vt:lpstr>PowerPoint Presentation</vt:lpstr>
      <vt:lpstr>PowerPoint Presentation</vt:lpstr>
      <vt:lpstr>EDA - WordCloud</vt:lpstr>
      <vt:lpstr>Sentimental Distribution and Aspect Based Analysis</vt:lpstr>
      <vt:lpstr>Topic Modelling </vt:lpstr>
      <vt:lpstr>PowerPoint Presentation</vt:lpstr>
      <vt:lpstr>GUI for Restaurants</vt:lpstr>
      <vt:lpstr>Conclusions</vt:lpstr>
      <vt:lpstr>Conclusions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Hospitality And Tourism  Checkpoint 1</dc:title>
  <cp:lastModifiedBy>Nimbalkar Pratik Jyotiba</cp:lastModifiedBy>
  <cp:revision>44</cp:revision>
  <dcterms:modified xsi:type="dcterms:W3CDTF">2023-11-10T09:51:56Z</dcterms:modified>
</cp:coreProperties>
</file>