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5"/>
  </p:sldMasterIdLst>
  <p:notesMasterIdLst>
    <p:notesMasterId r:id="rId65"/>
  </p:notesMasterIdLst>
  <p:handoutMasterIdLst>
    <p:handoutMasterId r:id="rId66"/>
  </p:handoutMasterIdLst>
  <p:sldIdLst>
    <p:sldId id="256" r:id="rId6"/>
    <p:sldId id="317" r:id="rId7"/>
    <p:sldId id="387" r:id="rId8"/>
    <p:sldId id="316" r:id="rId9"/>
    <p:sldId id="319" r:id="rId10"/>
    <p:sldId id="318" r:id="rId11"/>
    <p:sldId id="320" r:id="rId12"/>
    <p:sldId id="322" r:id="rId13"/>
    <p:sldId id="323" r:id="rId14"/>
    <p:sldId id="324" r:id="rId15"/>
    <p:sldId id="330" r:id="rId16"/>
    <p:sldId id="329" r:id="rId17"/>
    <p:sldId id="326" r:id="rId18"/>
    <p:sldId id="327" r:id="rId19"/>
    <p:sldId id="328" r:id="rId20"/>
    <p:sldId id="325" r:id="rId21"/>
    <p:sldId id="304" r:id="rId22"/>
    <p:sldId id="340" r:id="rId23"/>
    <p:sldId id="341" r:id="rId24"/>
    <p:sldId id="345" r:id="rId25"/>
    <p:sldId id="342" r:id="rId26"/>
    <p:sldId id="343" r:id="rId27"/>
    <p:sldId id="348" r:id="rId28"/>
    <p:sldId id="350" r:id="rId29"/>
    <p:sldId id="349" r:id="rId30"/>
    <p:sldId id="351" r:id="rId31"/>
    <p:sldId id="353" r:id="rId32"/>
    <p:sldId id="352" r:id="rId33"/>
    <p:sldId id="354" r:id="rId34"/>
    <p:sldId id="355" r:id="rId35"/>
    <p:sldId id="359" r:id="rId36"/>
    <p:sldId id="360" r:id="rId37"/>
    <p:sldId id="364" r:id="rId38"/>
    <p:sldId id="361" r:id="rId39"/>
    <p:sldId id="363" r:id="rId40"/>
    <p:sldId id="366" r:id="rId41"/>
    <p:sldId id="368" r:id="rId42"/>
    <p:sldId id="398" r:id="rId43"/>
    <p:sldId id="374" r:id="rId44"/>
    <p:sldId id="375" r:id="rId45"/>
    <p:sldId id="376" r:id="rId46"/>
    <p:sldId id="377" r:id="rId47"/>
    <p:sldId id="378" r:id="rId48"/>
    <p:sldId id="379" r:id="rId49"/>
    <p:sldId id="394" r:id="rId50"/>
    <p:sldId id="358" r:id="rId51"/>
    <p:sldId id="388" r:id="rId52"/>
    <p:sldId id="393" r:id="rId53"/>
    <p:sldId id="389" r:id="rId54"/>
    <p:sldId id="395" r:id="rId55"/>
    <p:sldId id="390" r:id="rId56"/>
    <p:sldId id="400" r:id="rId57"/>
    <p:sldId id="404" r:id="rId58"/>
    <p:sldId id="401" r:id="rId59"/>
    <p:sldId id="397" r:id="rId60"/>
    <p:sldId id="402" r:id="rId61"/>
    <p:sldId id="403" r:id="rId62"/>
    <p:sldId id="314" r:id="rId63"/>
    <p:sldId id="331" r:id="rId64"/>
  </p:sldIdLst>
  <p:sldSz cx="10160000" cy="5715000"/>
  <p:notesSz cx="68119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1D7"/>
    <a:srgbClr val="8CADAE"/>
    <a:srgbClr val="30150D"/>
    <a:srgbClr val="873A24"/>
    <a:srgbClr val="E57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2415" autoAdjust="0"/>
  </p:normalViewPr>
  <p:slideViewPr>
    <p:cSldViewPr>
      <p:cViewPr varScale="1">
        <p:scale>
          <a:sx n="90" d="100"/>
          <a:sy n="90" d="100"/>
        </p:scale>
        <p:origin x="773" y="53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-473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1"/>
    </p:cViewPr>
  </p:sorterViewPr>
  <p:notesViewPr>
    <p:cSldViewPr>
      <p:cViewPr varScale="1">
        <p:scale>
          <a:sx n="57" d="100"/>
          <a:sy n="57" d="100"/>
        </p:scale>
        <p:origin x="326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6D0491-A2C0-43FF-B819-97722C1EF7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59618-8DA1-4A9F-8960-DF853AD3C8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359D-F537-4AB1-9A33-D117A1D18B02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B1B6-AC0C-4198-A862-049D6EB333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4AD84-DDCC-4F0C-BF19-257D41462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9213" y="9444038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E5DE-B66C-4CAC-9CCE-4FB527D12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987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212DB-8A63-44E8-93ED-229F8AE4893A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725"/>
            <a:ext cx="5449887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9213" y="9444038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3CE51-1C70-485D-81FF-EB8AF2E51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28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875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71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653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678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304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904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537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39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112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698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01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902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575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728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62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267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990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683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457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687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3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3CE51-1C70-485D-81FF-EB8AF2E51379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68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10160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90667" y="2540"/>
            <a:ext cx="169333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9333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160000" cy="2095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2560" y="5326389"/>
            <a:ext cx="9814560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2349500"/>
            <a:ext cx="7112000" cy="1460500"/>
          </a:xfrm>
        </p:spPr>
        <p:txBody>
          <a:bodyPr/>
          <a:lstStyle>
            <a:lvl1pPr marL="0" indent="0" algn="ctr">
              <a:buNone/>
              <a:defRPr sz="1333" b="1" cap="all" spc="209" baseline="0">
                <a:solidFill>
                  <a:schemeClr val="tx2"/>
                </a:solidFill>
              </a:defRPr>
            </a:lvl1pPr>
            <a:lvl2pPr marL="380976" indent="0" algn="ctr">
              <a:buNone/>
            </a:lvl2pPr>
            <a:lvl3pPr marL="761950" indent="0" algn="ctr">
              <a:buNone/>
            </a:lvl3pPr>
            <a:lvl4pPr marL="1142926" indent="0" algn="ctr">
              <a:buNone/>
            </a:lvl4pPr>
            <a:lvl5pPr marL="1523901" indent="0" algn="ctr">
              <a:buNone/>
            </a:lvl5pPr>
            <a:lvl6pPr marL="1904876" indent="0" algn="ctr">
              <a:buNone/>
            </a:lvl6pPr>
            <a:lvl7pPr marL="2285851" indent="0" algn="ctr">
              <a:buNone/>
            </a:lvl7pPr>
            <a:lvl8pPr marL="2666827" indent="0" algn="ctr">
              <a:buNone/>
            </a:lvl8pPr>
            <a:lvl9pPr marL="3047802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8549-00DB-4EC6-899D-5AB170F30229}" type="datetime1">
              <a:rPr lang="en-GB" smtClean="0"/>
              <a:t>24/03/2022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3456" y="5342373"/>
            <a:ext cx="7390011" cy="304800"/>
          </a:xfrm>
        </p:spPr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72720" y="2016760"/>
            <a:ext cx="981456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9333" y="127000"/>
            <a:ext cx="9814560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13" name="Oval 12"/>
          <p:cNvSpPr/>
          <p:nvPr/>
        </p:nvSpPr>
        <p:spPr>
          <a:xfrm>
            <a:off x="4828000" y="1777999"/>
            <a:ext cx="504000" cy="503673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62000" y="317500"/>
            <a:ext cx="8636000" cy="1460500"/>
          </a:xfrm>
        </p:spPr>
        <p:txBody>
          <a:bodyPr anchor="b"/>
          <a:lstStyle>
            <a:lvl1pPr>
              <a:defRPr sz="35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E38DAE-C4B7-4CA0-84F5-1829B785C33A}"/>
              </a:ext>
            </a:extLst>
          </p:cNvPr>
          <p:cNvSpPr/>
          <p:nvPr userDrawn="1"/>
        </p:nvSpPr>
        <p:spPr>
          <a:xfrm>
            <a:off x="4900000" y="1841500"/>
            <a:ext cx="360000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903037" y="1821933"/>
            <a:ext cx="360040" cy="363917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20EE02-96ED-4F4A-9384-72E9FC44EB3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879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B13-CC4C-43C3-A912-E961E4F80F07}" type="datetime1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77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10160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789333" y="0"/>
            <a:ext cx="2370667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0160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69333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2560" y="5326389"/>
            <a:ext cx="9814560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9333" y="129540"/>
            <a:ext cx="9814560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5336117" y="2731770"/>
            <a:ext cx="52044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4" name="Oval 13"/>
          <p:cNvSpPr/>
          <p:nvPr/>
        </p:nvSpPr>
        <p:spPr>
          <a:xfrm>
            <a:off x="7599680" y="2438136"/>
            <a:ext cx="677333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15" name="Oval 14"/>
          <p:cNvSpPr/>
          <p:nvPr/>
        </p:nvSpPr>
        <p:spPr>
          <a:xfrm>
            <a:off x="7704667" y="2516876"/>
            <a:ext cx="467360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4347" y="2508260"/>
            <a:ext cx="508000" cy="367771"/>
          </a:xfrm>
        </p:spPr>
        <p:txBody>
          <a:bodyPr/>
          <a:lstStyle/>
          <a:p>
            <a:fld id="{F120EE02-96ED-4F4A-9384-72E9FC44EB3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8667" y="254000"/>
            <a:ext cx="7281333" cy="4851138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28F6-D671-467E-9E4F-E76264CC201B}" type="datetime1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FD4E5687-76B5-4258-BFEA-232830CC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10160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789333" y="0"/>
            <a:ext cx="2370667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0160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69333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2560" y="5326389"/>
            <a:ext cx="9814560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9333" y="129540"/>
            <a:ext cx="9814560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5336117" y="2731770"/>
            <a:ext cx="52044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4" name="Oval 13"/>
          <p:cNvSpPr/>
          <p:nvPr/>
        </p:nvSpPr>
        <p:spPr>
          <a:xfrm>
            <a:off x="7599680" y="2438136"/>
            <a:ext cx="677333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15" name="Oval 14"/>
          <p:cNvSpPr/>
          <p:nvPr/>
        </p:nvSpPr>
        <p:spPr>
          <a:xfrm>
            <a:off x="7704667" y="2516876"/>
            <a:ext cx="467360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4347" y="2508260"/>
            <a:ext cx="508000" cy="367771"/>
          </a:xfrm>
        </p:spPr>
        <p:txBody>
          <a:bodyPr/>
          <a:lstStyle/>
          <a:p>
            <a:fld id="{F120EE02-96ED-4F4A-9384-72E9FC44EB3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8667" y="254000"/>
            <a:ext cx="7281333" cy="4851138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BC2F-96B7-41E8-A76E-3E13929563DA}" type="datetime1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FD4E5687-76B5-4258-BFEA-232830CC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294" y="887410"/>
            <a:ext cx="473411" cy="360040"/>
          </a:xfrm>
        </p:spPr>
        <p:txBody>
          <a:bodyPr/>
          <a:lstStyle/>
          <a:p>
            <a:fld id="{F120EE02-96ED-4F4A-9384-72E9FC44EB3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C543ED-2F5D-4016-B915-6B633470DD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280" y="1311900"/>
            <a:ext cx="9482667" cy="392186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62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9333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10160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160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90667" y="15875"/>
            <a:ext cx="169333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69333" y="1905000"/>
            <a:ext cx="9814560" cy="25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2720" y="118627"/>
            <a:ext cx="9814560" cy="1783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474" y="2286000"/>
            <a:ext cx="7200193" cy="1394354"/>
          </a:xfrm>
        </p:spPr>
        <p:txBody>
          <a:bodyPr anchor="t"/>
          <a:lstStyle>
            <a:lvl1pPr marL="0" indent="0" algn="ctr">
              <a:buNone/>
              <a:defRPr sz="1333" b="1" cap="all" spc="209" baseline="0">
                <a:solidFill>
                  <a:schemeClr val="tx2"/>
                </a:solidFill>
              </a:defRPr>
            </a:lvl1pPr>
            <a:lvl2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2560" y="5326389"/>
            <a:ext cx="9814560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9333" y="127000"/>
            <a:ext cx="9814560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DD31-9305-4E6B-A092-7BA44CB0B84B}" type="datetime1">
              <a:rPr lang="en-GB" smtClean="0"/>
              <a:t>24/03/2022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69333" y="2032000"/>
            <a:ext cx="981456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0" name="Oval 9"/>
          <p:cNvSpPr/>
          <p:nvPr/>
        </p:nvSpPr>
        <p:spPr>
          <a:xfrm>
            <a:off x="4741334" y="1762760"/>
            <a:ext cx="677333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11" name="Oval 10"/>
          <p:cNvSpPr/>
          <p:nvPr/>
        </p:nvSpPr>
        <p:spPr>
          <a:xfrm>
            <a:off x="4846320" y="1841500"/>
            <a:ext cx="467360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6000" y="1832883"/>
            <a:ext cx="5080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20EE02-96ED-4F4A-9384-72E9FC44EB3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1" y="444500"/>
            <a:ext cx="8636000" cy="1270000"/>
          </a:xfrm>
        </p:spPr>
        <p:txBody>
          <a:bodyPr anchor="b"/>
          <a:lstStyle>
            <a:lvl1pPr algn="ctr">
              <a:buNone/>
              <a:defRPr sz="35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229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190500"/>
            <a:ext cx="9482667" cy="6324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67" y="5341620"/>
            <a:ext cx="3383280" cy="304800"/>
          </a:xfrm>
        </p:spPr>
        <p:txBody>
          <a:bodyPr/>
          <a:lstStyle/>
          <a:p>
            <a:fld id="{42891521-EF31-4BDB-B9D5-F3056878AACC}" type="datetime1">
              <a:rPr lang="en-GB" smtClean="0"/>
              <a:t>24/03/2022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5070095" y="1313045"/>
            <a:ext cx="9912" cy="40162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35280" y="1143000"/>
            <a:ext cx="4487333" cy="3901440"/>
          </a:xfrm>
        </p:spPr>
        <p:txBody>
          <a:bodyPr/>
          <a:lstStyle>
            <a:lvl1pPr>
              <a:defRPr sz="2083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334000" y="1143000"/>
            <a:ext cx="4487333" cy="3901440"/>
          </a:xfrm>
        </p:spPr>
        <p:txBody>
          <a:bodyPr/>
          <a:lstStyle>
            <a:lvl1pPr>
              <a:defRPr sz="2083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4272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5080000" y="1833563"/>
            <a:ext cx="0" cy="34899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0160000" cy="1206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10160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69333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9990667" y="0"/>
            <a:ext cx="169333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1" name="Rectangle 10"/>
          <p:cNvSpPr/>
          <p:nvPr/>
        </p:nvSpPr>
        <p:spPr>
          <a:xfrm>
            <a:off x="169333" y="1143000"/>
            <a:ext cx="9814560" cy="7620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2137" y="5326380"/>
            <a:ext cx="9814560" cy="25908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1" y="1270000"/>
            <a:ext cx="4489097" cy="61081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1833" b="1" dirty="0" smtClean="0">
                <a:solidFill>
                  <a:srgbClr val="FFFFFF"/>
                </a:solidFill>
              </a:defRPr>
            </a:lvl1pPr>
            <a:lvl2pPr>
              <a:buNone/>
              <a:defRPr sz="1667" b="1"/>
            </a:lvl2pPr>
            <a:lvl3pPr>
              <a:buNone/>
              <a:defRPr sz="1500" b="1"/>
            </a:lvl3pPr>
            <a:lvl4pPr>
              <a:buNone/>
              <a:defRPr sz="1333" b="1"/>
            </a:lvl4pPr>
            <a:lvl5pPr>
              <a:buNone/>
              <a:defRPr sz="1333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23707" y="1270000"/>
            <a:ext cx="4490861" cy="60960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1833" b="1"/>
            </a:lvl1pPr>
            <a:lvl2pPr>
              <a:buNone/>
              <a:defRPr sz="1667" b="1"/>
            </a:lvl2pPr>
            <a:lvl3pPr>
              <a:buNone/>
              <a:defRPr sz="1500" b="1"/>
            </a:lvl3pPr>
            <a:lvl4pPr>
              <a:buNone/>
              <a:defRPr sz="1333" b="1"/>
            </a:lvl4pPr>
            <a:lvl5pPr>
              <a:buNone/>
              <a:defRPr sz="1333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81F3-78EC-4BFE-B145-B2D7D8F52CAD}" type="datetime1">
              <a:rPr lang="en-GB" smtClean="0"/>
              <a:t>24/03/2022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667" y="5341620"/>
            <a:ext cx="4975013" cy="304800"/>
          </a:xfrm>
        </p:spPr>
        <p:txBody>
          <a:bodyPr/>
          <a:lstStyle/>
          <a:p>
            <a:r>
              <a:rPr lang="en-US"/>
              <a:t>Sentiment Analysis using Machine Learning Technique</a:t>
            </a:r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69333" y="1066800"/>
            <a:ext cx="981456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9333" y="129540"/>
            <a:ext cx="9814560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35280" y="2059488"/>
            <a:ext cx="4490720" cy="318200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5334000" y="2059486"/>
            <a:ext cx="4487333" cy="31851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741334" y="796697"/>
            <a:ext cx="677333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27" name="Oval 26"/>
          <p:cNvSpPr/>
          <p:nvPr/>
        </p:nvSpPr>
        <p:spPr>
          <a:xfrm>
            <a:off x="4846320" y="875437"/>
            <a:ext cx="467360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26000" y="868689"/>
            <a:ext cx="508000" cy="367771"/>
          </a:xfrm>
        </p:spPr>
        <p:txBody>
          <a:bodyPr/>
          <a:lstStyle>
            <a:lvl1pPr algn="ctr">
              <a:defRPr/>
            </a:lvl1pPr>
          </a:lstStyle>
          <a:p>
            <a:fld id="{F120EE02-96ED-4F4A-9384-72E9FC44EB34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061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7CA4-1943-44A6-B0C6-92837846A892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26000" y="863359"/>
            <a:ext cx="508000" cy="367771"/>
          </a:xfrm>
        </p:spPr>
        <p:txBody>
          <a:bodyPr/>
          <a:lstStyle/>
          <a:p>
            <a:fld id="{F120EE02-96ED-4F4A-9384-72E9FC44E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5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10160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0160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9990667" y="0"/>
            <a:ext cx="169333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69333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2560" y="5326389"/>
            <a:ext cx="9814560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333" y="132080"/>
            <a:ext cx="9814560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F198-4574-4A1B-9E9C-11493D74FD2C}" type="datetime1">
              <a:rPr lang="en-GB" smtClean="0"/>
              <a:t>24/03/2022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41334" y="5270500"/>
            <a:ext cx="677333" cy="3677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20EE02-96ED-4F4A-9384-72E9FC44E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91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9333" y="127000"/>
            <a:ext cx="9814560" cy="25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10160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90667" y="0"/>
            <a:ext cx="169333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160000" cy="990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9333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3" name="Rectangle 12"/>
          <p:cNvSpPr/>
          <p:nvPr/>
        </p:nvSpPr>
        <p:spPr>
          <a:xfrm>
            <a:off x="169333" y="508000"/>
            <a:ext cx="30480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3" y="762000"/>
            <a:ext cx="2624667" cy="825500"/>
          </a:xfrm>
        </p:spPr>
        <p:txBody>
          <a:bodyPr anchor="b">
            <a:noAutofit/>
          </a:bodyPr>
          <a:lstStyle>
            <a:lvl1pPr algn="l">
              <a:buNone/>
              <a:defRPr sz="1833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23333" y="1651006"/>
            <a:ext cx="2624667" cy="3454136"/>
          </a:xfrm>
        </p:spPr>
        <p:txBody>
          <a:bodyPr/>
          <a:lstStyle>
            <a:lvl1pPr marL="0" indent="0">
              <a:spcAft>
                <a:spcPts val="833"/>
              </a:spcAft>
              <a:buNone/>
              <a:defRPr sz="1333">
                <a:solidFill>
                  <a:srgbClr val="FFFFFF"/>
                </a:solidFill>
              </a:defRPr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9333" y="127000"/>
            <a:ext cx="9814560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69333" y="444500"/>
            <a:ext cx="981456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471334" y="571500"/>
            <a:ext cx="6265333" cy="45085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405333" y="162559"/>
            <a:ext cx="576000" cy="576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11" name="Oval 10"/>
          <p:cNvSpPr/>
          <p:nvPr/>
        </p:nvSpPr>
        <p:spPr>
          <a:xfrm>
            <a:off x="1477333" y="226059"/>
            <a:ext cx="432000" cy="4320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39333" y="245150"/>
            <a:ext cx="5080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20EE02-96ED-4F4A-9384-72E9FC44EB3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5947" y="5323663"/>
            <a:ext cx="9814560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D82-69EC-434E-B82E-FBDCEFC121D5}" type="datetime1">
              <a:rPr lang="en-GB" smtClean="0"/>
              <a:t>24/03/2022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3456" y="5342373"/>
            <a:ext cx="3759200" cy="304800"/>
          </a:xfrm>
        </p:spPr>
        <p:txBody>
          <a:bodyPr/>
          <a:lstStyle/>
          <a:p>
            <a:r>
              <a:rPr lang="en-US" dirty="0"/>
              <a:t>Sentiment Analysis using Machine Learning Technique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41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69333" y="444500"/>
            <a:ext cx="981456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10160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9990667" y="0"/>
            <a:ext cx="169333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0160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9333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9333" y="127000"/>
            <a:ext cx="9814560" cy="25146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8" name="Rectangle 7"/>
          <p:cNvSpPr/>
          <p:nvPr/>
        </p:nvSpPr>
        <p:spPr>
          <a:xfrm>
            <a:off x="169333" y="508000"/>
            <a:ext cx="30480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9333" y="129540"/>
            <a:ext cx="9814560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12" name="Oval 11"/>
          <p:cNvSpPr/>
          <p:nvPr/>
        </p:nvSpPr>
        <p:spPr>
          <a:xfrm>
            <a:off x="1405333" y="214720"/>
            <a:ext cx="576000" cy="576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 dirty="0"/>
          </a:p>
        </p:txBody>
      </p:sp>
      <p:sp>
        <p:nvSpPr>
          <p:cNvPr id="13" name="Oval 12"/>
          <p:cNvSpPr/>
          <p:nvPr/>
        </p:nvSpPr>
        <p:spPr>
          <a:xfrm>
            <a:off x="1477333" y="285867"/>
            <a:ext cx="432000" cy="4320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39333" y="304489"/>
            <a:ext cx="508000" cy="367771"/>
          </a:xfrm>
        </p:spPr>
        <p:txBody>
          <a:bodyPr/>
          <a:lstStyle/>
          <a:p>
            <a:fld id="{F120EE02-96ED-4F4A-9384-72E9FC44EB3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1" y="4191000"/>
            <a:ext cx="6519333" cy="1016000"/>
          </a:xfrm>
        </p:spPr>
        <p:txBody>
          <a:bodyPr anchor="t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33751" y="508000"/>
            <a:ext cx="6519333" cy="3556000"/>
          </a:xfrm>
        </p:spPr>
        <p:txBody>
          <a:bodyPr/>
          <a:lstStyle>
            <a:lvl1pPr marL="0" indent="0">
              <a:buNone/>
              <a:defRPr sz="2667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334" y="825500"/>
            <a:ext cx="2709333" cy="4381500"/>
          </a:xfrm>
        </p:spPr>
        <p:txBody>
          <a:bodyPr/>
          <a:lstStyle>
            <a:lvl1pPr marL="0" indent="0">
              <a:spcAft>
                <a:spcPts val="833"/>
              </a:spcAft>
              <a:buFontTx/>
              <a:buNone/>
              <a:defRPr sz="1333">
                <a:solidFill>
                  <a:srgbClr val="FFFFFF"/>
                </a:solidFill>
              </a:defRPr>
            </a:lvl1pPr>
            <a:lvl2pPr>
              <a:defRPr sz="1000"/>
            </a:lvl2pPr>
            <a:lvl3pPr>
              <a:defRPr sz="833"/>
            </a:lvl3pPr>
            <a:lvl4pPr>
              <a:defRPr sz="750"/>
            </a:lvl4pPr>
            <a:lvl5pPr>
              <a:defRPr sz="75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5947" y="5323663"/>
            <a:ext cx="9814560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1280" y="5337487"/>
            <a:ext cx="3383280" cy="304800"/>
          </a:xfrm>
        </p:spPr>
        <p:txBody>
          <a:bodyPr/>
          <a:lstStyle/>
          <a:p>
            <a:fld id="{457F7670-EB60-4098-BC8B-F24EBE37779F}" type="datetime1">
              <a:rPr lang="en-GB" smtClean="0"/>
              <a:t>24/03/2022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3456" y="5342373"/>
            <a:ext cx="3982720" cy="304800"/>
          </a:xfrm>
        </p:spPr>
        <p:txBody>
          <a:bodyPr/>
          <a:lstStyle/>
          <a:p>
            <a:r>
              <a:rPr lang="en-US" dirty="0"/>
              <a:t>Sentiment Analysis using Machine Learning Technique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11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588000"/>
            <a:ext cx="10160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9"/>
            <a:ext cx="10152000" cy="116114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9333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90667" y="0"/>
            <a:ext cx="169333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5947" y="5323663"/>
            <a:ext cx="9814560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52342" y="5337487"/>
            <a:ext cx="1665605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rgbClr val="FFFFFF"/>
                </a:solidFill>
              </a:defRPr>
            </a:lvl1pPr>
          </a:lstStyle>
          <a:p>
            <a:fld id="{41E77EB8-F0A6-4437-BD02-64C45F715F30}" type="datetime1">
              <a:rPr lang="en-GB" smtClean="0"/>
              <a:t>24/03/2022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83456" y="5342373"/>
            <a:ext cx="7806325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9333" y="129540"/>
            <a:ext cx="9814560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69333" y="1063953"/>
            <a:ext cx="98145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anchor="ctr" compatLnSpc="1"/>
          <a:lstStyle/>
          <a:p>
            <a:endParaRPr kumimoji="0" lang="en-US" sz="1500"/>
          </a:p>
        </p:txBody>
      </p:sp>
      <p:sp>
        <p:nvSpPr>
          <p:cNvPr id="12" name="Oval 11"/>
          <p:cNvSpPr/>
          <p:nvPr/>
        </p:nvSpPr>
        <p:spPr>
          <a:xfrm>
            <a:off x="4804920" y="785428"/>
            <a:ext cx="540000" cy="540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15" name="Oval 14"/>
          <p:cNvSpPr/>
          <p:nvPr/>
        </p:nvSpPr>
        <p:spPr>
          <a:xfrm>
            <a:off x="4882000" y="892092"/>
            <a:ext cx="396000" cy="360000"/>
          </a:xfrm>
          <a:prstGeom prst="ellipse">
            <a:avLst/>
          </a:prstGeom>
          <a:solidFill>
            <a:srgbClr val="C5D1D7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5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863964" y="881561"/>
            <a:ext cx="432072" cy="367771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333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120EE02-96ED-4F4A-9384-72E9FC44EB3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35280" y="190500"/>
            <a:ext cx="9482667" cy="6324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35280" y="1270000"/>
            <a:ext cx="9482667" cy="3832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624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1" r:id="rId12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28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585" indent="-22858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indent="-22858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1833" kern="1200">
          <a:solidFill>
            <a:schemeClr val="tx2"/>
          </a:solidFill>
          <a:latin typeface="+mn-lt"/>
          <a:ea typeface="+mn-ea"/>
          <a:cs typeface="+mn-cs"/>
        </a:defRPr>
      </a:lvl2pPr>
      <a:lvl3pPr marL="685755" indent="-190487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914341" indent="-190487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1667" kern="1200">
          <a:solidFill>
            <a:schemeClr val="tx2"/>
          </a:solidFill>
          <a:latin typeface="+mn-lt"/>
          <a:ea typeface="+mn-ea"/>
          <a:cs typeface="+mn-cs"/>
        </a:defRPr>
      </a:lvl4pPr>
      <a:lvl5pPr marL="1142926" indent="-190487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511" indent="-15239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096" indent="-15239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333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52486" indent="-15239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1981072" indent="-15239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167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619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592" y="337220"/>
            <a:ext cx="7344816" cy="1296144"/>
          </a:xfrm>
        </p:spPr>
        <p:txBody>
          <a:bodyPr>
            <a:noAutofit/>
          </a:bodyPr>
          <a:lstStyle/>
          <a:p>
            <a:r>
              <a:rPr lang="en-US" sz="3600" dirty="0"/>
              <a:t>Sentiment Analysis using </a:t>
            </a:r>
            <a:br>
              <a:rPr lang="en-US" sz="3600" dirty="0"/>
            </a:br>
            <a:r>
              <a:rPr lang="en-US" sz="3600" dirty="0"/>
              <a:t>Machine Learning Technique</a:t>
            </a:r>
            <a:endParaRPr lang="en-GB" sz="3600" dirty="0"/>
          </a:p>
        </p:txBody>
      </p:sp>
      <p:sp>
        <p:nvSpPr>
          <p:cNvPr id="10" name="Subtitle 7">
            <a:extLst>
              <a:ext uri="{FF2B5EF4-FFF2-40B4-BE49-F238E27FC236}">
                <a16:creationId xmlns:a16="http://schemas.microsoft.com/office/drawing/2014/main" id="{F04B221F-F8DB-4B01-BAF8-DE3F10AC27F7}"/>
              </a:ext>
            </a:extLst>
          </p:cNvPr>
          <p:cNvSpPr txBox="1">
            <a:spLocks/>
          </p:cNvSpPr>
          <p:nvPr/>
        </p:nvSpPr>
        <p:spPr>
          <a:xfrm>
            <a:off x="1760730" y="2455472"/>
            <a:ext cx="6638540" cy="2572275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333" b="1" kern="1200" cap="all" spc="209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0976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8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6195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26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1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23901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876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851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3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27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02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167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ct val="185328"/>
            </a:pPr>
            <a:r>
              <a:rPr lang="en" sz="2200" cap="none" spc="0" dirty="0">
                <a:solidFill>
                  <a:schemeClr val="tx1"/>
                </a:solidFill>
                <a:latin typeface="Custom Font Family"/>
                <a:ea typeface="Bookman Old Style"/>
                <a:cs typeface="Times New Roman" panose="02020603050405020304" pitchFamily="18" charset="0"/>
                <a:sym typeface="Bookman Old Style"/>
              </a:rPr>
              <a:t>-: Presented By :-</a:t>
            </a:r>
          </a:p>
          <a:p>
            <a:pPr>
              <a:spcBef>
                <a:spcPts val="0"/>
              </a:spcBef>
              <a:buSzPct val="185328"/>
            </a:pPr>
            <a:endParaRPr lang="en-US" sz="2200" cap="none" spc="0" dirty="0">
              <a:solidFill>
                <a:schemeClr val="tx1"/>
              </a:solidFill>
              <a:latin typeface="Custom Font Family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SzPct val="185328"/>
            </a:pPr>
            <a:r>
              <a:rPr lang="en-IN" sz="2200" cap="none" spc="0" dirty="0">
                <a:solidFill>
                  <a:schemeClr val="tx1"/>
                </a:solidFill>
                <a:latin typeface="Custom Font Family"/>
              </a:rPr>
              <a:t>Pratik Akbari </a:t>
            </a:r>
          </a:p>
          <a:p>
            <a:pPr>
              <a:spcBef>
                <a:spcPts val="0"/>
              </a:spcBef>
              <a:buSzPct val="185328"/>
            </a:pPr>
            <a:r>
              <a:rPr lang="en-IN" sz="2100" cap="none" spc="0" dirty="0">
                <a:solidFill>
                  <a:schemeClr val="tx1"/>
                </a:solidFill>
                <a:latin typeface="Custom Font Family"/>
              </a:rPr>
              <a:t>(21IM60R01)</a:t>
            </a:r>
          </a:p>
          <a:p>
            <a:pPr>
              <a:spcBef>
                <a:spcPts val="0"/>
              </a:spcBef>
              <a:buSzPct val="185328"/>
            </a:pPr>
            <a:r>
              <a:rPr lang="en-IN" sz="2200" cap="none" spc="0" dirty="0">
                <a:solidFill>
                  <a:schemeClr val="tx1"/>
                </a:solidFill>
                <a:latin typeface="Custom Font Family"/>
              </a:rPr>
              <a:t>&amp; </a:t>
            </a:r>
          </a:p>
          <a:p>
            <a:pPr>
              <a:spcBef>
                <a:spcPts val="0"/>
              </a:spcBef>
              <a:buSzPct val="185328"/>
            </a:pPr>
            <a:r>
              <a:rPr lang="en-IN" sz="2200" cap="none" spc="0" dirty="0">
                <a:solidFill>
                  <a:schemeClr val="tx1"/>
                </a:solidFill>
                <a:latin typeface="Custom Font Family"/>
              </a:rPr>
              <a:t> Harsh Vardhan Singh </a:t>
            </a:r>
          </a:p>
          <a:p>
            <a:pPr>
              <a:spcBef>
                <a:spcPts val="0"/>
              </a:spcBef>
              <a:buSzPct val="185328"/>
            </a:pPr>
            <a:r>
              <a:rPr lang="en-IN" sz="2100" cap="none" spc="0" dirty="0">
                <a:solidFill>
                  <a:schemeClr val="tx1"/>
                </a:solidFill>
                <a:latin typeface="Custom Font Family"/>
              </a:rPr>
              <a:t>(21IM60R02)</a:t>
            </a:r>
          </a:p>
          <a:p>
            <a:pPr>
              <a:spcBef>
                <a:spcPts val="0"/>
              </a:spcBef>
              <a:buSzPct val="185328"/>
            </a:pPr>
            <a:endParaRPr lang="en-IN" sz="2200" cap="none" spc="0" dirty="0">
              <a:solidFill>
                <a:schemeClr val="tx1"/>
              </a:solidFill>
              <a:latin typeface="Custom Font Family"/>
            </a:endParaRPr>
          </a:p>
          <a:p>
            <a:pPr>
              <a:spcBef>
                <a:spcPts val="0"/>
              </a:spcBef>
              <a:buSzPct val="185328"/>
            </a:pPr>
            <a:endParaRPr lang="en-IN" sz="2200" cap="none" spc="0" dirty="0">
              <a:solidFill>
                <a:schemeClr val="tx1"/>
              </a:solidFill>
              <a:latin typeface="Custom Font Family"/>
            </a:endParaRPr>
          </a:p>
          <a:p>
            <a:pPr>
              <a:spcBef>
                <a:spcPts val="0"/>
              </a:spcBef>
              <a:buSzPct val="185328"/>
            </a:pPr>
            <a:r>
              <a:rPr lang="en-US" sz="2200" b="0" cap="none" spc="0" dirty="0">
                <a:solidFill>
                  <a:schemeClr val="tx1"/>
                </a:solidFill>
                <a:latin typeface="Custom Font Family"/>
              </a:rPr>
              <a:t>Master of Technology,</a:t>
            </a:r>
          </a:p>
          <a:p>
            <a:pPr>
              <a:spcBef>
                <a:spcPts val="0"/>
              </a:spcBef>
              <a:buSzPct val="185328"/>
            </a:pPr>
            <a:r>
              <a:rPr lang="en-US" sz="2200" b="0" cap="none" spc="0" dirty="0">
                <a:solidFill>
                  <a:schemeClr val="tx1"/>
                </a:solidFill>
                <a:latin typeface="Custom Font Family"/>
              </a:rPr>
              <a:t>Department of Industrial &amp; System Engineering,</a:t>
            </a:r>
          </a:p>
          <a:p>
            <a:pPr>
              <a:spcBef>
                <a:spcPts val="0"/>
              </a:spcBef>
              <a:buSzPct val="185328"/>
            </a:pPr>
            <a:r>
              <a:rPr lang="en-US" sz="2200" b="0" cap="none" spc="0" dirty="0">
                <a:solidFill>
                  <a:schemeClr val="tx1"/>
                </a:solidFill>
                <a:latin typeface="Custom Font Family"/>
              </a:rPr>
              <a:t>IIT Kharagpur</a:t>
            </a:r>
          </a:p>
          <a:p>
            <a:pPr>
              <a:spcBef>
                <a:spcPts val="0"/>
              </a:spcBef>
              <a:buSzPct val="185328"/>
            </a:pPr>
            <a:endParaRPr lang="en-US" sz="2200" b="0" cap="none" spc="0" dirty="0">
              <a:solidFill>
                <a:schemeClr val="tx1"/>
              </a:solidFill>
              <a:latin typeface="Custom Font Family"/>
            </a:endParaRPr>
          </a:p>
          <a:p>
            <a:pPr>
              <a:spcBef>
                <a:spcPts val="0"/>
              </a:spcBef>
              <a:buSzPct val="185328"/>
            </a:pPr>
            <a:endParaRPr lang="en-US" sz="2200" b="0" cap="none" spc="0" dirty="0">
              <a:solidFill>
                <a:schemeClr val="tx1"/>
              </a:solidFill>
              <a:latin typeface="Custom Font Family"/>
            </a:endParaRPr>
          </a:p>
          <a:p>
            <a:pPr>
              <a:spcBef>
                <a:spcPts val="0"/>
              </a:spcBef>
              <a:buSzPct val="185328"/>
            </a:pPr>
            <a:endParaRPr lang="en-US" sz="2200" b="0" cap="none" spc="0" dirty="0">
              <a:solidFill>
                <a:schemeClr val="tx1"/>
              </a:solidFill>
              <a:latin typeface="Custom Font Family"/>
            </a:endParaRPr>
          </a:p>
          <a:p>
            <a:pPr>
              <a:spcBef>
                <a:spcPts val="0"/>
              </a:spcBef>
              <a:buSzPct val="185328"/>
            </a:pPr>
            <a:endParaRPr lang="en-US" sz="2200" b="0" cap="none" spc="0" dirty="0">
              <a:solidFill>
                <a:schemeClr val="tx1"/>
              </a:solidFill>
              <a:latin typeface="Custom Font Family"/>
            </a:endParaRPr>
          </a:p>
          <a:p>
            <a:pPr>
              <a:spcBef>
                <a:spcPts val="0"/>
              </a:spcBef>
              <a:buSzPct val="185328"/>
            </a:pPr>
            <a:endParaRPr lang="en-IN" sz="2200" b="0" cap="none" spc="0" dirty="0">
              <a:solidFill>
                <a:schemeClr val="tx1"/>
              </a:solidFill>
              <a:latin typeface="Custom Font Family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0129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4896-2492-4DC6-B652-D15CE7D1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0" dirty="0">
                <a:effectLst/>
              </a:rPr>
              <a:t>iii</a:t>
            </a:r>
            <a:r>
              <a:rPr lang="en-IN" b="1" i="0" dirty="0">
                <a:solidFill>
                  <a:schemeClr val="accent1"/>
                </a:solidFill>
                <a:effectLst/>
              </a:rPr>
              <a:t>) Aspect-based Sentiment Analysis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26FD1-F473-4F6D-B606-BC1C9F0F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7DFB-3A9D-469B-8CBE-BE23D01B2A2F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203BD-A33B-4D87-B800-D00E7DB5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936B8-80E6-4A6D-8F61-5B27AE517AD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5280" y="1272540"/>
            <a:ext cx="9448800" cy="3810000"/>
          </a:xfrm>
        </p:spPr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r>
              <a:rPr lang="en-US" sz="2000" dirty="0"/>
              <a:t>Which particular aspects or features people are mentioning in a positive, neutral, or negative way.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Example : Product Review</a:t>
            </a:r>
          </a:p>
          <a:p>
            <a:pPr marL="0" indent="0" algn="ctr">
              <a:buNone/>
            </a:pPr>
            <a:r>
              <a:rPr lang="en-US" sz="2000" i="1" dirty="0"/>
              <a:t>"The battery life of this camera is too short”</a:t>
            </a:r>
          </a:p>
          <a:p>
            <a:pPr marL="0" indent="0" algn="ctr">
              <a:buNone/>
            </a:pPr>
            <a:endParaRPr lang="en-US" sz="2000" dirty="0"/>
          </a:p>
          <a:p>
            <a:pPr marL="355600" indent="-227013" algn="just">
              <a:buFont typeface="Wingdings" panose="05000000000000000000" pitchFamily="2" charset="2"/>
              <a:buChar char="ü"/>
            </a:pPr>
            <a:r>
              <a:rPr lang="en-US" sz="2000" dirty="0"/>
              <a:t>Negative opinion about the battery life of the product.</a:t>
            </a:r>
            <a:endParaRPr lang="en-IN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B4076-8714-48DE-9561-EFB2A026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91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55E8D-10CA-42D4-A4A0-991283B0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E25C-1C63-45BB-8AF2-F7E7B5F6BB27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A0E9D-D494-4C9C-ABD7-161786F2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41131-9F91-4BDD-A3F6-44429F5D6D2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5280" y="1272540"/>
            <a:ext cx="9448800" cy="38100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000" dirty="0"/>
              <a:t>Subjectivity &amp; Tone</a:t>
            </a:r>
          </a:p>
          <a:p>
            <a:r>
              <a:rPr lang="en-US" sz="2000" dirty="0"/>
              <a:t>Context &amp; Polarity</a:t>
            </a:r>
          </a:p>
          <a:p>
            <a:r>
              <a:rPr lang="en-US" sz="2000" dirty="0"/>
              <a:t>Irony &amp; Sarcasm</a:t>
            </a:r>
          </a:p>
          <a:p>
            <a:r>
              <a:rPr lang="en-US" sz="2000" dirty="0"/>
              <a:t>Comparisons</a:t>
            </a:r>
          </a:p>
          <a:p>
            <a:r>
              <a:rPr lang="en-US" sz="2000" dirty="0"/>
              <a:t>Emoji's</a:t>
            </a:r>
          </a:p>
          <a:p>
            <a:r>
              <a:rPr lang="en-US" sz="2000" dirty="0"/>
              <a:t>Defining Neutral</a:t>
            </a:r>
          </a:p>
          <a:p>
            <a:r>
              <a:rPr lang="en-US" sz="2000" dirty="0"/>
              <a:t>Human Annotator Accuracy</a:t>
            </a:r>
            <a:endParaRPr lang="en-IN" sz="2000" dirty="0"/>
          </a:p>
          <a:p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8CAC2A-3C9A-400B-BE4D-F0E15537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825" y="190501"/>
            <a:ext cx="7112000" cy="631825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chemeClr val="accent1"/>
                </a:solidFill>
                <a:effectLst/>
              </a:rPr>
              <a:t>Sentiment Analysis Challenges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BDE9F4-CE69-4763-8073-701A98AD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42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7252-92AC-4AE3-9F6A-A4100974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Subjectivity and Tone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0299C-B9D7-4C7E-A7B4-EE6B6B2B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0D0F-BFEC-4ADE-AE71-6126355EF1DF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5F020-5A11-4E99-ADFB-589016EF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90331-D2C2-4133-9DAC-DF4DB9C7746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5280" y="1272540"/>
            <a:ext cx="9448800" cy="3810000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Two types of text: subjective and objective</a:t>
            </a:r>
          </a:p>
          <a:p>
            <a:r>
              <a:rPr lang="en-IN" sz="2000" dirty="0"/>
              <a:t>Objective texts do not contain explicit sentiments, whereas subjective texts do</a:t>
            </a:r>
          </a:p>
          <a:p>
            <a:pPr algn="just"/>
            <a:r>
              <a:rPr lang="en-US" sz="2000" dirty="0"/>
              <a:t>Example : </a:t>
            </a:r>
          </a:p>
          <a:p>
            <a:pPr marL="0" indent="0" algn="ctr">
              <a:buNone/>
            </a:pPr>
            <a:r>
              <a:rPr lang="en-US" sz="2000" dirty="0"/>
              <a:t> "The package is nice”.</a:t>
            </a:r>
          </a:p>
          <a:p>
            <a:pPr marL="0" indent="0" algn="ctr">
              <a:buNone/>
            </a:pPr>
            <a:r>
              <a:rPr lang="en-US" sz="2000" dirty="0"/>
              <a:t>“The package is red”</a:t>
            </a:r>
          </a:p>
          <a:p>
            <a:pPr marL="0" indent="0">
              <a:buNone/>
            </a:pPr>
            <a:endParaRPr lang="en-US" sz="2000" dirty="0"/>
          </a:p>
          <a:p>
            <a:pPr marL="355600" indent="-227013">
              <a:buFont typeface="Wingdings" panose="05000000000000000000" pitchFamily="2" charset="2"/>
              <a:buChar char="ü"/>
            </a:pPr>
            <a:r>
              <a:rPr lang="en-US" sz="2000" dirty="0"/>
              <a:t>Sentiment is positive for the first one and neutral for the second one.</a:t>
            </a:r>
            <a:endParaRPr lang="en-US" sz="2400" i="1" dirty="0"/>
          </a:p>
          <a:p>
            <a:pPr marL="0" indent="0" algn="ctr">
              <a:buNone/>
            </a:pPr>
            <a:endParaRPr lang="en-US" sz="2400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0B04D-D2D2-4EA4-BCF3-874ADAEB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20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D0A0-18FD-40A2-9331-C1EDABDA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Context and Polarity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BD573-C13A-473A-BC98-4B003069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0945-CC65-41B6-8B59-DCDA2676EB9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6DB04-3B45-4E0A-B21A-CDBE01BA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F87AA-1311-4FDF-8087-A191BF039AC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5280" y="1272540"/>
            <a:ext cx="9448800" cy="38100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Analyzing sentiment without context gets pretty difficult.</a:t>
            </a:r>
          </a:p>
          <a:p>
            <a:r>
              <a:rPr lang="en-US" sz="2000" dirty="0"/>
              <a:t>machines cannot learn about contexts if they are not mentioned explicitly.</a:t>
            </a:r>
            <a:endParaRPr lang="en-IN" sz="2000" dirty="0"/>
          </a:p>
          <a:p>
            <a:pPr algn="just"/>
            <a:r>
              <a:rPr lang="en-US" sz="2000" dirty="0"/>
              <a:t>Example : </a:t>
            </a:r>
          </a:p>
          <a:p>
            <a:pPr marL="0" indent="0" algn="ctr">
              <a:buNone/>
            </a:pPr>
            <a:r>
              <a:rPr lang="en-US" sz="2000" dirty="0"/>
              <a:t>"Everything about it.</a:t>
            </a:r>
          </a:p>
          <a:p>
            <a:pPr marL="0" indent="0" algn="ctr">
              <a:buNone/>
            </a:pPr>
            <a:r>
              <a:rPr lang="en-US" sz="2000" dirty="0"/>
              <a:t>Absolutely nothing!</a:t>
            </a:r>
          </a:p>
          <a:p>
            <a:pPr marL="0" indent="0">
              <a:buNone/>
            </a:pPr>
            <a:endParaRPr lang="en-US" sz="2000" dirty="0"/>
          </a:p>
          <a:p>
            <a:pPr marL="449263" indent="-227013">
              <a:buFont typeface="Wingdings" panose="05000000000000000000" pitchFamily="2" charset="2"/>
              <a:buChar char="ü"/>
            </a:pPr>
            <a:r>
              <a:rPr lang="en-US" sz="2000" dirty="0"/>
              <a:t>What did you like about the event? </a:t>
            </a:r>
          </a:p>
          <a:p>
            <a:pPr marL="449263" indent="-227013">
              <a:buFont typeface="Wingdings" panose="05000000000000000000" pitchFamily="2" charset="2"/>
              <a:buChar char="ü"/>
            </a:pPr>
            <a:r>
              <a:rPr lang="en-US" sz="2000" dirty="0"/>
              <a:t>What did you Dislike about the event?</a:t>
            </a:r>
            <a:r>
              <a:rPr lang="en-US" dirty="0"/>
              <a:t> 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C8BC6-5ECC-409C-8C46-F192FE49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70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518C-BC3D-4BBF-8427-FA4B0D7B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Irony and Sarcasm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BD082-FA1F-4A06-8C8C-200107F1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0C05-6A5A-486A-987D-225197784776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C0ED8-6C3C-473A-96AD-985D56B6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06709-E388-44F0-8314-A85D4D048CE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5280" y="1272540"/>
            <a:ext cx="94488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People express their negative sentiments using positive words </a:t>
            </a:r>
          </a:p>
          <a:p>
            <a:r>
              <a:rPr lang="en-US" sz="2000" dirty="0"/>
              <a:t>Machines cannot learn about contexts if they are not mentioned explicitly.</a:t>
            </a:r>
            <a:endParaRPr lang="en-IN" sz="2000" dirty="0"/>
          </a:p>
          <a:p>
            <a:pPr algn="just"/>
            <a:r>
              <a:rPr lang="en-US" sz="2000" dirty="0"/>
              <a:t>Example :</a:t>
            </a:r>
          </a:p>
          <a:p>
            <a:pPr marL="0" indent="0" algn="ctr">
              <a:buNone/>
            </a:pPr>
            <a:r>
              <a:rPr lang="en-US" sz="2000" dirty="0"/>
              <a:t>" Yeah, sure. So smooth!</a:t>
            </a:r>
          </a:p>
          <a:p>
            <a:pPr marL="0" indent="0" algn="ctr">
              <a:buNone/>
            </a:pPr>
            <a:r>
              <a:rPr lang="en-US" sz="2000" dirty="0"/>
              <a:t>Not one, but many!</a:t>
            </a:r>
          </a:p>
          <a:p>
            <a:pPr marL="0" indent="0">
              <a:buNone/>
            </a:pPr>
            <a:endParaRPr lang="en-US" sz="2000" dirty="0"/>
          </a:p>
          <a:p>
            <a:pPr marL="449263" indent="-227013">
              <a:buFont typeface="Wingdings" panose="05000000000000000000" pitchFamily="2" charset="2"/>
              <a:buChar char="ü"/>
            </a:pPr>
            <a:r>
              <a:rPr lang="en-US" sz="2000" dirty="0"/>
              <a:t>Did you enjoy your shopping experience with us? </a:t>
            </a:r>
            <a:endParaRPr lang="en-IN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5F1C0-7742-41A8-A372-F78C23D6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88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5AAA-156D-40CD-BC48-16CE854D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Comparisons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D73D6-6546-4716-854F-6629E517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E9D2-0B5C-4109-9A75-DCDB0F50E40D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A7E71-C658-4854-97E2-4149C8B8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29572-6743-4FC0-BD88-812C2D6385F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5280" y="1272540"/>
            <a:ext cx="94488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Comparisons in sentiment analysis is another challenge worth tackling. </a:t>
            </a:r>
          </a:p>
          <a:p>
            <a:pPr marL="0" indent="0">
              <a:buNone/>
            </a:pPr>
            <a:endParaRPr lang="en-US" sz="2000" dirty="0"/>
          </a:p>
          <a:p>
            <a:pPr algn="just"/>
            <a:r>
              <a:rPr lang="en-US" sz="2000" dirty="0"/>
              <a:t>Example :</a:t>
            </a:r>
          </a:p>
          <a:p>
            <a:pPr marL="0" indent="0">
              <a:buNone/>
            </a:pPr>
            <a:r>
              <a:rPr lang="en-US" sz="2000" dirty="0"/>
              <a:t>                        " This product is second to none.</a:t>
            </a:r>
          </a:p>
          <a:p>
            <a:pPr marL="0" indent="0">
              <a:buNone/>
            </a:pPr>
            <a:r>
              <a:rPr lang="en-US" sz="2000" dirty="0"/>
              <a:t>                           This is better than older tools.</a:t>
            </a:r>
          </a:p>
          <a:p>
            <a:pPr marL="0" indent="0">
              <a:buNone/>
            </a:pPr>
            <a:r>
              <a:rPr lang="en-US" sz="2000" dirty="0"/>
              <a:t>                           This is better than nothing!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IN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86D42-DD62-4BE1-B0B9-ED4FC47B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126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17B0E-1975-47B5-A9E1-53675EEA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6BF3-2C92-4459-9340-7D97AF8571E0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A41EB-26D9-402E-AA34-0C044FAF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C439E-FEFA-480F-BF0E-86E2384CCAB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5280" y="1272540"/>
            <a:ext cx="9448800" cy="38100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Social Media Monitoring</a:t>
            </a:r>
          </a:p>
          <a:p>
            <a:r>
              <a:rPr lang="en-US" sz="2000" dirty="0"/>
              <a:t>Brand Monitoring</a:t>
            </a:r>
          </a:p>
          <a:p>
            <a:r>
              <a:rPr lang="en-US" sz="2000" dirty="0"/>
              <a:t>Voice of customer (</a:t>
            </a:r>
            <a:r>
              <a:rPr lang="en-US" sz="2000" dirty="0" err="1"/>
              <a:t>VoC</a:t>
            </a:r>
            <a:r>
              <a:rPr lang="en-US" sz="2000" dirty="0"/>
              <a:t>)</a:t>
            </a:r>
          </a:p>
          <a:p>
            <a:r>
              <a:rPr lang="en-US" sz="2000" dirty="0"/>
              <a:t>Customer Service</a:t>
            </a:r>
          </a:p>
          <a:p>
            <a:r>
              <a:rPr lang="en-US" sz="2000" dirty="0"/>
              <a:t>Market Research</a:t>
            </a:r>
          </a:p>
          <a:p>
            <a:endParaRPr lang="en-IN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25A523-79EC-4F44-B80C-7A521519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825" y="190501"/>
            <a:ext cx="7112000" cy="6318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Sentiment Analysis Application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57316A-6494-406F-BF28-F4EB9006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97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B112-2158-466D-803C-9A00282F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Area of Application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46B77-EBDC-4873-949A-972149F6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B2A2-5875-4552-BBF7-604B418E243A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7C91F-84CE-433D-92B8-8F8DB15E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2CC4F8-1923-485F-B51A-58783790D92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5280" y="1272540"/>
            <a:ext cx="9448800" cy="381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Social Media Monitoring </a:t>
            </a:r>
          </a:p>
          <a:p>
            <a:pPr marL="444500" indent="-2270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Twitter Sentiment Analysis</a:t>
            </a:r>
          </a:p>
          <a:p>
            <a:pPr marL="444500" indent="-2270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Reddit Sentiment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E-Commerce Monitoring</a:t>
            </a:r>
          </a:p>
          <a:p>
            <a:pPr marL="444500" indent="-2270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Amazon Product Review Sentiment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Financial News Sentiment Analysis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Brand Monitoring &amp; Reputation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FED41-1F2F-4465-ADFA-1A165953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651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8FF0-DC6D-48D5-8201-BA16B9CE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Working of Sentiment Analysis </a:t>
            </a:r>
            <a:r>
              <a:rPr lang="en-IN" dirty="0"/>
              <a:t>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2E28B-4FC1-4F79-881F-90B0BF80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F2D1D-6A18-4B02-B1BF-9B5BF425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A63BE-6E4E-417B-8AB3-07F7F5EB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18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14C31-ABC0-4E3F-96B4-5152B66186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280" y="1345332"/>
            <a:ext cx="9482667" cy="3921864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2B3E51"/>
                </a:solidFill>
                <a:effectLst/>
              </a:rPr>
              <a:t>Different algorithms in sentiment analysis models, depending on : </a:t>
            </a:r>
          </a:p>
          <a:p>
            <a:pPr marL="56515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B3E51"/>
                </a:solidFill>
                <a:effectLst/>
              </a:rPr>
              <a:t>How much data </a:t>
            </a:r>
            <a:r>
              <a:rPr lang="en-US" sz="2000" dirty="0">
                <a:solidFill>
                  <a:srgbClr val="2B3E51"/>
                </a:solidFill>
              </a:rPr>
              <a:t>we</a:t>
            </a:r>
            <a:r>
              <a:rPr lang="en-US" sz="2000" b="0" i="0" dirty="0">
                <a:solidFill>
                  <a:srgbClr val="2B3E51"/>
                </a:solidFill>
                <a:effectLst/>
              </a:rPr>
              <a:t> need to analyze,</a:t>
            </a:r>
          </a:p>
          <a:p>
            <a:pPr marL="56515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B3E51"/>
                </a:solidFill>
                <a:effectLst/>
              </a:rPr>
              <a:t>How accurate </a:t>
            </a:r>
            <a:r>
              <a:rPr lang="en-US" sz="2000" dirty="0">
                <a:solidFill>
                  <a:srgbClr val="2B3E51"/>
                </a:solidFill>
              </a:rPr>
              <a:t>we</a:t>
            </a:r>
            <a:r>
              <a:rPr lang="en-US" sz="2000" b="0" i="0" dirty="0">
                <a:solidFill>
                  <a:srgbClr val="2B3E51"/>
                </a:solidFill>
                <a:effectLst/>
              </a:rPr>
              <a:t> need </a:t>
            </a:r>
            <a:r>
              <a:rPr lang="en-US" sz="2000" dirty="0">
                <a:solidFill>
                  <a:srgbClr val="2B3E51"/>
                </a:solidFill>
              </a:rPr>
              <a:t>our</a:t>
            </a:r>
            <a:r>
              <a:rPr lang="en-US" sz="2000" b="0" i="0" dirty="0">
                <a:solidFill>
                  <a:srgbClr val="2B3E51"/>
                </a:solidFill>
                <a:effectLst/>
              </a:rPr>
              <a:t> model to be. </a:t>
            </a:r>
          </a:p>
          <a:p>
            <a:pPr algn="l"/>
            <a:endParaRPr lang="en-US" sz="2000" b="1" i="0" dirty="0">
              <a:solidFill>
                <a:srgbClr val="2B3E51"/>
              </a:solidFill>
              <a:effectLst/>
            </a:endParaRPr>
          </a:p>
          <a:p>
            <a:pPr algn="l"/>
            <a:r>
              <a:rPr lang="en-US" sz="2000" b="1" i="0" dirty="0">
                <a:solidFill>
                  <a:srgbClr val="2B3E51"/>
                </a:solidFill>
                <a:effectLst/>
              </a:rPr>
              <a:t>Sentiment analysis algorithms fall into one of three buckets:</a:t>
            </a:r>
            <a:endParaRPr lang="en-US" sz="2000" b="0" i="0" dirty="0">
              <a:solidFill>
                <a:srgbClr val="2B3E51"/>
              </a:solidFill>
              <a:effectLst/>
            </a:endParaRPr>
          </a:p>
          <a:p>
            <a:endParaRPr lang="en-IN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58063C-2C37-4B16-82CB-F5B92B230594}"/>
              </a:ext>
            </a:extLst>
          </p:cNvPr>
          <p:cNvGrpSpPr/>
          <p:nvPr/>
        </p:nvGrpSpPr>
        <p:grpSpPr>
          <a:xfrm>
            <a:off x="1047552" y="3361556"/>
            <a:ext cx="8066880" cy="1514872"/>
            <a:chOff x="1050939" y="3718892"/>
            <a:chExt cx="8066880" cy="1514872"/>
          </a:xfrm>
        </p:grpSpPr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51A3577C-28FA-4D4E-9480-2693C5133306}"/>
                </a:ext>
              </a:extLst>
            </p:cNvPr>
            <p:cNvSpPr/>
            <p:nvPr/>
          </p:nvSpPr>
          <p:spPr>
            <a:xfrm>
              <a:off x="4176513" y="3718892"/>
              <a:ext cx="1800200" cy="1514872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i="0" dirty="0">
                  <a:solidFill>
                    <a:srgbClr val="2B3E51"/>
                  </a:solidFill>
                  <a:effectLst/>
                </a:rPr>
                <a:t>Automatic</a:t>
              </a:r>
            </a:p>
            <a:p>
              <a:pPr algn="ctr"/>
              <a:r>
                <a:rPr lang="en-US" sz="1800" b="1" i="0" dirty="0">
                  <a:solidFill>
                    <a:srgbClr val="2B3E51"/>
                  </a:solidFill>
                  <a:effectLst/>
                </a:rPr>
                <a:t>Approach</a:t>
              </a:r>
              <a:endParaRPr lang="en-IN" dirty="0"/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0F5491C8-0269-4069-B104-6E004830B463}"/>
                </a:ext>
              </a:extLst>
            </p:cNvPr>
            <p:cNvSpPr/>
            <p:nvPr/>
          </p:nvSpPr>
          <p:spPr>
            <a:xfrm>
              <a:off x="1050939" y="3718892"/>
              <a:ext cx="1800200" cy="1514872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i="0" dirty="0">
                  <a:solidFill>
                    <a:srgbClr val="2B3E51"/>
                  </a:solidFill>
                  <a:effectLst/>
                </a:rPr>
                <a:t>Rule-based Approach</a:t>
              </a:r>
            </a:p>
          </p:txBody>
        </p:sp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AD644E7B-4285-47B1-B0A7-D12D3838B0CF}"/>
                </a:ext>
              </a:extLst>
            </p:cNvPr>
            <p:cNvSpPr/>
            <p:nvPr/>
          </p:nvSpPr>
          <p:spPr>
            <a:xfrm>
              <a:off x="7317619" y="3718892"/>
              <a:ext cx="1800200" cy="1514872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i="0" dirty="0">
                  <a:solidFill>
                    <a:srgbClr val="2B3E51"/>
                  </a:solidFill>
                  <a:effectLst/>
                </a:rPr>
                <a:t>Hybrid</a:t>
              </a:r>
            </a:p>
            <a:p>
              <a:pPr algn="ctr"/>
              <a:r>
                <a:rPr lang="en-US" sz="1800" b="1" i="0" dirty="0">
                  <a:solidFill>
                    <a:srgbClr val="2B3E51"/>
                  </a:solidFill>
                  <a:effectLst/>
                </a:rPr>
                <a:t>Approach</a:t>
              </a:r>
              <a:endParaRPr lang="en-IN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96B213-2C9D-4293-9369-248A301120E9}"/>
              </a:ext>
            </a:extLst>
          </p:cNvPr>
          <p:cNvSpPr txBox="1"/>
          <p:nvPr/>
        </p:nvSpPr>
        <p:spPr>
          <a:xfrm>
            <a:off x="1711850" y="490804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7D8EAE-D939-4033-BBAF-5D6FD199B3CC}"/>
              </a:ext>
            </a:extLst>
          </p:cNvPr>
          <p:cNvSpPr txBox="1"/>
          <p:nvPr/>
        </p:nvSpPr>
        <p:spPr>
          <a:xfrm>
            <a:off x="4793188" y="490804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(ii)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3B96F-DAC5-4D16-9085-58744040DD69}"/>
              </a:ext>
            </a:extLst>
          </p:cNvPr>
          <p:cNvSpPr txBox="1"/>
          <p:nvPr/>
        </p:nvSpPr>
        <p:spPr>
          <a:xfrm>
            <a:off x="7896777" y="490804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(iii)</a:t>
            </a:r>
            <a:endParaRPr lang="en-IN" b="1" dirty="0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BD3BD1F4-7B03-4B5D-BA3B-D3A1ECD6195E}"/>
              </a:ext>
            </a:extLst>
          </p:cNvPr>
          <p:cNvSpPr/>
          <p:nvPr/>
        </p:nvSpPr>
        <p:spPr>
          <a:xfrm>
            <a:off x="3267672" y="3937620"/>
            <a:ext cx="514551" cy="504056"/>
          </a:xfrm>
          <a:prstGeom prst="mathPlus">
            <a:avLst>
              <a:gd name="adj1" fmla="val 16801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0F795EB8-0E95-4A4B-979C-BD96BB89CDE9}"/>
              </a:ext>
            </a:extLst>
          </p:cNvPr>
          <p:cNvSpPr/>
          <p:nvPr/>
        </p:nvSpPr>
        <p:spPr>
          <a:xfrm>
            <a:off x="6388449" y="3907042"/>
            <a:ext cx="510659" cy="565212"/>
          </a:xfrm>
          <a:prstGeom prst="mathEqual">
            <a:avLst>
              <a:gd name="adj1" fmla="val 17528"/>
              <a:gd name="adj2" fmla="val 11761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940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3FAA-F5E3-44C2-BA3C-54719F66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dirty="0"/>
              <a:t>) Rule-Based Approaches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51BCF-7913-4224-9A0A-4C118A99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5CD4B-BE5D-4D88-8339-8E0F2D18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7A687-F7DA-4FF3-9834-FA88D538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19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860B1-A6DF-489F-80DE-E426CEC350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280" y="1417340"/>
            <a:ext cx="9482667" cy="3777848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2B3E51"/>
                </a:solidFill>
                <a:effectLst/>
              </a:rPr>
              <a:t>Uses a set of human-crafted rules to help identify subjectivity, polarity, or the subject of an opinion.</a:t>
            </a:r>
          </a:p>
          <a:p>
            <a:pPr marL="222250" indent="0" algn="l">
              <a:buNone/>
            </a:pPr>
            <a:endParaRPr lang="en-US" sz="2000" b="1" i="0" dirty="0">
              <a:solidFill>
                <a:srgbClr val="2B3E51"/>
              </a:solidFill>
              <a:effectLst/>
            </a:endParaRPr>
          </a:p>
          <a:p>
            <a:pPr algn="l"/>
            <a:r>
              <a:rPr lang="en-US" sz="2000" b="0" i="0" dirty="0">
                <a:solidFill>
                  <a:srgbClr val="2B3E51"/>
                </a:solidFill>
                <a:effectLst/>
              </a:rPr>
              <a:t>These rules may include </a:t>
            </a:r>
            <a:r>
              <a:rPr lang="en-US" sz="2000" dirty="0">
                <a:solidFill>
                  <a:srgbClr val="3B3835"/>
                </a:solidFill>
              </a:rPr>
              <a:t>various</a:t>
            </a:r>
            <a:r>
              <a:rPr lang="en-US" sz="2000" b="0" i="0" dirty="0">
                <a:solidFill>
                  <a:srgbClr val="2B3E51"/>
                </a:solidFill>
                <a:effectLst/>
              </a:rPr>
              <a:t> </a:t>
            </a:r>
            <a:r>
              <a:rPr lang="en-US" sz="2000" dirty="0">
                <a:solidFill>
                  <a:srgbClr val="3B3835"/>
                </a:solidFill>
              </a:rPr>
              <a:t>NLP techniques</a:t>
            </a:r>
            <a:r>
              <a:rPr lang="en-US" sz="2000" b="0" i="0" dirty="0">
                <a:solidFill>
                  <a:srgbClr val="2B3E51"/>
                </a:solidFill>
                <a:effectLst/>
              </a:rPr>
              <a:t> such as:</a:t>
            </a:r>
            <a:r>
              <a:rPr lang="en-US" sz="2000" b="0" dirty="0"/>
              <a:t> </a:t>
            </a:r>
            <a:endParaRPr lang="en-US" sz="2000" b="0" i="0" dirty="0">
              <a:solidFill>
                <a:srgbClr val="2B3E51"/>
              </a:solidFill>
              <a:effectLst/>
            </a:endParaRPr>
          </a:p>
          <a:p>
            <a:pPr marL="449263" indent="-227013" algn="l">
              <a:buFont typeface="Wingdings" panose="05000000000000000000" pitchFamily="2" charset="2"/>
              <a:buChar char="ü"/>
            </a:pPr>
            <a:r>
              <a:rPr lang="en-US" sz="2000" b="0" i="1" dirty="0">
                <a:solidFill>
                  <a:srgbClr val="2B3E51"/>
                </a:solidFill>
                <a:effectLst/>
              </a:rPr>
              <a:t>Stemming</a:t>
            </a:r>
            <a:r>
              <a:rPr lang="en-US" sz="2000" b="0" i="0" dirty="0">
                <a:solidFill>
                  <a:srgbClr val="2B3E51"/>
                </a:solidFill>
                <a:effectLst/>
              </a:rPr>
              <a:t>, </a:t>
            </a:r>
            <a:r>
              <a:rPr lang="en-US" sz="2000" b="0" i="1" dirty="0">
                <a:solidFill>
                  <a:srgbClr val="2B3E51"/>
                </a:solidFill>
                <a:effectLst/>
              </a:rPr>
              <a:t>tokenization</a:t>
            </a:r>
            <a:r>
              <a:rPr lang="en-US" sz="2000" b="0" i="0" dirty="0">
                <a:solidFill>
                  <a:srgbClr val="2B3E51"/>
                </a:solidFill>
                <a:effectLst/>
              </a:rPr>
              <a:t>, </a:t>
            </a:r>
            <a:r>
              <a:rPr lang="en-US" sz="2000" b="0" i="1" dirty="0">
                <a:solidFill>
                  <a:srgbClr val="2B3E51"/>
                </a:solidFill>
                <a:effectLst/>
              </a:rPr>
              <a:t>part-of-speech tagging</a:t>
            </a:r>
            <a:r>
              <a:rPr lang="en-US" sz="2000" b="0" i="0" dirty="0">
                <a:solidFill>
                  <a:srgbClr val="2B3E51"/>
                </a:solidFill>
                <a:effectLst/>
              </a:rPr>
              <a:t> and </a:t>
            </a:r>
            <a:r>
              <a:rPr lang="en-US" sz="2000" b="0" i="1" dirty="0">
                <a:solidFill>
                  <a:srgbClr val="2B3E51"/>
                </a:solidFill>
                <a:effectLst/>
              </a:rPr>
              <a:t>parsing</a:t>
            </a:r>
            <a:r>
              <a:rPr lang="en-US" sz="2000" b="0" i="0" dirty="0">
                <a:solidFill>
                  <a:srgbClr val="2B3E51"/>
                </a:solidFill>
                <a:effectLst/>
              </a:rPr>
              <a:t>.</a:t>
            </a:r>
          </a:p>
          <a:p>
            <a:pPr marL="449263" indent="-227013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B3E51"/>
                </a:solidFill>
                <a:effectLst/>
              </a:rPr>
              <a:t>Lexicons (i.e. lists of words and expressions).</a:t>
            </a:r>
          </a:p>
          <a:p>
            <a:pPr marL="449263" indent="-227013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B3E51"/>
              </a:solidFill>
              <a:effectLst/>
            </a:endParaRPr>
          </a:p>
          <a:p>
            <a:r>
              <a:rPr lang="en-US" sz="2000" b="0" i="0" dirty="0">
                <a:solidFill>
                  <a:srgbClr val="2B3E51"/>
                </a:solidFill>
                <a:effectLst/>
              </a:rPr>
              <a:t>Rule-based systems require fine-tuning and maintenance.</a:t>
            </a:r>
          </a:p>
          <a:p>
            <a:pPr marL="0" indent="0">
              <a:buNone/>
            </a:pPr>
            <a:endParaRPr lang="en-US" sz="2000" b="0" i="0" dirty="0">
              <a:solidFill>
                <a:srgbClr val="2B3E51"/>
              </a:solidFill>
              <a:effectLst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2361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E63-FF8A-495C-B029-4BAA0326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Objective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897C7-8F08-4707-9296-DDEFE58D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F9F-37DD-48E5-83D2-BA8ECA964010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C9583-C85E-4005-A28A-92AA4A7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6A39C-86C2-41B1-A3F6-2C2C85B84B6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5280" y="1272540"/>
            <a:ext cx="9448800" cy="3810000"/>
          </a:xfrm>
        </p:spPr>
        <p:txBody>
          <a:bodyPr>
            <a:normAutofit/>
          </a:bodyPr>
          <a:lstStyle/>
          <a:p>
            <a:endParaRPr lang="en-IN" sz="2000" dirty="0">
              <a:solidFill>
                <a:schemeClr val="accent1"/>
              </a:solidFill>
            </a:endParaRPr>
          </a:p>
          <a:p>
            <a:pPr marL="457200" indent="-457200">
              <a:buAutoNum type="arabicParenR"/>
            </a:pPr>
            <a:r>
              <a:rPr lang="en-IN" sz="2000" dirty="0"/>
              <a:t>To Build a Machine learning Model for sentiment analysis (SA).</a:t>
            </a:r>
          </a:p>
          <a:p>
            <a:pPr marL="457200" indent="-457200">
              <a:buAutoNum type="arabicParenR"/>
            </a:pPr>
            <a:endParaRPr lang="en-IN" sz="2000" dirty="0"/>
          </a:p>
          <a:p>
            <a:pPr marL="457200" indent="-457200">
              <a:buAutoNum type="arabicParenR"/>
            </a:pPr>
            <a:r>
              <a:rPr lang="en-IN" sz="2000" dirty="0"/>
              <a:t>To Train a ML model that can output if a Review is positive or negative.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A8491-D301-49FF-BC66-49084F73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607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4AD1-2467-4FD8-838C-74D47EE9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Rule-Based system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C21DD-5BBD-4AC3-B39E-D28938A2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D1BCA-DEA0-48B3-A1F8-72076CBA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29DD3-0609-4C6A-96F7-0321BC4E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20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1EDE7-FFF0-4F8C-B72C-C8FE8D00D3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280" y="1311900"/>
            <a:ext cx="9482667" cy="615411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B3E5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2B3E51"/>
              </a:solidFill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B3E5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B3E5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B3E5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B3E5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B3E5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B3E5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B3E5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2B3E51"/>
              </a:solidFill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B3E5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B3E5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2B3E51"/>
              </a:solidFill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B3E5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2B3E51"/>
              </a:solidFill>
              <a:latin typeface="Open Sans" panose="020B0606030504020204" pitchFamily="34" charset="0"/>
            </a:endParaRPr>
          </a:p>
          <a:p>
            <a:endParaRPr lang="en-IN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F7DED2-5976-475C-927A-CCC6C03FE2C1}"/>
              </a:ext>
            </a:extLst>
          </p:cNvPr>
          <p:cNvGrpSpPr/>
          <p:nvPr/>
        </p:nvGrpSpPr>
        <p:grpSpPr>
          <a:xfrm>
            <a:off x="7918934" y="1417340"/>
            <a:ext cx="1836752" cy="1144135"/>
            <a:chOff x="7981195" y="1425333"/>
            <a:chExt cx="2109286" cy="133859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FBE75D-257B-4804-9EFE-F4B47A7E5231}"/>
                </a:ext>
              </a:extLst>
            </p:cNvPr>
            <p:cNvGrpSpPr/>
            <p:nvPr/>
          </p:nvGrpSpPr>
          <p:grpSpPr>
            <a:xfrm>
              <a:off x="7981195" y="1425333"/>
              <a:ext cx="705416" cy="1338596"/>
              <a:chOff x="7793109" y="1383745"/>
              <a:chExt cx="705416" cy="133859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B28F9BB-5553-4A81-959D-410335EC59BC}"/>
                  </a:ext>
                </a:extLst>
              </p:cNvPr>
              <p:cNvGrpSpPr/>
              <p:nvPr/>
            </p:nvGrpSpPr>
            <p:grpSpPr>
              <a:xfrm>
                <a:off x="7843633" y="1383745"/>
                <a:ext cx="617418" cy="1023353"/>
                <a:chOff x="-1644712" y="2713484"/>
                <a:chExt cx="717694" cy="1152128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52F53B4-3F68-425D-9D95-C7FDFE9F91DC}"/>
                    </a:ext>
                  </a:extLst>
                </p:cNvPr>
                <p:cNvSpPr/>
                <p:nvPr/>
              </p:nvSpPr>
              <p:spPr>
                <a:xfrm>
                  <a:off x="-1644712" y="2713484"/>
                  <a:ext cx="286839" cy="1152128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2EF23C3-DB7F-4F28-90A9-D19028CFBFAB}"/>
                    </a:ext>
                  </a:extLst>
                </p:cNvPr>
                <p:cNvSpPr/>
                <p:nvPr/>
              </p:nvSpPr>
              <p:spPr>
                <a:xfrm>
                  <a:off x="-1213857" y="3179434"/>
                  <a:ext cx="286839" cy="68617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B20A33-42C8-4CB6-87A9-91B28D1DB362}"/>
                  </a:ext>
                </a:extLst>
              </p:cNvPr>
              <p:cNvSpPr txBox="1"/>
              <p:nvPr/>
            </p:nvSpPr>
            <p:spPr>
              <a:xfrm>
                <a:off x="7793109" y="2406869"/>
                <a:ext cx="705416" cy="315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P     N</a:t>
                </a:r>
                <a:endParaRPr lang="en-IN" sz="1200" b="1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972DB9-B397-4B54-B84B-6EFCF3CB6EB1}"/>
                </a:ext>
              </a:extLst>
            </p:cNvPr>
            <p:cNvSpPr txBox="1"/>
            <p:nvPr/>
          </p:nvSpPr>
          <p:spPr>
            <a:xfrm>
              <a:off x="8649137" y="1771665"/>
              <a:ext cx="1441344" cy="595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Positive Sentiment</a:t>
              </a:r>
              <a:endParaRPr lang="en-IN" sz="14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565A61-2FF1-462E-878E-10FE1D70DFE8}"/>
              </a:ext>
            </a:extLst>
          </p:cNvPr>
          <p:cNvGrpSpPr/>
          <p:nvPr/>
        </p:nvGrpSpPr>
        <p:grpSpPr>
          <a:xfrm>
            <a:off x="7918932" y="2713484"/>
            <a:ext cx="1836752" cy="1147564"/>
            <a:chOff x="7981195" y="1421321"/>
            <a:chExt cx="2109286" cy="134260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2DAFDA4-4373-4EA6-8BD4-845B4EDAB065}"/>
                </a:ext>
              </a:extLst>
            </p:cNvPr>
            <p:cNvGrpSpPr/>
            <p:nvPr/>
          </p:nvGrpSpPr>
          <p:grpSpPr>
            <a:xfrm>
              <a:off x="7981195" y="1421321"/>
              <a:ext cx="705416" cy="1342608"/>
              <a:chOff x="7793109" y="1379733"/>
              <a:chExt cx="705416" cy="134260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7EC28FC-35AC-42C7-8C60-D3C206275C11}"/>
                  </a:ext>
                </a:extLst>
              </p:cNvPr>
              <p:cNvGrpSpPr/>
              <p:nvPr/>
            </p:nvGrpSpPr>
            <p:grpSpPr>
              <a:xfrm>
                <a:off x="7843633" y="1379733"/>
                <a:ext cx="617418" cy="1027364"/>
                <a:chOff x="-1644712" y="2708968"/>
                <a:chExt cx="717694" cy="1156644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AAC162A-096E-48E2-9F90-EA26BCAFD729}"/>
                    </a:ext>
                  </a:extLst>
                </p:cNvPr>
                <p:cNvSpPr/>
                <p:nvPr/>
              </p:nvSpPr>
              <p:spPr>
                <a:xfrm>
                  <a:off x="-1644712" y="3134442"/>
                  <a:ext cx="286838" cy="73117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27C7342-214B-4802-B2A2-D5282D8367E7}"/>
                    </a:ext>
                  </a:extLst>
                </p:cNvPr>
                <p:cNvSpPr/>
                <p:nvPr/>
              </p:nvSpPr>
              <p:spPr>
                <a:xfrm>
                  <a:off x="-1213856" y="2708968"/>
                  <a:ext cx="286838" cy="115664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458D93-DCD1-458C-A3C9-F9FF05633127}"/>
                  </a:ext>
                </a:extLst>
              </p:cNvPr>
              <p:cNvSpPr txBox="1"/>
              <p:nvPr/>
            </p:nvSpPr>
            <p:spPr>
              <a:xfrm>
                <a:off x="7793109" y="2406869"/>
                <a:ext cx="705416" cy="315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P     N</a:t>
                </a:r>
                <a:endParaRPr lang="en-IN" sz="1200" b="1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BDE9572-6E49-4C2A-974B-755613CC0259}"/>
                </a:ext>
              </a:extLst>
            </p:cNvPr>
            <p:cNvSpPr txBox="1"/>
            <p:nvPr/>
          </p:nvSpPr>
          <p:spPr>
            <a:xfrm>
              <a:off x="8649137" y="1771666"/>
              <a:ext cx="1441344" cy="612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Negative Sentiment</a:t>
              </a:r>
              <a:endParaRPr lang="en-IN" sz="1400" b="1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8FED672-A509-4169-89B6-22CDB1201A60}"/>
              </a:ext>
            </a:extLst>
          </p:cNvPr>
          <p:cNvGrpSpPr/>
          <p:nvPr/>
        </p:nvGrpSpPr>
        <p:grpSpPr>
          <a:xfrm>
            <a:off x="7927519" y="4154799"/>
            <a:ext cx="1836752" cy="1150973"/>
            <a:chOff x="7981195" y="1417333"/>
            <a:chExt cx="2109286" cy="134659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73B1969-A7AF-4A97-B625-FF244FB8671D}"/>
                </a:ext>
              </a:extLst>
            </p:cNvPr>
            <p:cNvGrpSpPr/>
            <p:nvPr/>
          </p:nvGrpSpPr>
          <p:grpSpPr>
            <a:xfrm>
              <a:off x="7981195" y="1417333"/>
              <a:ext cx="705416" cy="1346596"/>
              <a:chOff x="7793109" y="1375745"/>
              <a:chExt cx="705416" cy="134659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156CB6A-00C7-4445-983E-720C8E63C65B}"/>
                  </a:ext>
                </a:extLst>
              </p:cNvPr>
              <p:cNvGrpSpPr/>
              <p:nvPr/>
            </p:nvGrpSpPr>
            <p:grpSpPr>
              <a:xfrm>
                <a:off x="7843633" y="1375745"/>
                <a:ext cx="617418" cy="1031354"/>
                <a:chOff x="-1644712" y="2704478"/>
                <a:chExt cx="717694" cy="1161136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553BDFA-3F9F-4B47-9506-7167E92AA372}"/>
                    </a:ext>
                  </a:extLst>
                </p:cNvPr>
                <p:cNvSpPr/>
                <p:nvPr/>
              </p:nvSpPr>
              <p:spPr>
                <a:xfrm>
                  <a:off x="-1644712" y="2704478"/>
                  <a:ext cx="286838" cy="116113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98CF798-AC06-410B-A544-238929FCF0DE}"/>
                    </a:ext>
                  </a:extLst>
                </p:cNvPr>
                <p:cNvSpPr/>
                <p:nvPr/>
              </p:nvSpPr>
              <p:spPr>
                <a:xfrm>
                  <a:off x="-1213856" y="2708968"/>
                  <a:ext cx="286838" cy="115664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99E705-A21F-4C28-929E-9131BF6ABD73}"/>
                  </a:ext>
                </a:extLst>
              </p:cNvPr>
              <p:cNvSpPr txBox="1"/>
              <p:nvPr/>
            </p:nvSpPr>
            <p:spPr>
              <a:xfrm>
                <a:off x="7793109" y="2406869"/>
                <a:ext cx="705416" cy="315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P     N</a:t>
                </a:r>
                <a:endParaRPr lang="en-IN" sz="1200" b="1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00B80E1-6814-488C-964F-747496032356}"/>
                </a:ext>
              </a:extLst>
            </p:cNvPr>
            <p:cNvSpPr txBox="1"/>
            <p:nvPr/>
          </p:nvSpPr>
          <p:spPr>
            <a:xfrm>
              <a:off x="8649137" y="1771667"/>
              <a:ext cx="1441344" cy="612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Neutral Sentiment</a:t>
              </a:r>
              <a:endParaRPr lang="en-IN" sz="1400" b="1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5AABB8B-2134-4361-92CE-0D41AA751C25}"/>
              </a:ext>
            </a:extLst>
          </p:cNvPr>
          <p:cNvSpPr txBox="1"/>
          <p:nvPr/>
        </p:nvSpPr>
        <p:spPr>
          <a:xfrm>
            <a:off x="450118" y="3942137"/>
            <a:ext cx="1255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Given Text</a:t>
            </a:r>
            <a:endParaRPr lang="en-IN" sz="1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FABE96-350A-4429-8058-890D5BFE223B}"/>
              </a:ext>
            </a:extLst>
          </p:cNvPr>
          <p:cNvGrpSpPr/>
          <p:nvPr/>
        </p:nvGrpSpPr>
        <p:grpSpPr>
          <a:xfrm>
            <a:off x="2631728" y="1705372"/>
            <a:ext cx="1380810" cy="3070986"/>
            <a:chOff x="-1635383" y="553244"/>
            <a:chExt cx="1279154" cy="33555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64FC227-EB76-447D-AFF1-09E2D49950C0}"/>
                </a:ext>
              </a:extLst>
            </p:cNvPr>
            <p:cNvGrpSpPr/>
            <p:nvPr/>
          </p:nvGrpSpPr>
          <p:grpSpPr>
            <a:xfrm>
              <a:off x="-1635383" y="553244"/>
              <a:ext cx="1279154" cy="1656185"/>
              <a:chOff x="3877794" y="2425452"/>
              <a:chExt cx="1279154" cy="1656185"/>
            </a:xfrm>
          </p:grpSpPr>
          <p:pic>
            <p:nvPicPr>
              <p:cNvPr id="1026" name="Picture 2" descr="Vector Concept Of Blank Block Note, Notepad, Empty, Notebook PNG and Vector  with Transparent Background for Free Download | Poster background design,  Paper background texture, Love background images">
                <a:extLst>
                  <a:ext uri="{FF2B5EF4-FFF2-40B4-BE49-F238E27FC236}">
                    <a16:creationId xmlns:a16="http://schemas.microsoft.com/office/drawing/2014/main" id="{D9378672-2EBF-4EE3-96B1-E274A9F634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22969" y1="15781" x2="22969" y2="15781"/>
                            <a14:backgroundMark x1="23750" y1="15937" x2="23750" y2="15937"/>
                            <a14:backgroundMark x1="23750" y1="15781" x2="23750" y2="15781"/>
                            <a14:backgroundMark x1="23750" y1="15781" x2="23750" y2="15781"/>
                            <a14:backgroundMark x1="22656" y1="15781" x2="22656" y2="15781"/>
                            <a14:backgroundMark x1="23125" y1="15937" x2="23125" y2="15937"/>
                            <a14:backgroundMark x1="24375" y1="15937" x2="24375" y2="15937"/>
                            <a14:backgroundMark x1="22969" y1="15469" x2="22969" y2="15469"/>
                            <a14:backgroundMark x1="22813" y1="15781" x2="22813" y2="157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60" t="13630" r="15581" b="10771"/>
              <a:stretch/>
            </p:blipFill>
            <p:spPr bwMode="auto">
              <a:xfrm>
                <a:off x="3877794" y="2425452"/>
                <a:ext cx="1224136" cy="1656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262F0C-47FA-42FA-9F74-0D5FDE02081E}"/>
                  </a:ext>
                </a:extLst>
              </p:cNvPr>
              <p:cNvSpPr txBox="1"/>
              <p:nvPr/>
            </p:nvSpPr>
            <p:spPr>
              <a:xfrm>
                <a:off x="4076828" y="2528617"/>
                <a:ext cx="1080120" cy="1360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Negative :</a:t>
                </a:r>
              </a:p>
              <a:p>
                <a:endParaRPr lang="en-US" sz="1100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b="0" i="1" dirty="0">
                    <a:solidFill>
                      <a:srgbClr val="2B3E51"/>
                    </a:solidFill>
                    <a:effectLst/>
                  </a:rPr>
                  <a:t>Bad</a:t>
                </a:r>
                <a:r>
                  <a:rPr lang="en-US" sz="1100" b="0" i="0" dirty="0">
                    <a:solidFill>
                      <a:srgbClr val="2B3E51"/>
                    </a:solidFill>
                    <a:effectLst/>
                  </a:rPr>
                  <a:t>, 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b="0" i="1" dirty="0">
                    <a:solidFill>
                      <a:srgbClr val="2B3E51"/>
                    </a:solidFill>
                    <a:effectLst/>
                  </a:rPr>
                  <a:t>Worst</a:t>
                </a:r>
                <a:r>
                  <a:rPr lang="en-US" sz="1100" b="0" i="0" dirty="0">
                    <a:solidFill>
                      <a:srgbClr val="2B3E51"/>
                    </a:solidFill>
                    <a:effectLst/>
                  </a:rPr>
                  <a:t>, 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b="0" i="1" dirty="0">
                    <a:solidFill>
                      <a:srgbClr val="2B3E51"/>
                    </a:solidFill>
                    <a:effectLst/>
                  </a:rPr>
                  <a:t>Ugly,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i="1" dirty="0">
                    <a:solidFill>
                      <a:srgbClr val="2B3E51"/>
                    </a:solidFill>
                  </a:rPr>
                  <a:t>Etc..</a:t>
                </a:r>
                <a:endParaRPr lang="en-IN" sz="11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B0D6B0B-32F8-442F-9098-367DA2D19AF6}"/>
                </a:ext>
              </a:extLst>
            </p:cNvPr>
            <p:cNvGrpSpPr/>
            <p:nvPr/>
          </p:nvGrpSpPr>
          <p:grpSpPr>
            <a:xfrm>
              <a:off x="-1635383" y="2252621"/>
              <a:ext cx="1274108" cy="1656185"/>
              <a:chOff x="3877794" y="2425452"/>
              <a:chExt cx="1274108" cy="1656185"/>
            </a:xfrm>
          </p:grpSpPr>
          <p:pic>
            <p:nvPicPr>
              <p:cNvPr id="15" name="Picture 2" descr="Vector Concept Of Blank Block Note, Notepad, Empty, Notebook PNG and Vector  with Transparent Background for Free Download | Poster background design,  Paper background texture, Love background images">
                <a:extLst>
                  <a:ext uri="{FF2B5EF4-FFF2-40B4-BE49-F238E27FC236}">
                    <a16:creationId xmlns:a16="http://schemas.microsoft.com/office/drawing/2014/main" id="{EB75D3F1-C257-4CCA-930E-EE2CF11555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22969" y1="15781" x2="22969" y2="15781"/>
                            <a14:backgroundMark x1="23750" y1="15937" x2="23750" y2="15937"/>
                            <a14:backgroundMark x1="23750" y1="15781" x2="23750" y2="15781"/>
                            <a14:backgroundMark x1="23750" y1="15781" x2="23750" y2="15781"/>
                            <a14:backgroundMark x1="22656" y1="15781" x2="22656" y2="15781"/>
                            <a14:backgroundMark x1="23125" y1="15937" x2="23125" y2="15937"/>
                            <a14:backgroundMark x1="24375" y1="15937" x2="24375" y2="15937"/>
                            <a14:backgroundMark x1="22969" y1="15469" x2="22969" y2="15469"/>
                            <a14:backgroundMark x1="22813" y1="15781" x2="22813" y2="157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60" t="13630" r="15581" b="10771"/>
              <a:stretch/>
            </p:blipFill>
            <p:spPr bwMode="auto">
              <a:xfrm>
                <a:off x="3877794" y="2425452"/>
                <a:ext cx="1224137" cy="1656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C4EE42-40C6-4578-96B8-4645EE253B9E}"/>
                  </a:ext>
                </a:extLst>
              </p:cNvPr>
              <p:cNvSpPr txBox="1"/>
              <p:nvPr/>
            </p:nvSpPr>
            <p:spPr>
              <a:xfrm>
                <a:off x="4071782" y="2522052"/>
                <a:ext cx="1080120" cy="1360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Positive :</a:t>
                </a:r>
              </a:p>
              <a:p>
                <a:endParaRPr lang="en-US" sz="1100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b="0" i="1" dirty="0">
                    <a:solidFill>
                      <a:srgbClr val="2B3E51"/>
                    </a:solidFill>
                    <a:effectLst/>
                  </a:rPr>
                  <a:t>Good</a:t>
                </a:r>
                <a:r>
                  <a:rPr lang="en-US" sz="1100" b="0" i="0" dirty="0">
                    <a:solidFill>
                      <a:srgbClr val="2B3E51"/>
                    </a:solidFill>
                    <a:effectLst/>
                  </a:rPr>
                  <a:t>, 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i="1" dirty="0">
                    <a:solidFill>
                      <a:srgbClr val="2B3E51"/>
                    </a:solidFill>
                  </a:rPr>
                  <a:t>Best</a:t>
                </a:r>
                <a:r>
                  <a:rPr lang="en-US" sz="1100" b="0" i="0" dirty="0">
                    <a:solidFill>
                      <a:srgbClr val="2B3E51"/>
                    </a:solidFill>
                    <a:effectLst/>
                  </a:rPr>
                  <a:t>, 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b="0" i="1" dirty="0">
                    <a:solidFill>
                      <a:srgbClr val="2B3E51"/>
                    </a:solidFill>
                    <a:effectLst/>
                  </a:rPr>
                  <a:t>Beautiful,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i="1" dirty="0">
                    <a:solidFill>
                      <a:srgbClr val="2B3E51"/>
                    </a:solidFill>
                  </a:rPr>
                  <a:t>Etc..</a:t>
                </a:r>
                <a:endParaRPr lang="en-IN" sz="1100" dirty="0"/>
              </a:p>
            </p:txBody>
          </p:sp>
        </p:grpSp>
      </p:grpSp>
      <p:pic>
        <p:nvPicPr>
          <p:cNvPr id="1030" name="Picture 6" descr="Pages, files, White, Text, Page icon">
            <a:extLst>
              <a:ext uri="{FF2B5EF4-FFF2-40B4-BE49-F238E27FC236}">
                <a16:creationId xmlns:a16="http://schemas.microsoft.com/office/drawing/2014/main" id="{C32BB25B-A2F7-40C4-B92C-F2B710424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52" y="2568495"/>
            <a:ext cx="1119738" cy="13089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F6DABCB6-4F33-4CEF-A3D3-1CB79FBEBF57}"/>
              </a:ext>
            </a:extLst>
          </p:cNvPr>
          <p:cNvSpPr/>
          <p:nvPr/>
        </p:nvSpPr>
        <p:spPr>
          <a:xfrm>
            <a:off x="1857754" y="3045650"/>
            <a:ext cx="557950" cy="354632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Arrow: Bent-Up 60">
            <a:extLst>
              <a:ext uri="{FF2B5EF4-FFF2-40B4-BE49-F238E27FC236}">
                <a16:creationId xmlns:a16="http://schemas.microsoft.com/office/drawing/2014/main" id="{6FA2E4EA-62FC-4507-A9BE-610325E91CAC}"/>
              </a:ext>
            </a:extLst>
          </p:cNvPr>
          <p:cNvSpPr/>
          <p:nvPr/>
        </p:nvSpPr>
        <p:spPr>
          <a:xfrm rot="5400000" flipH="1">
            <a:off x="6405401" y="1298743"/>
            <a:ext cx="850392" cy="1673792"/>
          </a:xfrm>
          <a:prstGeom prst="bentUpArrow">
            <a:avLst>
              <a:gd name="adj1" fmla="val 13053"/>
              <a:gd name="adj2" fmla="val 25000"/>
              <a:gd name="adj3" fmla="val 29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Arrow: Bent-Up 65">
            <a:extLst>
              <a:ext uri="{FF2B5EF4-FFF2-40B4-BE49-F238E27FC236}">
                <a16:creationId xmlns:a16="http://schemas.microsoft.com/office/drawing/2014/main" id="{1F79ED6C-E00B-454F-865A-C0EBE1DC4064}"/>
              </a:ext>
            </a:extLst>
          </p:cNvPr>
          <p:cNvSpPr/>
          <p:nvPr/>
        </p:nvSpPr>
        <p:spPr>
          <a:xfrm rot="16200000" flipH="1" flipV="1">
            <a:off x="6405401" y="3683640"/>
            <a:ext cx="850392" cy="1673792"/>
          </a:xfrm>
          <a:prstGeom prst="bentUpArrow">
            <a:avLst>
              <a:gd name="adj1" fmla="val 13053"/>
              <a:gd name="adj2" fmla="val 25000"/>
              <a:gd name="adj3" fmla="val 29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A236B9FF-F3E7-4772-892A-63D0B8FE7521}"/>
              </a:ext>
            </a:extLst>
          </p:cNvPr>
          <p:cNvSpPr/>
          <p:nvPr/>
        </p:nvSpPr>
        <p:spPr>
          <a:xfrm>
            <a:off x="6494491" y="3045650"/>
            <a:ext cx="1178739" cy="419581"/>
          </a:xfrm>
          <a:prstGeom prst="rightArrow">
            <a:avLst>
              <a:gd name="adj1" fmla="val 24214"/>
              <a:gd name="adj2" fmla="val 6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 descr="Word count Icons - Iconshock">
            <a:extLst>
              <a:ext uri="{FF2B5EF4-FFF2-40B4-BE49-F238E27FC236}">
                <a16:creationId xmlns:a16="http://schemas.microsoft.com/office/drawing/2014/main" id="{BA312BF1-99CC-487A-AB09-75C6ABA3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409" y="2625285"/>
            <a:ext cx="1584761" cy="158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Arrow: Right 69">
            <a:extLst>
              <a:ext uri="{FF2B5EF4-FFF2-40B4-BE49-F238E27FC236}">
                <a16:creationId xmlns:a16="http://schemas.microsoft.com/office/drawing/2014/main" id="{2F07C88B-DEF6-48CA-8558-615E1DB44884}"/>
              </a:ext>
            </a:extLst>
          </p:cNvPr>
          <p:cNvSpPr/>
          <p:nvPr/>
        </p:nvSpPr>
        <p:spPr>
          <a:xfrm>
            <a:off x="4180660" y="3078124"/>
            <a:ext cx="557950" cy="354632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25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2CBB-AC5A-4BB8-834D-1AA8429C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ii) Automatic Approaches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4F4B8-ED9B-40DC-BCF8-3293CE37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14715-F08A-45C7-8787-32D7DA59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16452-DD27-43F6-B034-94D36D95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21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8C6CE-654D-4EA2-97FB-A08AFB29B2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000" b="0" i="0" dirty="0">
              <a:solidFill>
                <a:srgbClr val="2B3E51"/>
              </a:solidFill>
              <a:effectLst/>
            </a:endParaRPr>
          </a:p>
          <a:p>
            <a:r>
              <a:rPr lang="en-US" sz="2000" b="0" i="0" dirty="0">
                <a:solidFill>
                  <a:srgbClr val="2B3E51"/>
                </a:solidFill>
                <a:effectLst/>
              </a:rPr>
              <a:t>This Systems rely on “</a:t>
            </a:r>
            <a:r>
              <a:rPr lang="en-US" sz="2000" b="1" i="0" dirty="0">
                <a:solidFill>
                  <a:srgbClr val="2B3E51"/>
                </a:solidFill>
                <a:effectLst/>
              </a:rPr>
              <a:t>machine learning techniques</a:t>
            </a:r>
            <a:r>
              <a:rPr lang="en-US" sz="2000" b="0" i="0" dirty="0">
                <a:solidFill>
                  <a:srgbClr val="2B3E51"/>
                </a:solidFill>
                <a:effectLst/>
              </a:rPr>
              <a:t>” to learn from data.</a:t>
            </a:r>
          </a:p>
          <a:p>
            <a:r>
              <a:rPr lang="en-US" sz="2000" b="0" i="0" dirty="0">
                <a:solidFill>
                  <a:srgbClr val="2B3E51"/>
                </a:solidFill>
                <a:effectLst/>
              </a:rPr>
              <a:t>Automatic methods, contrary to rule-based systems.</a:t>
            </a:r>
            <a:endParaRPr lang="en-US" sz="2000" dirty="0">
              <a:solidFill>
                <a:srgbClr val="2B3E51"/>
              </a:solidFill>
            </a:endParaRPr>
          </a:p>
          <a:p>
            <a:r>
              <a:rPr lang="en-US" sz="2000" b="0" i="0" dirty="0">
                <a:solidFill>
                  <a:srgbClr val="2B3E51"/>
                </a:solidFill>
                <a:effectLst/>
              </a:rPr>
              <a:t>A sentiment analysis : classification problem, whereby a classifier is fed a text and returns a category, e.g. positive, negative, or neutral.</a:t>
            </a:r>
          </a:p>
          <a:p>
            <a:endParaRPr lang="en-US" sz="2000" b="0" i="0" dirty="0">
              <a:solidFill>
                <a:srgbClr val="2B3E51"/>
              </a:solidFill>
              <a:effectLst/>
            </a:endParaRPr>
          </a:p>
          <a:p>
            <a:r>
              <a:rPr lang="en-US" sz="2000" dirty="0">
                <a:solidFill>
                  <a:srgbClr val="2B3E51"/>
                </a:solidFill>
              </a:rPr>
              <a:t>Working of ML Algorithm :</a:t>
            </a:r>
          </a:p>
          <a:p>
            <a:pPr marL="271463" indent="0">
              <a:buNone/>
            </a:pPr>
            <a:r>
              <a:rPr lang="en-US" sz="2000" b="0" i="0" dirty="0">
                <a:solidFill>
                  <a:srgbClr val="2B3E51"/>
                </a:solidFill>
                <a:effectLst/>
              </a:rPr>
              <a:t>1) Training part</a:t>
            </a:r>
          </a:p>
          <a:p>
            <a:pPr marL="271463" indent="0">
              <a:buNone/>
            </a:pPr>
            <a:r>
              <a:rPr lang="en-US" sz="2000" dirty="0">
                <a:solidFill>
                  <a:srgbClr val="2B3E51"/>
                </a:solidFill>
              </a:rPr>
              <a:t>2) Prediction part</a:t>
            </a:r>
            <a:endParaRPr lang="en-US" sz="2000" b="0" i="0" dirty="0">
              <a:solidFill>
                <a:srgbClr val="2B3E51"/>
              </a:solidFill>
              <a:effectLst/>
            </a:endParaRPr>
          </a:p>
          <a:p>
            <a:endParaRPr lang="en-US" sz="2000" b="0" i="0" dirty="0">
              <a:solidFill>
                <a:srgbClr val="2B3E51"/>
              </a:solidFill>
              <a:effectLst/>
            </a:endParaRPr>
          </a:p>
          <a:p>
            <a:endParaRPr lang="en-US" sz="2000" b="0" i="0" dirty="0">
              <a:solidFill>
                <a:srgbClr val="2B3E51"/>
              </a:solidFill>
              <a:effectLst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5199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1F09-AA6D-4607-AAAA-AF8C9E1F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Training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9417B-2696-440C-B774-0E0EE668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F9481-D147-44FE-AD8B-57891C95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AC077-2EA2-4C61-AF1C-AE7C1504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22</a:t>
            </a:fld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DAE2C3-928F-4D20-BA0A-9F010FF5D81D}"/>
              </a:ext>
            </a:extLst>
          </p:cNvPr>
          <p:cNvSpPr/>
          <p:nvPr/>
        </p:nvSpPr>
        <p:spPr>
          <a:xfrm>
            <a:off x="831528" y="2053224"/>
            <a:ext cx="1152128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D16F1-BA87-400F-8C4A-C383E0BFD1E8}"/>
              </a:ext>
            </a:extLst>
          </p:cNvPr>
          <p:cNvSpPr txBox="1"/>
          <p:nvPr/>
        </p:nvSpPr>
        <p:spPr>
          <a:xfrm>
            <a:off x="192355" y="2405706"/>
            <a:ext cx="2430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(Positive, Neutral, Negative)</a:t>
            </a:r>
            <a:endParaRPr lang="en-IN" sz="1400" dirty="0"/>
          </a:p>
        </p:txBody>
      </p:sp>
      <p:pic>
        <p:nvPicPr>
          <p:cNvPr id="10" name="Picture 6" descr="Pages, files, White, Text, Page icon">
            <a:extLst>
              <a:ext uri="{FF2B5EF4-FFF2-40B4-BE49-F238E27FC236}">
                <a16:creationId xmlns:a16="http://schemas.microsoft.com/office/drawing/2014/main" id="{7E6A5965-6361-4BC0-9247-A8B4A1C8C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48" y="3180538"/>
            <a:ext cx="864096" cy="101010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5B8484-C9AD-4C95-8FD9-4BB2D9246FAB}"/>
              </a:ext>
            </a:extLst>
          </p:cNvPr>
          <p:cNvSpPr txBox="1"/>
          <p:nvPr/>
        </p:nvSpPr>
        <p:spPr>
          <a:xfrm>
            <a:off x="1004284" y="4241397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Text</a:t>
            </a:r>
            <a:endParaRPr lang="en-IN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E31116-26C0-4966-9C76-4747BB20F924}"/>
              </a:ext>
            </a:extLst>
          </p:cNvPr>
          <p:cNvSpPr/>
          <p:nvPr/>
        </p:nvSpPr>
        <p:spPr>
          <a:xfrm>
            <a:off x="2717321" y="3217538"/>
            <a:ext cx="1224136" cy="936104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Extractor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4DCFA43-1508-45DA-809F-8266D5B5A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88023"/>
              </p:ext>
            </p:extLst>
          </p:nvPr>
        </p:nvGraphicFramePr>
        <p:xfrm>
          <a:off x="4843294" y="3522400"/>
          <a:ext cx="245231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463">
                  <a:extLst>
                    <a:ext uri="{9D8B030D-6E8A-4147-A177-3AD203B41FA5}">
                      <a16:colId xmlns:a16="http://schemas.microsoft.com/office/drawing/2014/main" val="1722265046"/>
                    </a:ext>
                  </a:extLst>
                </a:gridCol>
                <a:gridCol w="490463">
                  <a:extLst>
                    <a:ext uri="{9D8B030D-6E8A-4147-A177-3AD203B41FA5}">
                      <a16:colId xmlns:a16="http://schemas.microsoft.com/office/drawing/2014/main" val="4042266445"/>
                    </a:ext>
                  </a:extLst>
                </a:gridCol>
                <a:gridCol w="490463">
                  <a:extLst>
                    <a:ext uri="{9D8B030D-6E8A-4147-A177-3AD203B41FA5}">
                      <a16:colId xmlns:a16="http://schemas.microsoft.com/office/drawing/2014/main" val="58885386"/>
                    </a:ext>
                  </a:extLst>
                </a:gridCol>
                <a:gridCol w="490463">
                  <a:extLst>
                    <a:ext uri="{9D8B030D-6E8A-4147-A177-3AD203B41FA5}">
                      <a16:colId xmlns:a16="http://schemas.microsoft.com/office/drawing/2014/main" val="3384569007"/>
                    </a:ext>
                  </a:extLst>
                </a:gridCol>
                <a:gridCol w="490463">
                  <a:extLst>
                    <a:ext uri="{9D8B030D-6E8A-4147-A177-3AD203B41FA5}">
                      <a16:colId xmlns:a16="http://schemas.microsoft.com/office/drawing/2014/main" val="3572575228"/>
                    </a:ext>
                  </a:extLst>
                </a:gridCol>
              </a:tblGrid>
              <a:tr h="3061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035499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AB85B6D-0197-4919-BCF7-72852A1316BA}"/>
              </a:ext>
            </a:extLst>
          </p:cNvPr>
          <p:cNvSpPr/>
          <p:nvPr/>
        </p:nvSpPr>
        <p:spPr>
          <a:xfrm>
            <a:off x="8397254" y="1921396"/>
            <a:ext cx="1405826" cy="2143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Machine Learning Algorithm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A8C078-D3B1-44D4-A3EE-4CE40677CCA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730644" y="3685590"/>
            <a:ext cx="8418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4ED451-A0AF-44A7-86C2-62E3055ABB27}"/>
              </a:ext>
            </a:extLst>
          </p:cNvPr>
          <p:cNvCxnSpPr>
            <a:cxnSpLocks/>
          </p:cNvCxnSpPr>
          <p:nvPr/>
        </p:nvCxnSpPr>
        <p:spPr>
          <a:xfrm>
            <a:off x="3941457" y="3705280"/>
            <a:ext cx="8418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89CE16-A310-471F-A324-378E6F14184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983656" y="2197240"/>
            <a:ext cx="61686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6DCF54-0C5F-45B0-BE40-5F9AACDA382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295609" y="3705280"/>
            <a:ext cx="856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835DFB9-CF7F-492E-8A16-27295696CFF0}"/>
              </a:ext>
            </a:extLst>
          </p:cNvPr>
          <p:cNvSpPr txBox="1"/>
          <p:nvPr/>
        </p:nvSpPr>
        <p:spPr>
          <a:xfrm>
            <a:off x="5571558" y="4064446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Features</a:t>
            </a:r>
            <a:endParaRPr lang="en-IN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04E6B8-6311-4B42-9AEE-CFF3C7AC80E0}"/>
              </a:ext>
            </a:extLst>
          </p:cNvPr>
          <p:cNvSpPr txBox="1"/>
          <p:nvPr/>
        </p:nvSpPr>
        <p:spPr>
          <a:xfrm>
            <a:off x="610746" y="4612619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Test samples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70129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C113E-629B-4E34-B904-63669D4E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7CA4-1943-44A6-B0C6-92837846A892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6C086-C8C1-4590-84B7-6199CA30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14E35-C33C-4C03-89F1-C9E8E2EF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23</a:t>
            </a:fld>
            <a:endParaRPr lang="en-GB"/>
          </a:p>
        </p:txBody>
      </p:sp>
      <p:pic>
        <p:nvPicPr>
          <p:cNvPr id="7" name="Picture 6" descr="Pages, files, White, Text, Page icon">
            <a:extLst>
              <a:ext uri="{FF2B5EF4-FFF2-40B4-BE49-F238E27FC236}">
                <a16:creationId xmlns:a16="http://schemas.microsoft.com/office/drawing/2014/main" id="{25BFAF87-0523-421A-85E5-51700CC80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12" y="2313887"/>
            <a:ext cx="864096" cy="101010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850719-8D65-49E5-9F3B-2CAF5576BE25}"/>
              </a:ext>
            </a:extLst>
          </p:cNvPr>
          <p:cNvSpPr txBox="1"/>
          <p:nvPr/>
        </p:nvSpPr>
        <p:spPr>
          <a:xfrm>
            <a:off x="825248" y="3413819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Text</a:t>
            </a:r>
            <a:endParaRPr lang="en-IN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A60DF8-CF46-4326-A08A-5AE7901A7251}"/>
              </a:ext>
            </a:extLst>
          </p:cNvPr>
          <p:cNvSpPr/>
          <p:nvPr/>
        </p:nvSpPr>
        <p:spPr>
          <a:xfrm>
            <a:off x="2538285" y="2350887"/>
            <a:ext cx="1224136" cy="936104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Extractor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13A32AA4-3496-449E-86A9-B78103946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214307"/>
              </p:ext>
            </p:extLst>
          </p:nvPr>
        </p:nvGraphicFramePr>
        <p:xfrm>
          <a:off x="4664258" y="2655749"/>
          <a:ext cx="245231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463">
                  <a:extLst>
                    <a:ext uri="{9D8B030D-6E8A-4147-A177-3AD203B41FA5}">
                      <a16:colId xmlns:a16="http://schemas.microsoft.com/office/drawing/2014/main" val="1722265046"/>
                    </a:ext>
                  </a:extLst>
                </a:gridCol>
                <a:gridCol w="490463">
                  <a:extLst>
                    <a:ext uri="{9D8B030D-6E8A-4147-A177-3AD203B41FA5}">
                      <a16:colId xmlns:a16="http://schemas.microsoft.com/office/drawing/2014/main" val="4042266445"/>
                    </a:ext>
                  </a:extLst>
                </a:gridCol>
                <a:gridCol w="490463">
                  <a:extLst>
                    <a:ext uri="{9D8B030D-6E8A-4147-A177-3AD203B41FA5}">
                      <a16:colId xmlns:a16="http://schemas.microsoft.com/office/drawing/2014/main" val="58885386"/>
                    </a:ext>
                  </a:extLst>
                </a:gridCol>
                <a:gridCol w="490463">
                  <a:extLst>
                    <a:ext uri="{9D8B030D-6E8A-4147-A177-3AD203B41FA5}">
                      <a16:colId xmlns:a16="http://schemas.microsoft.com/office/drawing/2014/main" val="3384569007"/>
                    </a:ext>
                  </a:extLst>
                </a:gridCol>
                <a:gridCol w="490463">
                  <a:extLst>
                    <a:ext uri="{9D8B030D-6E8A-4147-A177-3AD203B41FA5}">
                      <a16:colId xmlns:a16="http://schemas.microsoft.com/office/drawing/2014/main" val="3572575228"/>
                    </a:ext>
                  </a:extLst>
                </a:gridCol>
              </a:tblGrid>
              <a:tr h="3061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03549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2EDF37-1CF1-48BF-94C3-8637BF3E9D5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551608" y="2818939"/>
            <a:ext cx="8418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060941-A644-4E75-8305-93A61FAD213D}"/>
              </a:ext>
            </a:extLst>
          </p:cNvPr>
          <p:cNvCxnSpPr>
            <a:cxnSpLocks/>
          </p:cNvCxnSpPr>
          <p:nvPr/>
        </p:nvCxnSpPr>
        <p:spPr>
          <a:xfrm>
            <a:off x="3762421" y="2838629"/>
            <a:ext cx="8418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9325D9-60F5-482E-974E-94E47440CF6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116573" y="2838629"/>
            <a:ext cx="8567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88AAE3-1CA3-4A0E-9A32-239222E6ED62}"/>
              </a:ext>
            </a:extLst>
          </p:cNvPr>
          <p:cNvSpPr txBox="1"/>
          <p:nvPr/>
        </p:nvSpPr>
        <p:spPr>
          <a:xfrm>
            <a:off x="5392522" y="3197795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Features</a:t>
            </a:r>
            <a:endParaRPr lang="en-IN" sz="1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9106EA-DA96-4CA6-A178-050969E8BE21}"/>
              </a:ext>
            </a:extLst>
          </p:cNvPr>
          <p:cNvSpPr/>
          <p:nvPr/>
        </p:nvSpPr>
        <p:spPr>
          <a:xfrm>
            <a:off x="8104336" y="2085157"/>
            <a:ext cx="1405826" cy="1492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Classifier Model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437442-B565-4C1B-8535-8F92FF189145}"/>
              </a:ext>
            </a:extLst>
          </p:cNvPr>
          <p:cNvSpPr/>
          <p:nvPr/>
        </p:nvSpPr>
        <p:spPr>
          <a:xfrm>
            <a:off x="8239453" y="4459407"/>
            <a:ext cx="1152128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A2B028-5F86-42DC-8632-E632E4B893F7}"/>
              </a:ext>
            </a:extLst>
          </p:cNvPr>
          <p:cNvSpPr txBox="1"/>
          <p:nvPr/>
        </p:nvSpPr>
        <p:spPr>
          <a:xfrm>
            <a:off x="7600280" y="4811889"/>
            <a:ext cx="2430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(Positive, Neutral, Negative)</a:t>
            </a:r>
            <a:endParaRPr lang="en-IN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E45685-3C69-4D53-B838-8A4D9095FF0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07249" y="3577580"/>
            <a:ext cx="0" cy="5983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F2A6325A-9C06-478E-8E02-98059498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90500"/>
            <a:ext cx="9482667" cy="632460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Working of Prediction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CF3A4-6D5F-4E35-B8F9-B71834813621}"/>
              </a:ext>
            </a:extLst>
          </p:cNvPr>
          <p:cNvSpPr txBox="1"/>
          <p:nvPr/>
        </p:nvSpPr>
        <p:spPr>
          <a:xfrm>
            <a:off x="8267678" y="419445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Predicted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369827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5464" y="1250662"/>
            <a:ext cx="2937887" cy="825500"/>
          </a:xfrm>
        </p:spPr>
        <p:txBody>
          <a:bodyPr/>
          <a:lstStyle/>
          <a:p>
            <a:r>
              <a:rPr lang="en-IN" sz="2000" i="0" dirty="0">
                <a:effectLst/>
              </a:rPr>
              <a:t>Feature Extraction Process</a:t>
            </a:r>
            <a:endParaRPr lang="en-IN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254241" y="2139668"/>
            <a:ext cx="2937887" cy="2806064"/>
          </a:xfrm>
        </p:spPr>
        <p:txBody>
          <a:bodyPr>
            <a:normAutofit/>
          </a:bodyPr>
          <a:lstStyle/>
          <a:p>
            <a:pPr marL="192088" indent="-192088">
              <a:buClrTx/>
              <a:buFont typeface="Wingdings" panose="05000000000000000000" pitchFamily="2" charset="2"/>
              <a:buChar char="v"/>
            </a:pPr>
            <a:r>
              <a:rPr lang="en-IN" sz="1400" u="sng" dirty="0"/>
              <a:t>Steps Involved </a:t>
            </a:r>
            <a:r>
              <a:rPr lang="en-IN" sz="1400" dirty="0"/>
              <a:t>: </a:t>
            </a:r>
          </a:p>
          <a:p>
            <a:pPr marL="355600" indent="-177800">
              <a:buClrTx/>
              <a:buFont typeface="Wingdings" panose="05000000000000000000" pitchFamily="2" charset="2"/>
              <a:buChar char="Ø"/>
            </a:pPr>
            <a:r>
              <a:rPr lang="en-IN" sz="1400" dirty="0"/>
              <a:t>Accumulation</a:t>
            </a:r>
          </a:p>
          <a:p>
            <a:pPr marL="355600" indent="-177800">
              <a:buClrTx/>
              <a:buFont typeface="Wingdings" panose="05000000000000000000" pitchFamily="2" charset="2"/>
              <a:buChar char="Ø"/>
            </a:pPr>
            <a:r>
              <a:rPr lang="en-IN" sz="1400" dirty="0"/>
              <a:t>Tokenization</a:t>
            </a:r>
          </a:p>
          <a:p>
            <a:pPr marL="355600" indent="-177800">
              <a:buClrTx/>
              <a:buFont typeface="Wingdings" panose="05000000000000000000" pitchFamily="2" charset="2"/>
              <a:buChar char="Ø"/>
            </a:pPr>
            <a:r>
              <a:rPr lang="en-IN" sz="1400" dirty="0"/>
              <a:t>Pre-Processing Or Cleaning</a:t>
            </a:r>
          </a:p>
          <a:p>
            <a:pPr marL="355600" indent="-177800">
              <a:buClrTx/>
              <a:buFont typeface="Wingdings" panose="05000000000000000000" pitchFamily="2" charset="2"/>
              <a:buChar char="Ø"/>
            </a:pPr>
            <a:r>
              <a:rPr lang="en-IN" sz="1400" dirty="0"/>
              <a:t>Classification</a:t>
            </a:r>
          </a:p>
          <a:p>
            <a:endParaRPr lang="en-IN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24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grpSp>
        <p:nvGrpSpPr>
          <p:cNvPr id="75" name="Group 74"/>
          <p:cNvGrpSpPr/>
          <p:nvPr/>
        </p:nvGrpSpPr>
        <p:grpSpPr>
          <a:xfrm>
            <a:off x="3329605" y="1345332"/>
            <a:ext cx="6461326" cy="3414481"/>
            <a:chOff x="3317788" y="754247"/>
            <a:chExt cx="6461326" cy="3414481"/>
          </a:xfrm>
        </p:grpSpPr>
        <p:sp>
          <p:nvSpPr>
            <p:cNvPr id="14" name="Rectangle 13"/>
            <p:cNvSpPr/>
            <p:nvPr/>
          </p:nvSpPr>
          <p:spPr>
            <a:xfrm>
              <a:off x="8014510" y="3695590"/>
              <a:ext cx="1665754" cy="440509"/>
            </a:xfrm>
            <a:prstGeom prst="rect">
              <a:avLst/>
            </a:prstGeom>
            <a:solidFill>
              <a:srgbClr val="0086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Model Building</a:t>
              </a:r>
            </a:p>
          </p:txBody>
        </p:sp>
        <p:pic>
          <p:nvPicPr>
            <p:cNvPr id="21" name="Picture 20" descr="Pages, files, White, Text, Page icon">
              <a:extLst>
                <a:ext uri="{FF2B5EF4-FFF2-40B4-BE49-F238E27FC236}">
                  <a16:creationId xmlns:a16="http://schemas.microsoft.com/office/drawing/2014/main" id="{25BFAF87-0523-421A-85E5-51700CC804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7788" y="1388556"/>
              <a:ext cx="645043" cy="7540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/>
            <p:cNvGrpSpPr/>
            <p:nvPr/>
          </p:nvGrpSpPr>
          <p:grpSpPr>
            <a:xfrm>
              <a:off x="5708234" y="761999"/>
              <a:ext cx="1800461" cy="2022653"/>
              <a:chOff x="5959288" y="553244"/>
              <a:chExt cx="1929024" cy="220955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275756" y="1466185"/>
                <a:ext cx="1275556" cy="432049"/>
              </a:xfrm>
              <a:prstGeom prst="rect">
                <a:avLst/>
              </a:prstGeom>
              <a:solidFill>
                <a:srgbClr val="0086E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Removing Stop-word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302458" y="2061264"/>
                <a:ext cx="1248853" cy="548616"/>
              </a:xfrm>
              <a:prstGeom prst="rect">
                <a:avLst/>
              </a:prstGeom>
              <a:solidFill>
                <a:srgbClr val="0086E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Stemming </a:t>
                </a:r>
              </a:p>
              <a:p>
                <a:pPr algn="ctr"/>
                <a:r>
                  <a:rPr lang="en-IN" sz="1100" dirty="0"/>
                  <a:t>And Lemmatization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959288" y="553244"/>
                <a:ext cx="1929024" cy="22095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114810" y="731124"/>
                <a:ext cx="1627519" cy="285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/>
                  <a:t>Pre-Processing Text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913216" y="754247"/>
              <a:ext cx="1865898" cy="2022653"/>
              <a:chOff x="7951396" y="553243"/>
              <a:chExt cx="1953140" cy="220253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284387" y="2191159"/>
                <a:ext cx="1263041" cy="459466"/>
              </a:xfrm>
              <a:prstGeom prst="rect">
                <a:avLst/>
              </a:prstGeom>
              <a:solidFill>
                <a:srgbClr val="0086E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Word Embedding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290040" y="1608638"/>
                <a:ext cx="1257388" cy="437910"/>
              </a:xfrm>
              <a:prstGeom prst="rect">
                <a:avLst/>
              </a:prstGeom>
              <a:solidFill>
                <a:srgbClr val="0086E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TF-IDF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279836" y="1015120"/>
                <a:ext cx="1255857" cy="448907"/>
              </a:xfrm>
              <a:prstGeom prst="rect">
                <a:avLst/>
              </a:prstGeom>
              <a:solidFill>
                <a:srgbClr val="0086E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Bag of word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951396" y="553243"/>
                <a:ext cx="1953140" cy="22025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24821" y="707342"/>
                <a:ext cx="17979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Feature Engineering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962831" y="1511821"/>
              <a:ext cx="4884556" cy="2656907"/>
              <a:chOff x="3962831" y="1511821"/>
              <a:chExt cx="4884556" cy="265690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318911" y="1511821"/>
                <a:ext cx="1074781" cy="507506"/>
              </a:xfrm>
              <a:prstGeom prst="rect">
                <a:avLst/>
              </a:prstGeom>
              <a:solidFill>
                <a:srgbClr val="0086E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Tokenization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909570" y="3662959"/>
                <a:ext cx="1565764" cy="505769"/>
              </a:xfrm>
              <a:prstGeom prst="rect">
                <a:avLst/>
              </a:prstGeom>
              <a:solidFill>
                <a:srgbClr val="0086E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Model Evaluation</a:t>
                </a:r>
              </a:p>
            </p:txBody>
          </p:sp>
          <p:cxnSp>
            <p:nvCxnSpPr>
              <p:cNvPr id="37" name="Straight Arrow Connector 36"/>
              <p:cNvCxnSpPr>
                <a:stCxn id="14" idx="1"/>
                <a:endCxn id="15" idx="3"/>
              </p:cNvCxnSpPr>
              <p:nvPr/>
            </p:nvCxnSpPr>
            <p:spPr>
              <a:xfrm flipH="1" flipV="1">
                <a:off x="7475334" y="3915844"/>
                <a:ext cx="539176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23" idx="2"/>
                <a:endCxn id="14" idx="0"/>
              </p:cNvCxnSpPr>
              <p:nvPr/>
            </p:nvCxnSpPr>
            <p:spPr>
              <a:xfrm>
                <a:off x="8846165" y="2776900"/>
                <a:ext cx="1222" cy="91869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21" idx="3"/>
                <a:endCxn id="12" idx="1"/>
              </p:cNvCxnSpPr>
              <p:nvPr/>
            </p:nvCxnSpPr>
            <p:spPr>
              <a:xfrm flipV="1">
                <a:off x="3962831" y="1765574"/>
                <a:ext cx="35608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12" idx="3"/>
                <a:endCxn id="22" idx="1"/>
              </p:cNvCxnSpPr>
              <p:nvPr/>
            </p:nvCxnSpPr>
            <p:spPr>
              <a:xfrm>
                <a:off x="5393692" y="1765574"/>
                <a:ext cx="314540" cy="77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22" idx="3"/>
                <a:endCxn id="23" idx="1"/>
              </p:cNvCxnSpPr>
              <p:nvPr/>
            </p:nvCxnSpPr>
            <p:spPr>
              <a:xfrm flipV="1">
                <a:off x="7508692" y="1765574"/>
                <a:ext cx="404524" cy="77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9102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25</a:t>
            </a:fld>
            <a:endParaRPr lang="en-GB" dirty="0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3333751" y="628395"/>
            <a:ext cx="6519333" cy="4578605"/>
          </a:xfrm>
        </p:spPr>
        <p:txBody>
          <a:bodyPr/>
          <a:lstStyle/>
          <a:p>
            <a:pPr algn="ctr"/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The Movie was great!</a:t>
            </a:r>
            <a:br>
              <a:rPr lang="en-IN" dirty="0"/>
            </a:b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345142" y="2161634"/>
            <a:ext cx="2709333" cy="1368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/>
              <a:t>Step 1:</a:t>
            </a:r>
          </a:p>
          <a:p>
            <a:r>
              <a:rPr lang="en-IN" sz="2800" dirty="0"/>
              <a:t>Tokenization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423779" y="2305650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23779" y="262756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Tokenization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71451" y="3503316"/>
            <a:ext cx="590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                                    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Movie                                02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was                                    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Great                                 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!                                          05</a:t>
            </a:r>
            <a:br>
              <a:rPr lang="en-IN" dirty="0"/>
            </a:br>
            <a:r>
              <a:rPr lang="en-IN" dirty="0"/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71451" y="825500"/>
            <a:ext cx="6381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Converting text into tokens before transforming it into vectors</a:t>
            </a:r>
            <a:r>
              <a:rPr lang="en-US" dirty="0"/>
              <a:t>.</a:t>
            </a:r>
            <a:endParaRPr lang="en-IN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719960" y="3721596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719960" y="4009628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719960" y="4297660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19960" y="4585692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719960" y="487372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860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26</a:t>
            </a:fld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345142" y="841276"/>
            <a:ext cx="2709333" cy="4381500"/>
          </a:xfrm>
        </p:spPr>
        <p:txBody>
          <a:bodyPr/>
          <a:lstStyle/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345142" y="2021203"/>
            <a:ext cx="2495110" cy="1792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/>
              <a:t>Step</a:t>
            </a:r>
            <a:r>
              <a:rPr lang="en-IN" sz="3200" dirty="0"/>
              <a:t> 2:</a:t>
            </a:r>
          </a:p>
          <a:p>
            <a:r>
              <a:rPr lang="en-IN" sz="2400" dirty="0"/>
              <a:t>Pre-Processing Text</a:t>
            </a:r>
          </a:p>
          <a:p>
            <a:endParaRPr lang="en-IN" sz="2400" dirty="0"/>
          </a:p>
        </p:txBody>
      </p:sp>
      <p:sp>
        <p:nvSpPr>
          <p:cNvPr id="8" name="Title 27"/>
          <p:cNvSpPr>
            <a:spLocks noGrp="1"/>
          </p:cNvSpPr>
          <p:nvPr>
            <p:ph type="title"/>
          </p:nvPr>
        </p:nvSpPr>
        <p:spPr>
          <a:xfrm>
            <a:off x="3333751" y="628395"/>
            <a:ext cx="6519333" cy="4578605"/>
          </a:xfrm>
        </p:spPr>
        <p:txBody>
          <a:bodyPr/>
          <a:lstStyle/>
          <a:p>
            <a:pPr algn="ctr"/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The Movie was great!</a:t>
            </a:r>
            <a:br>
              <a:rPr lang="en-IN" dirty="0"/>
            </a:b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431280" y="2493436"/>
            <a:ext cx="272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Remove The special characters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1451" y="3529786"/>
            <a:ext cx="590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trike="sngStrike" dirty="0"/>
              <a:t>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Movie </a:t>
            </a:r>
          </a:p>
          <a:p>
            <a:r>
              <a:rPr lang="en-IN" strike="sngStrike" dirty="0"/>
              <a:t>was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!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423779" y="2305650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71451" y="825500"/>
            <a:ext cx="638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Cleaning the Data And Removing  Stop words</a:t>
            </a:r>
          </a:p>
        </p:txBody>
      </p:sp>
    </p:spTree>
    <p:extLst>
      <p:ext uri="{BB962C8B-B14F-4D97-AF65-F5344CB8AC3E}">
        <p14:creationId xmlns:p14="http://schemas.microsoft.com/office/powerpoint/2010/main" val="197614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27</a:t>
            </a:fld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345142" y="841276"/>
            <a:ext cx="2709333" cy="4381500"/>
          </a:xfrm>
        </p:spPr>
        <p:txBody>
          <a:bodyPr/>
          <a:lstStyle/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8" name="Title 27"/>
          <p:cNvSpPr>
            <a:spLocks noGrp="1"/>
          </p:cNvSpPr>
          <p:nvPr>
            <p:ph type="title"/>
          </p:nvPr>
        </p:nvSpPr>
        <p:spPr>
          <a:xfrm>
            <a:off x="3333751" y="628395"/>
            <a:ext cx="6519333" cy="4578605"/>
          </a:xfrm>
        </p:spPr>
        <p:txBody>
          <a:bodyPr/>
          <a:lstStyle/>
          <a:p>
            <a:pPr algn="ctr"/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The Movie was great!</a:t>
            </a:r>
            <a:br>
              <a:rPr lang="en-IN" dirty="0"/>
            </a:b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431280" y="2493436"/>
            <a:ext cx="2729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Positive +1</a:t>
            </a:r>
          </a:p>
          <a:p>
            <a:r>
              <a:rPr lang="en-IN" dirty="0" err="1"/>
              <a:t>Negatve</a:t>
            </a:r>
            <a:r>
              <a:rPr lang="en-IN" dirty="0"/>
              <a:t> -1</a:t>
            </a:r>
          </a:p>
          <a:p>
            <a:r>
              <a:rPr lang="en-IN" dirty="0" err="1"/>
              <a:t>Netural</a:t>
            </a:r>
            <a:r>
              <a:rPr lang="en-IN" dirty="0"/>
              <a:t>  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1451" y="3444031"/>
            <a:ext cx="590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trike="sngStrike" dirty="0"/>
              <a:t>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Movie             +/- </a:t>
            </a:r>
          </a:p>
          <a:p>
            <a:r>
              <a:rPr lang="en-IN" strike="sngStrike" dirty="0"/>
              <a:t>was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Great              +/-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!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423779" y="2305650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5142" y="2161634"/>
            <a:ext cx="2709333" cy="1368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/>
              <a:t>Step 3:</a:t>
            </a:r>
          </a:p>
          <a:p>
            <a:r>
              <a:rPr lang="en-IN" sz="2800" dirty="0"/>
              <a:t>Classification</a:t>
            </a:r>
          </a:p>
        </p:txBody>
      </p:sp>
      <p:sp>
        <p:nvSpPr>
          <p:cNvPr id="2" name="Right Brace 1"/>
          <p:cNvSpPr/>
          <p:nvPr/>
        </p:nvSpPr>
        <p:spPr>
          <a:xfrm>
            <a:off x="4575944" y="3444030"/>
            <a:ext cx="405759" cy="14296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A61BF-6F41-4C11-B06F-245190B36ECB}"/>
              </a:ext>
            </a:extLst>
          </p:cNvPr>
          <p:cNvSpPr txBox="1"/>
          <p:nvPr/>
        </p:nvSpPr>
        <p:spPr>
          <a:xfrm>
            <a:off x="3471451" y="825500"/>
            <a:ext cx="638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Classified the text in nature of sentiment</a:t>
            </a:r>
          </a:p>
        </p:txBody>
      </p:sp>
    </p:spTree>
    <p:extLst>
      <p:ext uri="{BB962C8B-B14F-4D97-AF65-F5344CB8AC3E}">
        <p14:creationId xmlns:p14="http://schemas.microsoft.com/office/powerpoint/2010/main" val="327160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28</a:t>
            </a:fld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345142" y="841276"/>
            <a:ext cx="2709333" cy="4381500"/>
          </a:xfrm>
        </p:spPr>
        <p:txBody>
          <a:bodyPr/>
          <a:lstStyle/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345142" y="2161634"/>
            <a:ext cx="2709333" cy="1368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/>
              <a:t>Feature Extraction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5782" y="696335"/>
            <a:ext cx="662473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BAG OF WORDS: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Token it will have a Feature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b="1" dirty="0"/>
          </a:p>
          <a:p>
            <a:endParaRPr lang="en-IN" sz="1600" dirty="0"/>
          </a:p>
        </p:txBody>
      </p:sp>
      <p:pic>
        <p:nvPicPr>
          <p:cNvPr id="1030" name="Picture 6" descr="Feature Extraction -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24" y="2549117"/>
            <a:ext cx="3824840" cy="9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oup 1030"/>
          <p:cNvGrpSpPr/>
          <p:nvPr/>
        </p:nvGrpSpPr>
        <p:grpSpPr>
          <a:xfrm>
            <a:off x="3567832" y="2299164"/>
            <a:ext cx="2323036" cy="1465723"/>
            <a:chOff x="3495824" y="1326225"/>
            <a:chExt cx="2323036" cy="1465723"/>
          </a:xfrm>
        </p:grpSpPr>
        <p:grpSp>
          <p:nvGrpSpPr>
            <p:cNvPr id="16" name="Group 15"/>
            <p:cNvGrpSpPr/>
            <p:nvPr/>
          </p:nvGrpSpPr>
          <p:grpSpPr>
            <a:xfrm>
              <a:off x="3495824" y="1326225"/>
              <a:ext cx="2323036" cy="1465723"/>
              <a:chOff x="5615507" y="900174"/>
              <a:chExt cx="2323036" cy="146572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0A60DF8-CF46-4326-A08A-5AE7901A7251}"/>
                  </a:ext>
                </a:extLst>
              </p:cNvPr>
              <p:cNvSpPr/>
              <p:nvPr/>
            </p:nvSpPr>
            <p:spPr>
              <a:xfrm>
                <a:off x="5628991" y="900174"/>
                <a:ext cx="2278092" cy="315649"/>
              </a:xfrm>
              <a:prstGeom prst="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text-preprocessing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0A60DF8-CF46-4326-A08A-5AE7901A7251}"/>
                  </a:ext>
                </a:extLst>
              </p:cNvPr>
              <p:cNvSpPr/>
              <p:nvPr/>
            </p:nvSpPr>
            <p:spPr>
              <a:xfrm>
                <a:off x="5615507" y="1468284"/>
                <a:ext cx="2278092" cy="315649"/>
              </a:xfrm>
              <a:prstGeom prst="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create a vocabulary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0A60DF8-CF46-4326-A08A-5AE7901A7251}"/>
                  </a:ext>
                </a:extLst>
              </p:cNvPr>
              <p:cNvSpPr/>
              <p:nvPr/>
            </p:nvSpPr>
            <p:spPr>
              <a:xfrm>
                <a:off x="5619894" y="2054476"/>
                <a:ext cx="2318649" cy="311421"/>
              </a:xfrm>
              <a:prstGeom prst="rect">
                <a:avLst/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matrix of features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>
              <a:off x="4634870" y="1641874"/>
              <a:ext cx="0" cy="252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/>
            <p:cNvCxnSpPr>
              <a:stCxn id="26" idx="2"/>
            </p:cNvCxnSpPr>
            <p:nvPr/>
          </p:nvCxnSpPr>
          <p:spPr>
            <a:xfrm>
              <a:off x="4634870" y="2209984"/>
              <a:ext cx="0" cy="270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TextBox 1031"/>
          <p:cNvSpPr txBox="1"/>
          <p:nvPr/>
        </p:nvSpPr>
        <p:spPr>
          <a:xfrm>
            <a:off x="7044055" y="3529786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Vectorization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344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29</a:t>
            </a:fld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345142" y="841276"/>
            <a:ext cx="2709333" cy="4381500"/>
          </a:xfrm>
        </p:spPr>
        <p:txBody>
          <a:bodyPr/>
          <a:lstStyle/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345142" y="2161634"/>
            <a:ext cx="2709333" cy="1368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/>
              <a:t>Feature Extraction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9800" y="697260"/>
            <a:ext cx="66247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TF-IDF(</a:t>
            </a:r>
            <a:r>
              <a:rPr lang="en-US" b="1" dirty="0">
                <a:solidFill>
                  <a:srgbClr val="0070C0"/>
                </a:solidFill>
              </a:rPr>
              <a:t>term frequency-inverse document frequency):</a:t>
            </a:r>
          </a:p>
          <a:p>
            <a:endParaRPr lang="en-IN" dirty="0"/>
          </a:p>
          <a:p>
            <a:r>
              <a:rPr lang="en-IN" sz="1600" dirty="0"/>
              <a:t>Term Frequency(TF)-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Tf</a:t>
            </a:r>
            <a:r>
              <a:rPr lang="en-IN" dirty="0"/>
              <a:t>(</a:t>
            </a:r>
            <a:r>
              <a:rPr lang="en-IN" dirty="0" err="1"/>
              <a:t>f,d</a:t>
            </a:r>
            <a:r>
              <a:rPr lang="en-IN" dirty="0"/>
              <a:t>)-Frequency  for term (or </a:t>
            </a:r>
            <a:r>
              <a:rPr lang="en-IN" dirty="0" err="1"/>
              <a:t>ngram</a:t>
            </a:r>
            <a:r>
              <a:rPr lang="en-IN" dirty="0"/>
              <a:t>) t in document 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Variants</a:t>
            </a:r>
          </a:p>
          <a:p>
            <a:endParaRPr lang="en-IN" dirty="0"/>
          </a:p>
          <a:p>
            <a:r>
              <a:rPr lang="en-IN" dirty="0"/>
              <a:t> </a:t>
            </a:r>
          </a:p>
          <a:p>
            <a:r>
              <a:rPr lang="en-IN" dirty="0"/>
              <a:t> 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b="1" dirty="0"/>
          </a:p>
          <a:p>
            <a:r>
              <a:rPr lang="en-IN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4377922" y="2497460"/>
              <a:ext cx="4428492" cy="23147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4246">
                      <a:extLst>
                        <a:ext uri="{9D8B030D-6E8A-4147-A177-3AD203B41FA5}">
                          <a16:colId xmlns:a16="http://schemas.microsoft.com/office/drawing/2014/main" val="4261300739"/>
                        </a:ext>
                      </a:extLst>
                    </a:gridCol>
                    <a:gridCol w="2214246">
                      <a:extLst>
                        <a:ext uri="{9D8B030D-6E8A-4147-A177-3AD203B41FA5}">
                          <a16:colId xmlns:a16="http://schemas.microsoft.com/office/drawing/2014/main" val="2684807286"/>
                        </a:ext>
                      </a:extLst>
                    </a:gridCol>
                  </a:tblGrid>
                  <a:tr h="669394"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Weighting</a:t>
                          </a:r>
                          <a:r>
                            <a:rPr lang="en-IN" sz="1800" baseline="0" dirty="0"/>
                            <a:t> Scheme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TF weight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1575517"/>
                      </a:ext>
                    </a:extLst>
                  </a:tr>
                  <a:tr h="35063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binary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0, 1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079955"/>
                      </a:ext>
                    </a:extLst>
                  </a:tr>
                  <a:tr h="35063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Raw</a:t>
                          </a:r>
                          <a:r>
                            <a:rPr lang="en-IN" sz="1600" baseline="0" dirty="0"/>
                            <a:t> count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 err="1"/>
                            <a:t>f</a:t>
                          </a:r>
                          <a:r>
                            <a:rPr lang="en-IN" sz="1600" baseline="-25000" dirty="0" err="1"/>
                            <a:t>t,d</a:t>
                          </a:r>
                          <a:endParaRPr lang="en-IN" sz="1600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6000442"/>
                      </a:ext>
                    </a:extLst>
                  </a:tr>
                  <a:tr h="35063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Term 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600" dirty="0"/>
                            <a:t>f</a:t>
                          </a:r>
                          <a:r>
                            <a:rPr lang="en-IN" sz="1600" baseline="-25000" dirty="0" err="1"/>
                            <a:t>t,d</a:t>
                          </a:r>
                          <a:r>
                            <a:rPr lang="en-IN" sz="1600" baseline="0" dirty="0"/>
                            <a:t>/</a:t>
                          </a:r>
                          <a14:m>
                            <m:oMath xmlns:m="http://schemas.openxmlformats.org/officeDocument/2006/math">
                              <m:r>
                                <a:rPr lang="en-IN" sz="16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IN" sz="16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sz="1600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1600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IN" sz="1600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IN" sz="1600" baseline="-25000" dirty="0"/>
                            <a:t> 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9538936"/>
                      </a:ext>
                    </a:extLst>
                  </a:tr>
                  <a:tr h="593454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Log normalization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600" dirty="0"/>
                            <a:t>1+ log(</a:t>
                          </a:r>
                          <a:r>
                            <a:rPr lang="en-IN" sz="1600" dirty="0" err="1"/>
                            <a:t>f</a:t>
                          </a:r>
                          <a:r>
                            <a:rPr lang="en-IN" sz="1600" baseline="-25000" dirty="0" err="1"/>
                            <a:t>t,d</a:t>
                          </a:r>
                          <a:r>
                            <a:rPr lang="en-IN" sz="16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120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1450500"/>
                  </p:ext>
                </p:extLst>
              </p:nvPr>
            </p:nvGraphicFramePr>
            <p:xfrm>
              <a:off x="4377922" y="2497460"/>
              <a:ext cx="4428492" cy="23147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4246">
                      <a:extLst>
                        <a:ext uri="{9D8B030D-6E8A-4147-A177-3AD203B41FA5}">
                          <a16:colId xmlns:a16="http://schemas.microsoft.com/office/drawing/2014/main" val="4261300739"/>
                        </a:ext>
                      </a:extLst>
                    </a:gridCol>
                    <a:gridCol w="2214246">
                      <a:extLst>
                        <a:ext uri="{9D8B030D-6E8A-4147-A177-3AD203B41FA5}">
                          <a16:colId xmlns:a16="http://schemas.microsoft.com/office/drawing/2014/main" val="2684807286"/>
                        </a:ext>
                      </a:extLst>
                    </a:gridCol>
                  </a:tblGrid>
                  <a:tr h="669394">
                    <a:tc>
                      <a:txBody>
                        <a:bodyPr/>
                        <a:lstStyle/>
                        <a:p>
                          <a:r>
                            <a:rPr lang="en-IN" sz="1800" dirty="0" smtClean="0"/>
                            <a:t>Weighting</a:t>
                          </a:r>
                          <a:r>
                            <a:rPr lang="en-IN" sz="1800" baseline="0" dirty="0" smtClean="0"/>
                            <a:t> Scheme</a:t>
                          </a:r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 smtClean="0"/>
                            <a:t>TF weight</a:t>
                          </a:r>
                          <a:endParaRPr lang="en-IN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1575517"/>
                      </a:ext>
                    </a:extLst>
                  </a:tr>
                  <a:tr h="350635">
                    <a:tc>
                      <a:txBody>
                        <a:bodyPr/>
                        <a:lstStyle/>
                        <a:p>
                          <a:r>
                            <a:rPr lang="en-IN" sz="1600" dirty="0" smtClean="0"/>
                            <a:t>binary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 smtClean="0"/>
                            <a:t>0, 1</a:t>
                          </a:r>
                          <a:endParaRPr lang="en-I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079955"/>
                      </a:ext>
                    </a:extLst>
                  </a:tr>
                  <a:tr h="350635">
                    <a:tc>
                      <a:txBody>
                        <a:bodyPr/>
                        <a:lstStyle/>
                        <a:p>
                          <a:r>
                            <a:rPr lang="en-IN" sz="1600" dirty="0" smtClean="0"/>
                            <a:t>Raw</a:t>
                          </a:r>
                          <a:r>
                            <a:rPr lang="en-IN" sz="1600" baseline="0" dirty="0" smtClean="0"/>
                            <a:t> count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 err="1" smtClean="0"/>
                            <a:t>f</a:t>
                          </a:r>
                          <a:r>
                            <a:rPr lang="en-IN" sz="1600" baseline="-25000" dirty="0" err="1" smtClean="0"/>
                            <a:t>t,d</a:t>
                          </a:r>
                          <a:endParaRPr lang="en-IN" sz="1600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6000442"/>
                      </a:ext>
                    </a:extLst>
                  </a:tr>
                  <a:tr h="350635">
                    <a:tc>
                      <a:txBody>
                        <a:bodyPr/>
                        <a:lstStyle/>
                        <a:p>
                          <a:r>
                            <a:rPr lang="en-IN" sz="1600" dirty="0" smtClean="0"/>
                            <a:t>Term frequency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1" t="-405263" r="-1102" b="-175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9538936"/>
                      </a:ext>
                    </a:extLst>
                  </a:tr>
                  <a:tr h="593454">
                    <a:tc>
                      <a:txBody>
                        <a:bodyPr/>
                        <a:lstStyle/>
                        <a:p>
                          <a:r>
                            <a:rPr lang="en-IN" sz="1600" dirty="0" smtClean="0"/>
                            <a:t>Log normalization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600" dirty="0" smtClean="0"/>
                            <a:t>1+ log(</a:t>
                          </a:r>
                          <a:r>
                            <a:rPr lang="en-IN" sz="1600" dirty="0" err="1" smtClean="0"/>
                            <a:t>f</a:t>
                          </a:r>
                          <a:r>
                            <a:rPr lang="en-IN" sz="1600" baseline="-25000" dirty="0" err="1" smtClean="0"/>
                            <a:t>t,d</a:t>
                          </a:r>
                          <a:r>
                            <a:rPr lang="en-IN" sz="1600" dirty="0" smtClean="0"/>
                            <a:t>)</a:t>
                          </a:r>
                          <a:endParaRPr lang="en-IN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120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513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B112-2158-466D-803C-9A00282F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Work Flow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46B77-EBDC-4873-949A-972149F6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411F-2A5F-476C-B06B-687F70E3E72B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7C91F-84CE-433D-92B8-8F8DB15E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2CC4F8-1923-485F-B51A-58783790D92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5280" y="1272540"/>
            <a:ext cx="9448800" cy="3810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Custom Font Family"/>
            </a:endParaRPr>
          </a:p>
          <a:p>
            <a:pPr marL="0" indent="0">
              <a:buNone/>
            </a:pPr>
            <a:r>
              <a:rPr lang="en-US" sz="2000" dirty="0">
                <a:latin typeface="Custom Font Family"/>
              </a:rPr>
              <a:t>1)  Introduction to Sentiment Analysis (SA).</a:t>
            </a:r>
          </a:p>
          <a:p>
            <a:pPr marL="0" indent="0">
              <a:buNone/>
            </a:pPr>
            <a:r>
              <a:rPr lang="en-US" sz="2000" dirty="0">
                <a:latin typeface="Custom Font Family"/>
              </a:rPr>
              <a:t>2)  Data Collection (Twitter, Amazon Product Review)</a:t>
            </a:r>
          </a:p>
          <a:p>
            <a:pPr marL="0" indent="0">
              <a:buNone/>
            </a:pPr>
            <a:r>
              <a:rPr lang="en-US" sz="2000" dirty="0">
                <a:latin typeface="Custom Font Family"/>
              </a:rPr>
              <a:t>3)  Data Pre-Preparation (Tokenization, Lemmatization)</a:t>
            </a:r>
          </a:p>
          <a:p>
            <a:pPr marL="0" indent="0">
              <a:buNone/>
            </a:pPr>
            <a:r>
              <a:rPr lang="en-US" sz="2000" dirty="0">
                <a:latin typeface="Custom Font Family"/>
              </a:rPr>
              <a:t>4)  ML Model Building.</a:t>
            </a:r>
          </a:p>
          <a:p>
            <a:pPr marL="719138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ustom Font Family"/>
              </a:rPr>
              <a:t>Model Training.</a:t>
            </a:r>
          </a:p>
          <a:p>
            <a:pPr marL="719138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ustom Font Family"/>
              </a:rPr>
              <a:t>Model Validation &amp; Testing.</a:t>
            </a:r>
          </a:p>
          <a:p>
            <a:pPr marL="0" indent="0">
              <a:buNone/>
            </a:pPr>
            <a:r>
              <a:rPr lang="en-US" sz="2000" dirty="0">
                <a:latin typeface="Custom Font Family"/>
              </a:rPr>
              <a:t>5)  Predict the nature of sentiment.</a:t>
            </a:r>
          </a:p>
          <a:p>
            <a:pPr marL="0" indent="0">
              <a:buNone/>
            </a:pPr>
            <a:r>
              <a:rPr lang="en-US" sz="2000" dirty="0">
                <a:latin typeface="Custom Font Family"/>
              </a:rPr>
              <a:t>6)  Results &amp; Discussion.</a:t>
            </a:r>
            <a:endParaRPr lang="en-IN" dirty="0">
              <a:latin typeface="Custom Font Family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BBB0-2166-46FB-87A2-5549D830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616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30</a:t>
            </a:fld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345142" y="841276"/>
            <a:ext cx="2709333" cy="4381500"/>
          </a:xfrm>
        </p:spPr>
        <p:txBody>
          <a:bodyPr/>
          <a:lstStyle/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345142" y="2161634"/>
            <a:ext cx="2709333" cy="1368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/>
              <a:t>Feature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79800" y="697260"/>
                <a:ext cx="6624736" cy="6412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0070C0"/>
                    </a:solidFill>
                  </a:rPr>
                  <a:t>TF-IDF(</a:t>
                </a:r>
                <a:r>
                  <a:rPr lang="en-US" b="1" dirty="0">
                    <a:solidFill>
                      <a:srgbClr val="0070C0"/>
                    </a:solidFill>
                  </a:rPr>
                  <a:t>term frequency-inverse document frequency)</a:t>
                </a:r>
              </a:p>
              <a:p>
                <a:endParaRPr lang="en-IN" sz="1600" dirty="0"/>
              </a:p>
              <a:p>
                <a:r>
                  <a:rPr lang="en-IN" sz="1600" dirty="0"/>
                  <a:t>Inverse Document Frequency(IDF)-</a:t>
                </a:r>
              </a:p>
              <a:p>
                <a:endParaRPr lang="en-US" sz="11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1600" dirty="0"/>
                  <a:t>N =│D│- total number of document in corpus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1600" dirty="0"/>
                  <a:t>│{d</a:t>
                </a:r>
                <a:r>
                  <a:rPr lang="en-I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sz="1600" dirty="0"/>
                  <a:t> D:t </a:t>
                </a:r>
                <a14:m>
                  <m:oMath xmlns:m="http://schemas.openxmlformats.org/officeDocument/2006/math">
                    <m:r>
                      <a:rPr lang="en-IN" sz="16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IN" sz="1600" dirty="0"/>
                  <a:t>d │- number of document where the t appears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1600" dirty="0" err="1"/>
                  <a:t>idf</a:t>
                </a:r>
                <a:r>
                  <a:rPr lang="en-IN" sz="1600" dirty="0"/>
                  <a:t>(</a:t>
                </a:r>
                <a:r>
                  <a:rPr lang="en-IN" sz="1600" dirty="0" err="1"/>
                  <a:t>t,D</a:t>
                </a:r>
                <a:r>
                  <a:rPr lang="en-IN" sz="1600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16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IN" sz="1600" dirty="0"/>
                              <m:t>│{</m:t>
                            </m:r>
                            <m:r>
                              <m:rPr>
                                <m:nor/>
                              </m:rPr>
                              <a:rPr lang="en-IN" sz="1600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IN" sz="1600" dirty="0"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IN" sz="16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sz="1600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IN" sz="1600" dirty="0"/>
                              <m:t>:</m:t>
                            </m:r>
                            <m:r>
                              <m:rPr>
                                <m:nor/>
                              </m:rPr>
                              <a:rPr lang="en-IN" sz="16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IN" sz="1600" dirty="0"/>
                              <m:t> </m:t>
                            </m:r>
                            <m:r>
                              <a:rPr lang="en-I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 </m:t>
                            </m:r>
                            <m:r>
                              <m:rPr>
                                <m:nor/>
                              </m:rPr>
                              <a:rPr lang="en-IN" sz="1600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IN" sz="1600" dirty="0"/>
                              <m:t> │</m:t>
                            </m:r>
                          </m:den>
                        </m:f>
                      </m:e>
                    </m:func>
                  </m:oMath>
                </a14:m>
                <a:endParaRPr lang="en-IN" sz="1600" b="1" dirty="0"/>
              </a:p>
              <a:p>
                <a:endParaRPr lang="en-IN" sz="1600" b="1" dirty="0"/>
              </a:p>
              <a:p>
                <a:r>
                  <a:rPr lang="en-IN" sz="1600" b="1" dirty="0"/>
                  <a:t>TF-IDF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1600" dirty="0" err="1"/>
                  <a:t>tfidf</a:t>
                </a:r>
                <a:r>
                  <a:rPr lang="en-IN" sz="1600" dirty="0"/>
                  <a:t>(</a:t>
                </a:r>
                <a:r>
                  <a:rPr lang="en-IN" sz="1600" dirty="0" err="1"/>
                  <a:t>t,d,f</a:t>
                </a:r>
                <a:r>
                  <a:rPr lang="en-IN" sz="1600" dirty="0"/>
                  <a:t>)= </a:t>
                </a:r>
                <a:r>
                  <a:rPr lang="en-IN" sz="1600" dirty="0" err="1"/>
                  <a:t>tf</a:t>
                </a:r>
                <a:r>
                  <a:rPr lang="en-IN" sz="1600" dirty="0"/>
                  <a:t>(</a:t>
                </a:r>
                <a:r>
                  <a:rPr lang="en-IN" sz="1600" dirty="0" err="1"/>
                  <a:t>t,d</a:t>
                </a:r>
                <a:r>
                  <a:rPr lang="en-IN" sz="1600" dirty="0"/>
                  <a:t>).</a:t>
                </a:r>
                <a:r>
                  <a:rPr lang="en-IN" sz="1600" dirty="0" err="1"/>
                  <a:t>idf</a:t>
                </a:r>
                <a:r>
                  <a:rPr lang="en-IN" sz="1600" dirty="0"/>
                  <a:t>(</a:t>
                </a:r>
                <a:r>
                  <a:rPr lang="en-IN" sz="1600" dirty="0" err="1"/>
                  <a:t>t,D</a:t>
                </a:r>
                <a:r>
                  <a:rPr lang="en-IN" sz="1600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1600" dirty="0"/>
                  <a:t>A high weight in TF-IDF is reached by a high term frequency (in a given document) and a low document frequency of the term in the whole collection of document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IN" dirty="0"/>
              </a:p>
              <a:p>
                <a:endParaRPr lang="en-IN" b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800" y="697260"/>
                <a:ext cx="6624736" cy="6412846"/>
              </a:xfrm>
              <a:prstGeom prst="rect">
                <a:avLst/>
              </a:prstGeom>
              <a:blipFill>
                <a:blip r:embed="rId2"/>
                <a:stretch>
                  <a:fillRect l="-736" t="-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499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E63-FF8A-495C-B029-4BAA0326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="1" dirty="0">
                <a:solidFill>
                  <a:schemeClr val="accent1"/>
                </a:solidFill>
              </a:rPr>
              <a:t>. Data Collection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897C7-8F08-4707-9296-DDEFE58D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D5D8-BE85-4950-A014-8B667AE5580D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C9583-C85E-4005-A28A-92AA4A7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F7439-47EF-4895-A253-6C46CC9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31</a:t>
            </a:fld>
            <a:endParaRPr lang="en-GB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FB87620-68C8-4548-A4C5-15520EEC2147}"/>
              </a:ext>
            </a:extLst>
          </p:cNvPr>
          <p:cNvSpPr txBox="1">
            <a:spLocks/>
          </p:cNvSpPr>
          <p:nvPr/>
        </p:nvSpPr>
        <p:spPr>
          <a:xfrm>
            <a:off x="335280" y="1272540"/>
            <a:ext cx="9448800" cy="3810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28585" indent="-22858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indent="-22858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18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755" indent="-19048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41" indent="-19048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1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2926" indent="-190487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511" indent="-15239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096" indent="-15239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3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52486" indent="-15239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1072" indent="-15239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167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  <a:latin typeface="Custom Font Family"/>
                <a:cs typeface="Dubai" panose="020B0503030403030204" pitchFamily="34" charset="-78"/>
              </a:rPr>
              <a:t>Research Paper : </a:t>
            </a:r>
          </a:p>
          <a:p>
            <a:pPr marL="449263" indent="-227013">
              <a:buFont typeface="Wingdings" panose="05000000000000000000" pitchFamily="2" charset="2"/>
              <a:buChar char="ü"/>
            </a:pPr>
            <a:r>
              <a:rPr lang="en-US" sz="2000" dirty="0">
                <a:latin typeface="Custom Font Family"/>
                <a:cs typeface="Dubai" panose="020B0503030403030204" pitchFamily="34" charset="-78"/>
              </a:rPr>
              <a:t>Dang, N.C., Moreno-García, M.N. and De la </a:t>
            </a:r>
            <a:r>
              <a:rPr lang="en-US" sz="2000" dirty="0" err="1">
                <a:latin typeface="Custom Font Family"/>
                <a:cs typeface="Dubai" panose="020B0503030403030204" pitchFamily="34" charset="-78"/>
              </a:rPr>
              <a:t>Prieta</a:t>
            </a:r>
            <a:r>
              <a:rPr lang="en-US" sz="2000" dirty="0">
                <a:latin typeface="Custom Font Family"/>
                <a:cs typeface="Dubai" panose="020B0503030403030204" pitchFamily="34" charset="-78"/>
              </a:rPr>
              <a:t>, F., 2020. Sentiment analysis based on deep learning: A comparative study. </a:t>
            </a:r>
            <a:r>
              <a:rPr lang="en-US" sz="2000" i="1" dirty="0">
                <a:latin typeface="Custom Font Family"/>
                <a:cs typeface="Dubai" panose="020B0503030403030204" pitchFamily="34" charset="-78"/>
              </a:rPr>
              <a:t>Electronics</a:t>
            </a:r>
            <a:r>
              <a:rPr lang="en-US" sz="2000" dirty="0">
                <a:latin typeface="Custom Font Family"/>
                <a:cs typeface="Dubai" panose="020B0503030403030204" pitchFamily="34" charset="-78"/>
              </a:rPr>
              <a:t>, </a:t>
            </a:r>
            <a:r>
              <a:rPr lang="en-US" sz="2000" i="1" dirty="0">
                <a:latin typeface="Custom Font Family"/>
                <a:cs typeface="Dubai" panose="020B0503030403030204" pitchFamily="34" charset="-78"/>
              </a:rPr>
              <a:t>9</a:t>
            </a:r>
            <a:r>
              <a:rPr lang="en-US" sz="2000" dirty="0">
                <a:latin typeface="Custom Font Family"/>
                <a:cs typeface="Dubai" panose="020B0503030403030204" pitchFamily="34" charset="-78"/>
              </a:rPr>
              <a:t>(3), p.483.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Custom Font Family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ustom Font Family"/>
              </a:rPr>
              <a:t>Social Media Monitoring </a:t>
            </a:r>
          </a:p>
          <a:p>
            <a:pPr marL="444500" indent="-227013">
              <a:buFont typeface="Arial" panose="020B0604020202020204" pitchFamily="34" charset="0"/>
              <a:buChar char="•"/>
            </a:pPr>
            <a:r>
              <a:rPr lang="en-US" sz="2000" b="1" dirty="0">
                <a:latin typeface="Custom Font Family"/>
              </a:rPr>
              <a:t>Twitter /Reddit Sentiment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ustom Font Family"/>
              </a:rPr>
              <a:t>E-Commerce Monitoring</a:t>
            </a:r>
          </a:p>
          <a:p>
            <a:pPr marL="444500" indent="-227013">
              <a:buFont typeface="Arial" panose="020B0604020202020204" pitchFamily="34" charset="0"/>
              <a:buChar char="•"/>
            </a:pPr>
            <a:r>
              <a:rPr lang="en-US" sz="2000" b="1" dirty="0">
                <a:latin typeface="Custom Font Family"/>
              </a:rPr>
              <a:t>Amazon Product Review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049088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E63-FF8A-495C-B029-4BAA0326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Twitter Dataset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897C7-8F08-4707-9296-DDEFE58D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D5D8-BE85-4950-A014-8B667AE5580D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C9583-C85E-4005-A28A-92AA4A7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F7439-47EF-4895-A253-6C46CC9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32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5EA77-FED4-435E-AFF8-91F5F95CD1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8580" r="32282" b="13460"/>
          <a:stretch/>
        </p:blipFill>
        <p:spPr>
          <a:xfrm>
            <a:off x="1335585" y="1417340"/>
            <a:ext cx="7325120" cy="354555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02FD6D-ECBA-48BC-9791-84B331003E9E}"/>
              </a:ext>
            </a:extLst>
          </p:cNvPr>
          <p:cNvSpPr txBox="1"/>
          <p:nvPr/>
        </p:nvSpPr>
        <p:spPr>
          <a:xfrm>
            <a:off x="3442191" y="4978894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Source : https://www.kaggle.com</a:t>
            </a:r>
          </a:p>
        </p:txBody>
      </p:sp>
    </p:spTree>
    <p:extLst>
      <p:ext uri="{BB962C8B-B14F-4D97-AF65-F5344CB8AC3E}">
        <p14:creationId xmlns:p14="http://schemas.microsoft.com/office/powerpoint/2010/main" val="3461815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E63-FF8A-495C-B029-4BAA0326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Reddit Dataset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897C7-8F08-4707-9296-DDEFE58D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D5D8-BE85-4950-A014-8B667AE5580D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C9583-C85E-4005-A28A-92AA4A7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F7439-47EF-4895-A253-6C46CC9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33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2FD6D-ECBA-48BC-9791-84B331003E9E}"/>
              </a:ext>
            </a:extLst>
          </p:cNvPr>
          <p:cNvSpPr txBox="1"/>
          <p:nvPr/>
        </p:nvSpPr>
        <p:spPr>
          <a:xfrm>
            <a:off x="3442191" y="4978894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Source : https://www.kaggle.com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6E7B92-0117-4231-ABFB-68772D3BD5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" t="28581" r="29447" b="10940"/>
          <a:stretch/>
        </p:blipFill>
        <p:spPr>
          <a:xfrm>
            <a:off x="1414053" y="1389489"/>
            <a:ext cx="7325119" cy="356155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5745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E63-FF8A-495C-B029-4BAA0326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Amazon Product Review Dataset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897C7-8F08-4707-9296-DDEFE58D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D5D8-BE85-4950-A014-8B667AE5580D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C9583-C85E-4005-A28A-92AA4A7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F7439-47EF-4895-A253-6C46CC9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34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00CD5-15AE-4E4A-B599-25BDB76EC06F}"/>
              </a:ext>
            </a:extLst>
          </p:cNvPr>
          <p:cNvSpPr txBox="1"/>
          <p:nvPr/>
        </p:nvSpPr>
        <p:spPr>
          <a:xfrm>
            <a:off x="3442191" y="4978894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Source : https://www.kaggle.com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DD197-EC6E-4383-8283-F6B5A1612D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1" r="21651" b="10940"/>
          <a:stretch/>
        </p:blipFill>
        <p:spPr>
          <a:xfrm>
            <a:off x="1099840" y="1417340"/>
            <a:ext cx="7960320" cy="354555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74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E63-FF8A-495C-B029-4BAA0326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Data Visualization : Total no. of comment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897C7-8F08-4707-9296-DDEFE58D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D5D8-BE85-4950-A014-8B667AE5580D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C9583-C85E-4005-A28A-92AA4A7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F7439-47EF-4895-A253-6C46CC9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35</a:t>
            </a:fld>
            <a:endParaRPr lang="en-GB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FB87620-68C8-4548-A4C5-15520EEC2147}"/>
              </a:ext>
            </a:extLst>
          </p:cNvPr>
          <p:cNvSpPr txBox="1">
            <a:spLocks/>
          </p:cNvSpPr>
          <p:nvPr/>
        </p:nvSpPr>
        <p:spPr>
          <a:xfrm>
            <a:off x="335280" y="1272540"/>
            <a:ext cx="9448800" cy="3810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28585" indent="-22858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indent="-22858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18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755" indent="-19048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41" indent="-19048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1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2926" indent="-190487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511" indent="-15239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096" indent="-15239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3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52486" indent="-15239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1072" indent="-15239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167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ustom Font Family"/>
              </a:rPr>
              <a:t>Twitter/Reddit Dataset 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391525-4A3D-408A-93DC-D71A1B75B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946" y="1838370"/>
            <a:ext cx="5639816" cy="326926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25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E63-FF8A-495C-B029-4BAA0326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Positive, Negative and Neutral comment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897C7-8F08-4707-9296-DDEFE58D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D5D8-BE85-4950-A014-8B667AE5580D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C9583-C85E-4005-A28A-92AA4A7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F7439-47EF-4895-A253-6C46CC9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36</a:t>
            </a:fld>
            <a:endParaRPr lang="en-GB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FB87620-68C8-4548-A4C5-15520EEC2147}"/>
              </a:ext>
            </a:extLst>
          </p:cNvPr>
          <p:cNvSpPr txBox="1">
            <a:spLocks/>
          </p:cNvSpPr>
          <p:nvPr/>
        </p:nvSpPr>
        <p:spPr>
          <a:xfrm>
            <a:off x="335280" y="1272540"/>
            <a:ext cx="9448800" cy="3810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28585" indent="-22858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indent="-22858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18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755" indent="-19048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41" indent="-19048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1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2926" indent="-190487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511" indent="-15239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096" indent="-15239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3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52486" indent="-15239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1072" indent="-15239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167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ustom Font Family"/>
              </a:rPr>
              <a:t>Twitter/Reddit Dataset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85CD37-C06E-4CE2-8089-6290188E1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172" y="1777380"/>
            <a:ext cx="5678882" cy="33302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5249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E63-FF8A-495C-B029-4BAA0326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Average Length </a:t>
            </a:r>
            <a:r>
              <a:rPr lang="en-US" dirty="0"/>
              <a:t>o</a:t>
            </a:r>
            <a:r>
              <a:rPr lang="en-US" b="1" dirty="0">
                <a:solidFill>
                  <a:schemeClr val="accent1"/>
                </a:solidFill>
              </a:rPr>
              <a:t>f Comment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897C7-8F08-4707-9296-DDEFE58D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D5D8-BE85-4950-A014-8B667AE5580D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C9583-C85E-4005-A28A-92AA4A7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F7439-47EF-4895-A253-6C46CC9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37</a:t>
            </a:fld>
            <a:endParaRPr lang="en-GB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FB87620-68C8-4548-A4C5-15520EEC2147}"/>
              </a:ext>
            </a:extLst>
          </p:cNvPr>
          <p:cNvSpPr txBox="1">
            <a:spLocks/>
          </p:cNvSpPr>
          <p:nvPr/>
        </p:nvSpPr>
        <p:spPr>
          <a:xfrm>
            <a:off x="335280" y="1272540"/>
            <a:ext cx="9448800" cy="3810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28585" indent="-22858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indent="-22858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18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755" indent="-19048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41" indent="-19048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1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2926" indent="-190487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511" indent="-15239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096" indent="-15239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3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52486" indent="-15239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1072" indent="-15239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167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ustom Font Family"/>
              </a:rPr>
              <a:t>Twitter/Reddit Dataset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A32EC0-91C5-4FD0-98F2-DBB026D3C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45" y="1777380"/>
            <a:ext cx="5679709" cy="33302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1370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E63-FF8A-495C-B029-4BAA0326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Word clouds for Nature of comment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897C7-8F08-4707-9296-DDEFE58D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D5D8-BE85-4950-A014-8B667AE5580D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C9583-C85E-4005-A28A-92AA4A7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F7439-47EF-4895-A253-6C46CC9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38</a:t>
            </a:fld>
            <a:endParaRPr lang="en-GB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FB87620-68C8-4548-A4C5-15520EEC2147}"/>
              </a:ext>
            </a:extLst>
          </p:cNvPr>
          <p:cNvSpPr txBox="1">
            <a:spLocks/>
          </p:cNvSpPr>
          <p:nvPr/>
        </p:nvSpPr>
        <p:spPr>
          <a:xfrm>
            <a:off x="335280" y="1272540"/>
            <a:ext cx="9448800" cy="3810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28585" indent="-22858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indent="-22858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18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755" indent="-19048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41" indent="-19048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1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2926" indent="-190487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511" indent="-15239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096" indent="-15239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3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52486" indent="-15239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1072" indent="-15239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167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ustom Font Family"/>
              </a:rPr>
              <a:t>Twitter/Reddit Dataset 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65427" y="1849388"/>
            <a:ext cx="9099289" cy="2868207"/>
            <a:chOff x="531266" y="1837161"/>
            <a:chExt cx="9099289" cy="28682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266" y="1849388"/>
              <a:ext cx="2845959" cy="285598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0951" y="1837161"/>
              <a:ext cx="2819491" cy="285906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4168" y="1858981"/>
              <a:ext cx="2846387" cy="284638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785249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E63-FF8A-495C-B029-4BAA0326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3. Data Extraction and Cleaning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897C7-8F08-4707-9296-DDEFE58D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D5D8-BE85-4950-A014-8B667AE5580D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C9583-C85E-4005-A28A-92AA4A7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F7439-47EF-4895-A253-6C46CC9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39</a:t>
            </a:fld>
            <a:endParaRPr lang="en-GB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FB87620-68C8-4548-A4C5-15520EEC2147}"/>
              </a:ext>
            </a:extLst>
          </p:cNvPr>
          <p:cNvSpPr txBox="1">
            <a:spLocks/>
          </p:cNvSpPr>
          <p:nvPr/>
        </p:nvSpPr>
        <p:spPr>
          <a:xfrm>
            <a:off x="335280" y="1272540"/>
            <a:ext cx="9448800" cy="3810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28585" indent="-22858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indent="-22858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18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755" indent="-19048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41" indent="-19048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1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2926" indent="-190487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511" indent="-15239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096" indent="-15239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3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52486" indent="-15239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1072" indent="-15239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167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Custom Font Family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ustom Font Family"/>
              </a:rPr>
              <a:t>Text Training data to be cleaned before being used to induce a classification model.</a:t>
            </a:r>
          </a:p>
          <a:p>
            <a:pPr marL="449263" indent="-227013">
              <a:buFont typeface="Wingdings" panose="05000000000000000000" pitchFamily="2" charset="2"/>
              <a:buChar char="ü"/>
            </a:pPr>
            <a:r>
              <a:rPr lang="en-US" sz="2000" dirty="0">
                <a:latin typeface="Custom Font Family"/>
              </a:rPr>
              <a:t>Word </a:t>
            </a:r>
            <a:r>
              <a:rPr lang="en-IN" sz="2000" dirty="0">
                <a:latin typeface="Custom Font Family"/>
              </a:rPr>
              <a:t>embedding</a:t>
            </a:r>
          </a:p>
          <a:p>
            <a:pPr marL="449263" indent="-227013">
              <a:buFont typeface="Wingdings" panose="05000000000000000000" pitchFamily="2" charset="2"/>
              <a:buChar char="ü"/>
            </a:pPr>
            <a:r>
              <a:rPr lang="en-IN" sz="2000" dirty="0">
                <a:latin typeface="Custom Font Family"/>
              </a:rPr>
              <a:t>Stop words removing</a:t>
            </a:r>
          </a:p>
          <a:p>
            <a:pPr marL="449263" indent="-227013">
              <a:buFont typeface="Wingdings" panose="05000000000000000000" pitchFamily="2" charset="2"/>
              <a:buChar char="ü"/>
            </a:pPr>
            <a:r>
              <a:rPr lang="en-IN" sz="2000" dirty="0">
                <a:latin typeface="Custom Font Family"/>
              </a:rPr>
              <a:t>Term Frequency-Inverse Document Frequency (TF-IDF)</a:t>
            </a:r>
          </a:p>
          <a:p>
            <a:pPr marL="449263" indent="-227013">
              <a:buFont typeface="Wingdings" panose="05000000000000000000" pitchFamily="2" charset="2"/>
              <a:buChar char="ü"/>
            </a:pPr>
            <a:r>
              <a:rPr lang="en-US" sz="2000" dirty="0">
                <a:latin typeface="Custom Font Family"/>
              </a:rPr>
              <a:t>Lemmatization</a:t>
            </a:r>
          </a:p>
          <a:p>
            <a:pPr marL="449263" indent="-227013">
              <a:buFont typeface="Wingdings" panose="05000000000000000000" pitchFamily="2" charset="2"/>
              <a:buChar char="ü"/>
            </a:pPr>
            <a:r>
              <a:rPr lang="en-US" sz="2000" dirty="0">
                <a:latin typeface="Custom Font Family"/>
              </a:rPr>
              <a:t>Tokenization</a:t>
            </a:r>
          </a:p>
          <a:p>
            <a:pPr marL="449263" indent="-227013">
              <a:buFont typeface="Wingdings" panose="05000000000000000000" pitchFamily="2" charset="2"/>
              <a:buChar char="ü"/>
            </a:pPr>
            <a:endParaRPr lang="en-US" sz="2000" dirty="0">
              <a:latin typeface="Custom Font Family"/>
            </a:endParaRPr>
          </a:p>
        </p:txBody>
      </p:sp>
    </p:spTree>
    <p:extLst>
      <p:ext uri="{BB962C8B-B14F-4D97-AF65-F5344CB8AC3E}">
        <p14:creationId xmlns:p14="http://schemas.microsoft.com/office/powerpoint/2010/main" val="425244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E63-FF8A-495C-B029-4BAA0326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1. Introduction to SA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897C7-8F08-4707-9296-DDEFE58D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D5D8-BE85-4950-A014-8B667AE5580D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C9583-C85E-4005-A28A-92AA4A7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6A39C-86C2-41B1-A3F6-2C2C85B84B6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5280" y="1405725"/>
            <a:ext cx="9482666" cy="3676815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Natural language processing (NLP) technique used to determine whether data is positive, negative or neutral. </a:t>
            </a:r>
          </a:p>
          <a:p>
            <a:pPr algn="just"/>
            <a:r>
              <a:rPr lang="en-US" sz="2000" dirty="0"/>
              <a:t>Sentiment analysis is the process of detecting positive or negative sentiment in text.</a:t>
            </a:r>
          </a:p>
        </p:txBody>
      </p:sp>
      <p:pic>
        <p:nvPicPr>
          <p:cNvPr id="1026" name="Picture 2" descr="What is sentiment Analysis? How to Hold Social Media Sentiment Analysis">
            <a:extLst>
              <a:ext uri="{FF2B5EF4-FFF2-40B4-BE49-F238E27FC236}">
                <a16:creationId xmlns:a16="http://schemas.microsoft.com/office/drawing/2014/main" id="{8BBA8889-99CB-4FAB-851A-7F45E4710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563" y="3017926"/>
            <a:ext cx="4697355" cy="18417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F7439-47EF-4895-A253-6C46CC9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190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E63-FF8A-495C-B029-4BAA0326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Stop words Removing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897C7-8F08-4707-9296-DDEFE58D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D5D8-BE85-4950-A014-8B667AE5580D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C9583-C85E-4005-A28A-92AA4A7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F7439-47EF-4895-A253-6C46CC9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40</a:t>
            </a:fld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8621877-9325-4FCB-8D5D-25C1E548F15A}"/>
              </a:ext>
            </a:extLst>
          </p:cNvPr>
          <p:cNvSpPr txBox="1">
            <a:spLocks/>
          </p:cNvSpPr>
          <p:nvPr/>
        </p:nvSpPr>
        <p:spPr>
          <a:xfrm>
            <a:off x="335280" y="1272540"/>
            <a:ext cx="9448800" cy="3810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28585" indent="-22858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indent="-22858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18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755" indent="-19048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41" indent="-19048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1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2926" indent="-190487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511" indent="-15239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096" indent="-15239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3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52486" indent="-15239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1072" indent="-15239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167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ustom Font Family"/>
              </a:rPr>
              <a:t>English Stop words list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449" y="1849388"/>
            <a:ext cx="6267450" cy="29527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22091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E63-FF8A-495C-B029-4BAA0326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Lemmatization and Tokenization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897C7-8F08-4707-9296-DDEFE58D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D5D8-BE85-4950-A014-8B667AE5580D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C9583-C85E-4005-A28A-92AA4A7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F7439-47EF-4895-A253-6C46CC9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41</a:t>
            </a:fld>
            <a:endParaRPr lang="en-GB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FB87620-68C8-4548-A4C5-15520EEC2147}"/>
              </a:ext>
            </a:extLst>
          </p:cNvPr>
          <p:cNvSpPr txBox="1">
            <a:spLocks/>
          </p:cNvSpPr>
          <p:nvPr/>
        </p:nvSpPr>
        <p:spPr>
          <a:xfrm>
            <a:off x="335280" y="1272540"/>
            <a:ext cx="9448800" cy="3810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28585" indent="-22858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indent="-22858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18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755" indent="-19048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41" indent="-19048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1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2926" indent="-190487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511" indent="-15239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096" indent="-15239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3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52486" indent="-15239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1072" indent="-15239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167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ustom Font Family"/>
              </a:rPr>
              <a:t>Lemmatization :</a:t>
            </a:r>
          </a:p>
          <a:p>
            <a:r>
              <a:rPr lang="en-US" sz="2000" dirty="0">
                <a:latin typeface="Custom Font Family"/>
              </a:rPr>
              <a:t>Groups together different inflected forms of a word called lemma.</a:t>
            </a:r>
          </a:p>
          <a:p>
            <a:r>
              <a:rPr lang="en-US" sz="2000" dirty="0">
                <a:latin typeface="Custom Font Family"/>
              </a:rPr>
              <a:t>Output of Lemmatization is a proper word.</a:t>
            </a:r>
          </a:p>
          <a:p>
            <a:r>
              <a:rPr lang="en-US" sz="2000" dirty="0">
                <a:latin typeface="Custom Font Family"/>
              </a:rPr>
              <a:t>   For example:</a:t>
            </a:r>
          </a:p>
          <a:p>
            <a:pPr marL="0" indent="0" algn="ctr">
              <a:buNone/>
            </a:pPr>
            <a:r>
              <a:rPr lang="en-US" sz="2000" dirty="0">
                <a:latin typeface="Custom Font Family"/>
              </a:rPr>
              <a:t>        “Gone, Going, And Went Into </a:t>
            </a:r>
            <a:r>
              <a:rPr lang="en-US" sz="2000" dirty="0">
                <a:solidFill>
                  <a:srgbClr val="FF0000"/>
                </a:solidFill>
                <a:latin typeface="Custom Font Family"/>
              </a:rPr>
              <a:t>Go</a:t>
            </a:r>
            <a:r>
              <a:rPr lang="en-US" sz="2000" dirty="0">
                <a:latin typeface="Custom Font Family"/>
              </a:rPr>
              <a:t>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ustom Font Family"/>
              </a:rPr>
              <a:t>Tokenization :</a:t>
            </a:r>
          </a:p>
          <a:p>
            <a:r>
              <a:rPr lang="en-US" sz="2000" dirty="0">
                <a:latin typeface="Custom Font Family"/>
              </a:rPr>
              <a:t>The process of splitting the sentences into smaller unit i.e. tokens</a:t>
            </a:r>
          </a:p>
          <a:p>
            <a:r>
              <a:rPr lang="en-US" sz="2000" dirty="0">
                <a:latin typeface="Custom Font Family"/>
              </a:rPr>
              <a:t>The most common type of tokenization is white space tokenization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Custom Font Famil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61" y="4441676"/>
            <a:ext cx="2736304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10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E63-FF8A-495C-B029-4BAA0326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Split Training and Testing Data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897C7-8F08-4707-9296-DDEFE58D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D5D8-BE85-4950-A014-8B667AE5580D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C9583-C85E-4005-A28A-92AA4A7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F7439-47EF-4895-A253-6C46CC9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42</a:t>
            </a:fld>
            <a:endParaRPr lang="en-GB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FB87620-68C8-4548-A4C5-15520EEC2147}"/>
              </a:ext>
            </a:extLst>
          </p:cNvPr>
          <p:cNvSpPr txBox="1">
            <a:spLocks/>
          </p:cNvSpPr>
          <p:nvPr/>
        </p:nvSpPr>
        <p:spPr>
          <a:xfrm>
            <a:off x="335280" y="1272540"/>
            <a:ext cx="9448800" cy="3810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28585" indent="-22858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indent="-22858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18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755" indent="-19048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41" indent="-19048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1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2926" indent="-190487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511" indent="-15239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096" indent="-15239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3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52486" indent="-15239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1072" indent="-15239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167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Custom Font Family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Custom Font Family"/>
              </a:rPr>
              <a:t>To employ a machine learning algorithm, we need to provide a training dataset to train the model.</a:t>
            </a:r>
          </a:p>
          <a:p>
            <a:endParaRPr lang="en-IN" sz="2000" dirty="0">
              <a:latin typeface="Custom Font Family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Custom Font Family"/>
              </a:rPr>
              <a:t>For Model building purpose in ML for </a:t>
            </a:r>
            <a:r>
              <a:rPr lang="en-US" sz="2000" dirty="0">
                <a:latin typeface="Custom Font Family"/>
              </a:rPr>
              <a:t>Twitter/Reddit Dataset :</a:t>
            </a:r>
            <a:endParaRPr lang="en-IN" sz="2000" dirty="0">
              <a:latin typeface="Custom Font Family"/>
            </a:endParaRPr>
          </a:p>
          <a:p>
            <a:pPr marL="449263" indent="-227013"/>
            <a:r>
              <a:rPr lang="en-IN" sz="2000" dirty="0">
                <a:latin typeface="Custom Font Family"/>
              </a:rPr>
              <a:t>Training data :  75% of the total data.</a:t>
            </a:r>
          </a:p>
          <a:p>
            <a:pPr marL="449263" indent="-227013"/>
            <a:r>
              <a:rPr lang="en-IN" sz="2000" dirty="0">
                <a:latin typeface="Custom Font Family"/>
              </a:rPr>
              <a:t>Testing data :  25% of the total data.</a:t>
            </a:r>
          </a:p>
          <a:p>
            <a:pPr marL="0" indent="0">
              <a:buNone/>
            </a:pPr>
            <a:endParaRPr lang="en-US" sz="2000" dirty="0">
              <a:latin typeface="Custom Font Family"/>
            </a:endParaRPr>
          </a:p>
        </p:txBody>
      </p:sp>
    </p:spTree>
    <p:extLst>
      <p:ext uri="{BB962C8B-B14F-4D97-AF65-F5344CB8AC3E}">
        <p14:creationId xmlns:p14="http://schemas.microsoft.com/office/powerpoint/2010/main" val="3392751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E63-FF8A-495C-B029-4BAA0326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222250"/>
            <a:r>
              <a:rPr lang="en-IN" sz="2400" dirty="0"/>
              <a:t>Term Frequency-Inverse Document Frequency (TF-IDF)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897C7-8F08-4707-9296-DDEFE58D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D5D8-BE85-4950-A014-8B667AE5580D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C9583-C85E-4005-A28A-92AA4A7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F7439-47EF-4895-A253-6C46CC9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43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7FB87620-68C8-4548-A4C5-15520EEC21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280" y="1272540"/>
                <a:ext cx="9448800" cy="3810000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28585" indent="-228585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2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0" indent="-228585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/>
                  <a:buChar char=""/>
                  <a:defRPr kumimoji="0" sz="1833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685755" indent="-190487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75000"/>
                  <a:buFont typeface="Wingdings 2"/>
                  <a:buChar char=""/>
                  <a:defRPr kumimoji="0" sz="1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341" indent="-190487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"/>
                  <a:buChar char=""/>
                  <a:defRPr kumimoji="0" sz="1667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142926" indent="-190487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Tx/>
                  <a:buChar char="•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511" indent="-15239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096" indent="-15239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90000"/>
                  <a:buChar char="•"/>
                  <a:defRPr kumimoji="0" sz="1333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52486" indent="-152390" algn="l" rtl="0" eaLnBrk="1" latinLnBrk="0" hangingPunct="1">
                  <a:spcBef>
                    <a:spcPct val="20000"/>
                  </a:spcBef>
                  <a:buClr>
                    <a:schemeClr val="accent4">
                      <a:shade val="75000"/>
                    </a:schemeClr>
                  </a:buClr>
                  <a:buChar char="•"/>
                  <a:defRPr kumimoji="0" sz="13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81072" indent="-152390" algn="l" rtl="0" eaLnBrk="1" latinLnBrk="0" hangingPunct="1">
                  <a:spcBef>
                    <a:spcPct val="20000"/>
                  </a:spcBef>
                  <a:buClr>
                    <a:schemeClr val="accent2">
                      <a:shade val="75000"/>
                    </a:schemeClr>
                  </a:buClr>
                  <a:buSzPct val="90000"/>
                  <a:buChar char="•"/>
                  <a:defRPr kumimoji="0" sz="1167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Term Frequency:</a:t>
                </a:r>
                <a:r>
                  <a:rPr lang="en-US" dirty="0"/>
                  <a:t>  </a:t>
                </a:r>
                <a:r>
                  <a:rPr lang="en-US" sz="1800" dirty="0"/>
                  <a:t>It measures how often a word occurs in a documents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Number of times word occurs in a documents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1800" dirty="0"/>
                  <a:t>TF=</a:t>
                </a:r>
                <a:r>
                  <a:rPr lang="en-IN" sz="1800" dirty="0" err="1"/>
                  <a:t>f</a:t>
                </a:r>
                <a:r>
                  <a:rPr lang="en-IN" sz="1800" baseline="-25000" dirty="0" err="1"/>
                  <a:t>t,d</a:t>
                </a:r>
                <a:r>
                  <a:rPr lang="en-IN" sz="1800" dirty="0"/>
                  <a:t>/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  <m:r>
                      <a:rPr lang="en-I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𝑓𝑡</m:t>
                    </m:r>
                    <m:r>
                      <a:rPr lang="en-IN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′,</m:t>
                    </m:r>
                    <m:r>
                      <a:rPr lang="en-IN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1800" baseline="-25000" dirty="0"/>
                  <a:t> 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1800" baseline="-2500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000" dirty="0"/>
                  <a:t>Inverse Document Frequency(IDF):</a:t>
                </a:r>
                <a:r>
                  <a:rPr lang="en-IN" sz="1800" dirty="0"/>
                  <a:t>It measure the rarity of a term in a whole document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1800" dirty="0"/>
                  <a:t>N =│D│- total number of document in corpus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1800" dirty="0"/>
                  <a:t>│{d </a:t>
                </a:r>
                <a14:m>
                  <m:oMath xmlns:m="http://schemas.openxmlformats.org/officeDocument/2006/math">
                    <m:r>
                      <a:rPr lang="en-IN" sz="180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sz="1800" dirty="0"/>
                  <a:t> D:t </a:t>
                </a:r>
                <a14:m>
                  <m:oMath xmlns:m="http://schemas.openxmlformats.org/officeDocument/2006/math">
                    <m:r>
                      <a:rPr lang="en-IN" sz="180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IN" sz="1800" dirty="0"/>
                  <a:t>d │- number of document where the t appears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1800" dirty="0" err="1"/>
                  <a:t>idf</a:t>
                </a:r>
                <a:r>
                  <a:rPr lang="en-IN" sz="1800" dirty="0"/>
                  <a:t>(</a:t>
                </a:r>
                <a:r>
                  <a:rPr lang="en-IN" sz="1800" dirty="0" err="1"/>
                  <a:t>t,D</a:t>
                </a:r>
                <a:r>
                  <a:rPr lang="en-IN" sz="1800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1800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IN" sz="1800" dirty="0"/>
                              <m:t>│{</m:t>
                            </m:r>
                            <m:r>
                              <m:rPr>
                                <m:nor/>
                              </m:rPr>
                              <a:rPr lang="en-IN" sz="1800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IN" sz="1800" dirty="0"/>
                              <m:t> </m:t>
                            </m:r>
                            <m:r>
                              <a:rPr lang="en-IN" sz="18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IN" sz="18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sz="1800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IN" sz="1800" dirty="0"/>
                              <m:t>:</m:t>
                            </m:r>
                            <m:r>
                              <m:rPr>
                                <m:nor/>
                              </m:rPr>
                              <a:rPr lang="en-IN" sz="1800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IN" sz="1800" dirty="0"/>
                              <m:t> </m:t>
                            </m:r>
                            <m:r>
                              <a:rPr lang="en-IN" sz="1800"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r>
                              <m:rPr>
                                <m:nor/>
                              </m:rPr>
                              <a:rPr lang="en-IN" sz="1800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IN" sz="1800" dirty="0"/>
                              <m:t> │</m:t>
                            </m:r>
                          </m:den>
                        </m:f>
                      </m:e>
                    </m:func>
                  </m:oMath>
                </a14:m>
                <a:endParaRPr lang="en-US" sz="1800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1800" dirty="0"/>
              </a:p>
              <a:p>
                <a:pPr marL="222250" indent="0">
                  <a:buNone/>
                </a:pPr>
                <a:endParaRPr lang="en-US" sz="2000" dirty="0">
                  <a:latin typeface="Custom Font Family"/>
                </a:endParaRPr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7FB87620-68C8-4548-A4C5-15520EEC2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1272540"/>
                <a:ext cx="9448800" cy="3810000"/>
              </a:xfrm>
              <a:prstGeom prst="rect">
                <a:avLst/>
              </a:prstGeom>
              <a:blipFill>
                <a:blip r:embed="rId3"/>
                <a:stretch>
                  <a:fillRect l="-2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769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E63-FF8A-495C-B029-4BAA0326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222250"/>
            <a:r>
              <a:rPr lang="en-IN" sz="2400" dirty="0"/>
              <a:t>Term Frequency-Inverse Document Frequency (TF-IDF)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897C7-8F08-4707-9296-DDEFE58D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2D5D8-BE85-4950-A014-8B667AE5580D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C9583-C85E-4005-A28A-92AA4A7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F7439-47EF-4895-A253-6C46CC9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44</a:t>
            </a:fld>
            <a:endParaRPr lang="en-GB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FB87620-68C8-4548-A4C5-15520EEC2147}"/>
              </a:ext>
            </a:extLst>
          </p:cNvPr>
          <p:cNvSpPr txBox="1">
            <a:spLocks/>
          </p:cNvSpPr>
          <p:nvPr/>
        </p:nvSpPr>
        <p:spPr>
          <a:xfrm>
            <a:off x="335280" y="1272540"/>
            <a:ext cx="9448800" cy="3810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28585" indent="-22858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0" indent="-22858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18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755" indent="-19048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41" indent="-19048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16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2926" indent="-190487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511" indent="-15239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096" indent="-15239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3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52486" indent="-15239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1072" indent="-15239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167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Term Frequency-Inverse Document Frequency</a:t>
            </a:r>
          </a:p>
          <a:p>
            <a:pPr marL="222250" indent="0">
              <a:buNone/>
            </a:pPr>
            <a:r>
              <a:rPr lang="en-US" sz="2000" dirty="0">
                <a:latin typeface="Custom Font Family"/>
              </a:rPr>
              <a:t>train_X= 95913                             train_X_vectors= 95913, 78228</a:t>
            </a:r>
          </a:p>
          <a:p>
            <a:pPr marL="222250" indent="0">
              <a:buNone/>
            </a:pPr>
            <a:r>
              <a:rPr lang="en-US" sz="2000" dirty="0">
                <a:latin typeface="Custom Font Family"/>
              </a:rPr>
              <a:t>test_X= 31971                              test_X_vectors= 31971, 78228</a:t>
            </a:r>
          </a:p>
          <a:p>
            <a:pPr marL="222250" indent="0">
              <a:buNone/>
            </a:pPr>
            <a:endParaRPr lang="en-US" sz="2000" dirty="0">
              <a:latin typeface="Custom Font Family"/>
            </a:endParaRPr>
          </a:p>
          <a:p>
            <a:pPr marL="222250" indent="0">
              <a:buNone/>
            </a:pPr>
            <a:r>
              <a:rPr lang="en-US" sz="2000" dirty="0">
                <a:latin typeface="Custom Font Family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576" y="2887359"/>
            <a:ext cx="5166084" cy="4095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576" y="3799211"/>
            <a:ext cx="5172075" cy="3905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808192" y="3769717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ustom Font Family"/>
              </a:rPr>
              <a:t>test_X_vectors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769719" y="2895557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ustom Font Family"/>
              </a:rPr>
              <a:t>train_X_vectors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64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FDD8-AB55-475A-A4BF-6C3AE095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 Dataset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C86EC-9B05-4BFF-8A2B-9371FABA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27622-49BF-4418-A6CA-1F8D0EBD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0CE0B-9685-4C90-96EB-E8B0017D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45</a:t>
            </a:fld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C0BD13A-3CFC-46BE-8CA8-375917677E2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6753385"/>
              </p:ext>
            </p:extLst>
          </p:nvPr>
        </p:nvGraphicFramePr>
        <p:xfrm>
          <a:off x="2127672" y="2083697"/>
          <a:ext cx="6548243" cy="283418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1669126017"/>
                    </a:ext>
                  </a:extLst>
                </a:gridCol>
                <a:gridCol w="2083747">
                  <a:extLst>
                    <a:ext uri="{9D8B030D-6E8A-4147-A177-3AD203B41FA5}">
                      <a16:colId xmlns:a16="http://schemas.microsoft.com/office/drawing/2014/main" val="3917363095"/>
                    </a:ext>
                  </a:extLst>
                </a:gridCol>
              </a:tblGrid>
              <a:tr h="1417093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Train_X_Vectors</a:t>
                      </a:r>
                      <a:endParaRPr lang="en-US" b="1" dirty="0"/>
                    </a:p>
                    <a:p>
                      <a:pPr algn="ctr"/>
                      <a:r>
                        <a:rPr lang="en-US" sz="1600" b="1" dirty="0"/>
                        <a:t>(95913,78228)</a:t>
                      </a:r>
                      <a:endParaRPr lang="en-IN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Train_Y</a:t>
                      </a:r>
                      <a:endParaRPr lang="en-US" b="1" dirty="0"/>
                    </a:p>
                    <a:p>
                      <a:pPr algn="ctr"/>
                      <a:r>
                        <a:rPr lang="en-US" sz="1600" b="1" dirty="0"/>
                        <a:t>(95913)</a:t>
                      </a:r>
                      <a:endParaRPr lang="en-IN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6625648"/>
                  </a:ext>
                </a:extLst>
              </a:tr>
              <a:tr h="14170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Test_X_Vectors</a:t>
                      </a:r>
                      <a:endParaRPr lang="en-US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(31971,78228)</a:t>
                      </a:r>
                      <a:endParaRPr lang="en-IN" sz="1600" b="1" dirty="0"/>
                    </a:p>
                    <a:p>
                      <a:pPr algn="ctr"/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Test_Y</a:t>
                      </a:r>
                      <a:endParaRPr lang="en-US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(31971)</a:t>
                      </a:r>
                      <a:endParaRPr lang="en-IN" sz="1600" b="1" dirty="0"/>
                    </a:p>
                    <a:p>
                      <a:pPr algn="ctr"/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729956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D1BAC73-8F69-4226-86AE-F147A5F01D90}"/>
              </a:ext>
            </a:extLst>
          </p:cNvPr>
          <p:cNvSpPr txBox="1"/>
          <p:nvPr/>
        </p:nvSpPr>
        <p:spPr>
          <a:xfrm>
            <a:off x="354254" y="267283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Training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E924EF-825F-4585-8443-CA6F13A01F1A}"/>
              </a:ext>
            </a:extLst>
          </p:cNvPr>
          <p:cNvSpPr txBox="1"/>
          <p:nvPr/>
        </p:nvSpPr>
        <p:spPr>
          <a:xfrm>
            <a:off x="432801" y="4081636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Testing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A1192-C13B-4ED5-BFCE-5960D184FEBD}"/>
              </a:ext>
            </a:extLst>
          </p:cNvPr>
          <p:cNvSpPr txBox="1"/>
          <p:nvPr/>
        </p:nvSpPr>
        <p:spPr>
          <a:xfrm>
            <a:off x="3783856" y="156135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Comments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A28D4-E562-4879-A139-041451D0561F}"/>
              </a:ext>
            </a:extLst>
          </p:cNvPr>
          <p:cNvSpPr txBox="1"/>
          <p:nvPr/>
        </p:nvSpPr>
        <p:spPr>
          <a:xfrm>
            <a:off x="7024216" y="1561356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Category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222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B112-2158-466D-803C-9A00282F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</a:t>
            </a:r>
            <a:r>
              <a:rPr lang="en-US" b="1" dirty="0">
                <a:solidFill>
                  <a:schemeClr val="accent1"/>
                </a:solidFill>
              </a:rPr>
              <a:t>. ML Model Building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46B77-EBDC-4873-949A-972149F6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435C-6B64-40D4-BDEA-2F67EE6AD36F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7C91F-84CE-433D-92B8-8F8DB15E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2CC4F8-1923-485F-B51A-58783790D92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5280" y="1272540"/>
            <a:ext cx="9448800" cy="3810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Custom Font Family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Custom Font Family"/>
              </a:rPr>
              <a:t>Machine Learning Algorithms for SA : </a:t>
            </a:r>
          </a:p>
          <a:p>
            <a:pPr marL="541338" indent="-319088">
              <a:buFont typeface="+mj-lt"/>
              <a:buAutoNum type="arabicPeriod"/>
            </a:pPr>
            <a:r>
              <a:rPr lang="en-IN" sz="2000" dirty="0">
                <a:latin typeface="Custom Font Family"/>
              </a:rPr>
              <a:t>K-Nearest Neighbours (K-NN)</a:t>
            </a:r>
            <a:endParaRPr lang="en-US" sz="2000" dirty="0">
              <a:latin typeface="Custom Font Family"/>
            </a:endParaRPr>
          </a:p>
          <a:p>
            <a:pPr marL="541338" indent="-319088">
              <a:buFont typeface="+mj-lt"/>
              <a:buAutoNum type="arabicPeriod"/>
            </a:pPr>
            <a:r>
              <a:rPr lang="en-IN" sz="2000" dirty="0">
                <a:latin typeface="Custom Font Family"/>
              </a:rPr>
              <a:t>Naive Bayes</a:t>
            </a:r>
          </a:p>
          <a:p>
            <a:pPr marL="541338" indent="-319088">
              <a:buFont typeface="+mj-lt"/>
              <a:buAutoNum type="arabicPeriod"/>
            </a:pPr>
            <a:r>
              <a:rPr lang="en-IN" sz="2000" dirty="0">
                <a:latin typeface="Custom Font Family"/>
              </a:rPr>
              <a:t>Decision Tree Classifier</a:t>
            </a:r>
          </a:p>
          <a:p>
            <a:pPr marL="541338" indent="-319088">
              <a:buFont typeface="+mj-lt"/>
              <a:buAutoNum type="arabicPeriod"/>
            </a:pPr>
            <a:r>
              <a:rPr lang="en-IN" sz="2100" dirty="0">
                <a:latin typeface="Custom Font Family"/>
              </a:rPr>
              <a:t>Gradient Boosting </a:t>
            </a:r>
          </a:p>
          <a:p>
            <a:pPr marL="541338" indent="-319088">
              <a:buFont typeface="+mj-lt"/>
              <a:buAutoNum type="arabicPeriod"/>
            </a:pPr>
            <a:r>
              <a:rPr lang="en-US" sz="2000" dirty="0">
                <a:latin typeface="Custom Font Family"/>
              </a:rPr>
              <a:t>Support Vector Machine (SVM)</a:t>
            </a:r>
          </a:p>
          <a:p>
            <a:pPr marL="222250" indent="0">
              <a:buNone/>
            </a:pPr>
            <a:endParaRPr lang="en-IN" sz="2000" dirty="0">
              <a:latin typeface="Custom Font Family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A5FF-4918-43A7-965B-3C651991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252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0C9F-E1C3-4B28-9EEE-3058287A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ustom Font Family"/>
              </a:rPr>
              <a:t>1. </a:t>
            </a:r>
            <a:r>
              <a:rPr lang="en-IN" sz="2800" dirty="0">
                <a:latin typeface="Custom Font Family"/>
              </a:rPr>
              <a:t>K-Nearest Neighbours (K-NN)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0B664-C069-4C42-A102-2A1F0BCB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923F8-6D2E-4D40-948E-A3BC1D82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1A2BA-EE59-44A1-A76A-8A5EA759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47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FDA26-D454-4D04-AEAE-6FB5970503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Custom Font Family"/>
              </a:rPr>
              <a:t>K-NN algorithm can be used for Regression as well as for Classification</a:t>
            </a:r>
          </a:p>
          <a:p>
            <a:r>
              <a:rPr lang="en-US" sz="2000" dirty="0">
                <a:latin typeface="Custom Font Family"/>
              </a:rPr>
              <a:t>This Method assumes the similarity between the new data and available Data and put the new Data into the category that is most similar to the available categories.</a:t>
            </a:r>
          </a:p>
          <a:p>
            <a:r>
              <a:rPr lang="en-US" sz="2000" b="1" dirty="0">
                <a:latin typeface="Custom Font Family"/>
              </a:rPr>
              <a:t>Working</a:t>
            </a:r>
            <a:r>
              <a:rPr lang="en-US" sz="2000" dirty="0">
                <a:latin typeface="Custom Font Family"/>
              </a:rPr>
              <a:t> :</a:t>
            </a:r>
          </a:p>
          <a:p>
            <a:pPr marL="449263" indent="-227013">
              <a:buFont typeface="Arial" panose="020B0604020202020204" pitchFamily="34" charset="0"/>
              <a:buChar char="•"/>
            </a:pPr>
            <a:r>
              <a:rPr lang="en-US" sz="2000" dirty="0">
                <a:latin typeface="Custom Font Family"/>
              </a:rPr>
              <a:t>Select the number K of the neighbors</a:t>
            </a:r>
          </a:p>
          <a:p>
            <a:pPr marL="449263" indent="-227013">
              <a:buFont typeface="Arial" panose="020B0604020202020204" pitchFamily="34" charset="0"/>
              <a:buChar char="•"/>
            </a:pPr>
            <a:r>
              <a:rPr lang="en-US" sz="2000" dirty="0">
                <a:latin typeface="Custom Font Family"/>
              </a:rPr>
              <a:t>Calculate the Euclidean distance of </a:t>
            </a:r>
            <a:r>
              <a:rPr lang="en-US" sz="2000" b="1" dirty="0">
                <a:latin typeface="Custom Font Family"/>
              </a:rPr>
              <a:t>K number of neighbors</a:t>
            </a:r>
            <a:endParaRPr lang="en-US" sz="2000" dirty="0">
              <a:latin typeface="Custom Font Family"/>
            </a:endParaRPr>
          </a:p>
          <a:p>
            <a:pPr marL="449263" indent="-227013">
              <a:buFont typeface="Arial" panose="020B0604020202020204" pitchFamily="34" charset="0"/>
              <a:buChar char="•"/>
            </a:pPr>
            <a:r>
              <a:rPr lang="en-US" sz="2000" dirty="0">
                <a:latin typeface="Custom Font Family"/>
              </a:rPr>
              <a:t>Take the K nearest neighbors as per the calculated Euclidean distance.</a:t>
            </a:r>
          </a:p>
          <a:p>
            <a:pPr marL="449263" indent="-227013">
              <a:buFont typeface="Arial" panose="020B0604020202020204" pitchFamily="34" charset="0"/>
              <a:buChar char="•"/>
            </a:pPr>
            <a:r>
              <a:rPr lang="en-US" sz="2000" dirty="0">
                <a:latin typeface="Custom Font Family"/>
              </a:rPr>
              <a:t>Among these k neighbors, count the number of the data points in each category.</a:t>
            </a:r>
          </a:p>
          <a:p>
            <a:pPr marL="449263" indent="-227013">
              <a:buFont typeface="Arial" panose="020B0604020202020204" pitchFamily="34" charset="0"/>
              <a:buChar char="•"/>
            </a:pPr>
            <a:r>
              <a:rPr lang="en-US" sz="2000" dirty="0">
                <a:latin typeface="Custom Font Family"/>
              </a:rPr>
              <a:t>Assign the new data points to that category for which the number of the neighbor is maximum.</a:t>
            </a:r>
          </a:p>
        </p:txBody>
      </p:sp>
    </p:spTree>
    <p:extLst>
      <p:ext uri="{BB962C8B-B14F-4D97-AF65-F5344CB8AC3E}">
        <p14:creationId xmlns:p14="http://schemas.microsoft.com/office/powerpoint/2010/main" val="3797931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0C9F-E1C3-4B28-9EEE-3058287A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ustom Font Family"/>
              </a:rPr>
              <a:t>1. </a:t>
            </a:r>
            <a:r>
              <a:rPr lang="en-IN" sz="2800" dirty="0">
                <a:latin typeface="Custom Font Family"/>
              </a:rPr>
              <a:t>K-Nearest Neighbours (K-NN)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0B664-C069-4C42-A102-2A1F0BCB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923F8-6D2E-4D40-948E-A3BC1D82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1A2BA-EE59-44A1-A76A-8A5EA759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48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FDA26-D454-4D04-AEAE-6FB5970503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KNN Model Building 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Training the Model 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Testing the Model 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Model Accuracy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A44BF4-489D-490B-8D02-47893F542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" t="52169" r="64175" b="45153"/>
          <a:stretch/>
        </p:blipFill>
        <p:spPr>
          <a:xfrm>
            <a:off x="1480164" y="1736390"/>
            <a:ext cx="7192898" cy="360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855BC8-8594-42B7-A32C-02855706D0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" t="54757" r="64175" b="42495"/>
          <a:stretch/>
        </p:blipFill>
        <p:spPr>
          <a:xfrm>
            <a:off x="1480164" y="2861880"/>
            <a:ext cx="7192898" cy="369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292519-D052-492D-99D7-98A5EAC6C6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" t="57401" r="64175" b="39920"/>
          <a:stretch/>
        </p:blipFill>
        <p:spPr>
          <a:xfrm>
            <a:off x="1480164" y="3888088"/>
            <a:ext cx="7192898" cy="360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2DAED5-7833-44EB-959D-3A64FBBEFB24}"/>
              </a:ext>
            </a:extLst>
          </p:cNvPr>
          <p:cNvSpPr txBox="1"/>
          <p:nvPr/>
        </p:nvSpPr>
        <p:spPr>
          <a:xfrm>
            <a:off x="4293948" y="4642924"/>
            <a:ext cx="1572103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46.73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6493264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0C9F-E1C3-4B28-9EEE-3058287A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ustom Font Family"/>
              </a:rPr>
              <a:t>2. Naive Bayes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0B664-C069-4C42-A102-2A1F0BCB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923F8-6D2E-4D40-948E-A3BC1D82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1A2BA-EE59-44A1-A76A-8A5EA759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49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FDA26-D454-4D04-AEAE-6FB5970503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b="1" i="0" dirty="0">
                <a:solidFill>
                  <a:srgbClr val="202124"/>
                </a:solidFill>
                <a:effectLst/>
                <a:latin typeface="Custom Font Family"/>
              </a:rPr>
              <a:t>Probabilistic classifier</a:t>
            </a:r>
            <a:r>
              <a:rPr lang="en-US" sz="2000" b="1" dirty="0">
                <a:solidFill>
                  <a:srgbClr val="202124"/>
                </a:solidFill>
                <a:latin typeface="Custom Font Family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Custom Font Family"/>
              </a:rPr>
              <a:t>which </a:t>
            </a:r>
            <a:r>
              <a:rPr lang="en-US" sz="2000" i="0" dirty="0">
                <a:solidFill>
                  <a:srgbClr val="202124"/>
                </a:solidFill>
                <a:effectLst/>
                <a:latin typeface="Custom Font Family"/>
              </a:rPr>
              <a:t>is based on probability models that incorporate strong independence assumptions.</a:t>
            </a:r>
          </a:p>
          <a:p>
            <a:pPr algn="just"/>
            <a:r>
              <a:rPr lang="en-US" sz="2000" i="0" dirty="0">
                <a:solidFill>
                  <a:srgbClr val="222222"/>
                </a:solidFill>
                <a:effectLst/>
                <a:latin typeface="Custom Font Family"/>
              </a:rPr>
              <a:t>Fastest classification algorithm for a large chunk of data. </a:t>
            </a:r>
            <a:endParaRPr lang="en-IN" sz="2000" dirty="0">
              <a:solidFill>
                <a:srgbClr val="202124"/>
              </a:solidFill>
              <a:latin typeface="Custom Font Family"/>
            </a:endParaRP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Custom Font Family"/>
              </a:rPr>
              <a:t>There are 3 types of Naive Bayes algorithm :-</a:t>
            </a:r>
          </a:p>
          <a:p>
            <a:pPr marL="314325" indent="0" algn="just">
              <a:buNone/>
            </a:pPr>
            <a:r>
              <a:rPr lang="en-IN" sz="2000" dirty="0">
                <a:solidFill>
                  <a:srgbClr val="202124"/>
                </a:solidFill>
                <a:latin typeface="Custom Font Family"/>
              </a:rPr>
              <a:t>Gaussian Naive Bayes | </a:t>
            </a:r>
            <a:r>
              <a:rPr lang="en-IN" sz="2000" dirty="0">
                <a:solidFill>
                  <a:srgbClr val="FF0000"/>
                </a:solidFill>
                <a:latin typeface="Custom Font Family"/>
              </a:rPr>
              <a:t>Multinomial Naive Bayes </a:t>
            </a:r>
            <a:r>
              <a:rPr lang="en-IN" sz="2000" dirty="0">
                <a:latin typeface="Custom Font Family"/>
              </a:rPr>
              <a:t>|</a:t>
            </a:r>
            <a:r>
              <a:rPr lang="en-IN" sz="2000" dirty="0">
                <a:solidFill>
                  <a:srgbClr val="FF0000"/>
                </a:solidFill>
                <a:latin typeface="Custom Font Family"/>
              </a:rPr>
              <a:t> </a:t>
            </a:r>
            <a:r>
              <a:rPr lang="en-IN" sz="2000" dirty="0">
                <a:solidFill>
                  <a:srgbClr val="202124"/>
                </a:solidFill>
                <a:latin typeface="Custom Font Family"/>
              </a:rPr>
              <a:t>Bernoulli Naive Bayes</a:t>
            </a:r>
            <a:endParaRPr lang="en-US" sz="2000" i="0" dirty="0">
              <a:solidFill>
                <a:srgbClr val="202124"/>
              </a:solidFill>
              <a:effectLst/>
              <a:latin typeface="Custom Font Family"/>
            </a:endParaRPr>
          </a:p>
          <a:p>
            <a:pPr algn="just"/>
            <a:r>
              <a:rPr lang="en-US" sz="2000" i="0" dirty="0">
                <a:solidFill>
                  <a:srgbClr val="202124"/>
                </a:solidFill>
                <a:effectLst/>
                <a:latin typeface="Custom Font Family"/>
              </a:rPr>
              <a:t>This algorithm uses the </a:t>
            </a:r>
            <a:r>
              <a:rPr lang="en-US" sz="2000" b="1" dirty="0">
                <a:solidFill>
                  <a:srgbClr val="202124"/>
                </a:solidFill>
                <a:latin typeface="Custom Font Family"/>
              </a:rPr>
              <a:t>M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Custom Font Family"/>
              </a:rPr>
              <a:t>ultinomial  distribution.</a:t>
            </a:r>
          </a:p>
          <a:p>
            <a:pPr algn="just"/>
            <a:r>
              <a:rPr lang="en-US" sz="2000" b="1" dirty="0">
                <a:solidFill>
                  <a:srgbClr val="202124"/>
                </a:solidFill>
                <a:latin typeface="Custom Font Family"/>
              </a:rPr>
              <a:t>Working : </a:t>
            </a:r>
            <a:endParaRPr lang="en-US" sz="2000" b="1" i="0" dirty="0">
              <a:solidFill>
                <a:srgbClr val="202124"/>
              </a:solidFill>
              <a:effectLst/>
              <a:latin typeface="Custom Font Family"/>
            </a:endParaRPr>
          </a:p>
          <a:p>
            <a:pPr marL="449263" indent="-227013"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Custom Font Family"/>
              </a:rPr>
              <a:t>This algorithm guesses the tag of a given text as training set, such as an twitter comment, using the Bayes theorem.</a:t>
            </a:r>
          </a:p>
          <a:p>
            <a:pPr marL="449263" indent="-227013"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Custom Font Family"/>
              </a:rPr>
              <a:t>Calculates each tag's likelihood for a given sample and outputs the tag with the greatest chance.</a:t>
            </a:r>
            <a:endParaRPr lang="en-IN" sz="2000" dirty="0">
              <a:latin typeface="Custom Font Family"/>
            </a:endParaRPr>
          </a:p>
        </p:txBody>
      </p:sp>
    </p:spTree>
    <p:extLst>
      <p:ext uri="{BB962C8B-B14F-4D97-AF65-F5344CB8AC3E}">
        <p14:creationId xmlns:p14="http://schemas.microsoft.com/office/powerpoint/2010/main" val="400995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A61D-3335-468E-B99B-9A0154C6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Introduction (Cont.)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F1A49-46BF-4283-A8A3-BA2D74EA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C8CB-E6FF-4963-8DFD-28866291C3A4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9B71-DCF4-47DB-92C9-408E3B25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3673E-C833-44B2-A10C-CEED6858E9B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5280" y="1272540"/>
            <a:ext cx="9448800" cy="3810000"/>
          </a:xfrm>
        </p:spPr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r>
              <a:rPr lang="en-US" sz="2000" dirty="0"/>
              <a:t>Performed on textual data for text analysis to help businesses.</a:t>
            </a:r>
          </a:p>
          <a:p>
            <a:pPr algn="just"/>
            <a:r>
              <a:rPr lang="en-US" sz="2000" dirty="0"/>
              <a:t>To detect sentiment in social data, gauge brand reputation, and understand customer’s feedback and needs.</a:t>
            </a:r>
          </a:p>
          <a:p>
            <a:pPr algn="just"/>
            <a:r>
              <a:rPr lang="en-US" sz="2000" dirty="0"/>
              <a:t>Mostly perform on :</a:t>
            </a:r>
          </a:p>
          <a:p>
            <a:pPr marL="449263" indent="-227013" algn="just">
              <a:buFont typeface="Wingdings 2" panose="05020102010507070707" pitchFamily="18" charset="2"/>
              <a:buChar char="P"/>
            </a:pPr>
            <a:r>
              <a:rPr lang="en-US" sz="2000" dirty="0"/>
              <a:t>Public reviews, </a:t>
            </a:r>
          </a:p>
          <a:p>
            <a:pPr marL="449263" indent="-227013" algn="just">
              <a:buFont typeface="Wingdings 2" panose="05020102010507070707" pitchFamily="18" charset="2"/>
              <a:buChar char="P"/>
            </a:pPr>
            <a:r>
              <a:rPr lang="en-US" sz="2000" dirty="0"/>
              <a:t>Social media platforms, </a:t>
            </a:r>
          </a:p>
          <a:p>
            <a:pPr marL="449263" indent="-227013" algn="just">
              <a:buFont typeface="Wingdings 2" panose="05020102010507070707" pitchFamily="18" charset="2"/>
              <a:buChar char="P"/>
            </a:pPr>
            <a:r>
              <a:rPr lang="en-US" sz="2000" dirty="0"/>
              <a:t>Similar sites.</a:t>
            </a:r>
            <a:endParaRPr lang="en-IN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1202B-3882-493B-8DC8-25880F0A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0686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0C9F-E1C3-4B28-9EEE-3058287A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ustom Font Family"/>
              </a:rPr>
              <a:t>2. Naive Bayes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0B664-C069-4C42-A102-2A1F0BCB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923F8-6D2E-4D40-948E-A3BC1D82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1A2BA-EE59-44A1-A76A-8A5EA759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50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FDA26-D454-4D04-AEAE-6FB5970503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NB Model Building 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Training the Model 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Testing the Model 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Model Accuracy 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9B5FD3-6835-46F2-8F88-A24CC9B088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7" t="69445" r="64352" b="27688"/>
          <a:stretch/>
        </p:blipFill>
        <p:spPr>
          <a:xfrm>
            <a:off x="1480164" y="1705372"/>
            <a:ext cx="7192898" cy="3861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678C7E-472B-4BC0-94BB-93726F4B50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7" t="72214" r="64352" b="25113"/>
          <a:stretch/>
        </p:blipFill>
        <p:spPr>
          <a:xfrm>
            <a:off x="1480163" y="2785492"/>
            <a:ext cx="7192898" cy="360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390B51-F407-4FBF-BC41-53230AE652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7" t="74771" r="64352" b="22444"/>
          <a:stretch/>
        </p:blipFill>
        <p:spPr>
          <a:xfrm>
            <a:off x="1480163" y="3865612"/>
            <a:ext cx="7192898" cy="3751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08A355-CF35-489D-B4C2-1EEA5B66EA13}"/>
              </a:ext>
            </a:extLst>
          </p:cNvPr>
          <p:cNvSpPr txBox="1"/>
          <p:nvPr/>
        </p:nvSpPr>
        <p:spPr>
          <a:xfrm>
            <a:off x="4293948" y="4642924"/>
            <a:ext cx="1572103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70.04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363927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0C9F-E1C3-4B28-9EEE-3058287A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ustom Font Family"/>
              </a:rPr>
              <a:t>3. Decision Tree Classifier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0B664-C069-4C42-A102-2A1F0BCB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923F8-6D2E-4D40-948E-A3BC1D82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1A2BA-EE59-44A1-A76A-8A5EA759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51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FDA26-D454-4D04-AEAE-6FB5970503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000" b="0" i="0" dirty="0">
              <a:effectLst/>
              <a:latin typeface="Custom Font Family"/>
            </a:endParaRPr>
          </a:p>
          <a:p>
            <a:r>
              <a:rPr lang="en-US" sz="2000" b="1" i="0" dirty="0">
                <a:effectLst/>
                <a:latin typeface="Custom Font Family"/>
              </a:rPr>
              <a:t>Supervised learning technique </a:t>
            </a:r>
            <a:r>
              <a:rPr lang="en-US" sz="2000" b="0" i="0" dirty="0">
                <a:effectLst/>
                <a:latin typeface="Custom Font Family"/>
              </a:rPr>
              <a:t>that can be used for both classification and Regression problems, but mostly it is preferred for solving Classification problems.</a:t>
            </a:r>
          </a:p>
          <a:p>
            <a:r>
              <a:rPr lang="en-US" sz="2000" b="0" i="0" dirty="0">
                <a:effectLst/>
                <a:latin typeface="Custom Font Family"/>
              </a:rPr>
              <a:t>A decision tree can contain categorical data (YES/NO) as well as numeric data.</a:t>
            </a:r>
          </a:p>
          <a:p>
            <a:r>
              <a:rPr lang="en-US" sz="2000" b="0" i="0" dirty="0">
                <a:effectLst/>
                <a:latin typeface="Custom Font Family"/>
              </a:rPr>
              <a:t>It is a tree-structured classifier, where</a:t>
            </a:r>
            <a:r>
              <a:rPr lang="en-US" sz="2000" b="1" i="0" dirty="0">
                <a:effectLst/>
                <a:latin typeface="Custom Font Family"/>
              </a:rPr>
              <a:t> </a:t>
            </a:r>
          </a:p>
          <a:p>
            <a:pPr marL="449263" indent="-227013">
              <a:buFont typeface="Arial" panose="020B0604020202020204" pitchFamily="34" charset="0"/>
              <a:buChar char="•"/>
            </a:pPr>
            <a:r>
              <a:rPr lang="en-US" sz="2000" b="1" dirty="0">
                <a:latin typeface="Custom Font Family"/>
              </a:rPr>
              <a:t>I</a:t>
            </a:r>
            <a:r>
              <a:rPr lang="en-US" sz="2000" b="1" i="0" dirty="0">
                <a:effectLst/>
                <a:latin typeface="Custom Font Family"/>
              </a:rPr>
              <a:t>nternal nodes :--&gt; Represent the features of a dataset, </a:t>
            </a:r>
          </a:p>
          <a:p>
            <a:pPr marL="449263" indent="-227013">
              <a:buFont typeface="Arial" panose="020B0604020202020204" pitchFamily="34" charset="0"/>
              <a:buChar char="•"/>
            </a:pPr>
            <a:r>
              <a:rPr lang="en-US" sz="2000" b="1" dirty="0">
                <a:latin typeface="Custom Font Family"/>
              </a:rPr>
              <a:t>B</a:t>
            </a:r>
            <a:r>
              <a:rPr lang="en-US" sz="2000" b="1" i="0" dirty="0">
                <a:effectLst/>
                <a:latin typeface="Custom Font Family"/>
              </a:rPr>
              <a:t>ranches :</a:t>
            </a:r>
            <a:r>
              <a:rPr lang="en-US" sz="2000" b="1" dirty="0">
                <a:latin typeface="Custom Font Family"/>
                <a:sym typeface="Wingdings" panose="05000000000000000000" pitchFamily="2" charset="2"/>
              </a:rPr>
              <a:t>--&gt;</a:t>
            </a:r>
            <a:r>
              <a:rPr lang="en-US" sz="2000" b="1" i="0" dirty="0">
                <a:effectLst/>
                <a:latin typeface="Custom Font Family"/>
              </a:rPr>
              <a:t> </a:t>
            </a:r>
            <a:r>
              <a:rPr lang="en-US" sz="2000" b="1" dirty="0">
                <a:latin typeface="Custom Font Family"/>
              </a:rPr>
              <a:t>R</a:t>
            </a:r>
            <a:r>
              <a:rPr lang="en-US" sz="2000" b="1" i="0" dirty="0">
                <a:effectLst/>
                <a:latin typeface="Custom Font Family"/>
              </a:rPr>
              <a:t>epresent the decision rules</a:t>
            </a:r>
            <a:r>
              <a:rPr lang="en-US" sz="2000" dirty="0">
                <a:latin typeface="Custom Font Family"/>
              </a:rPr>
              <a:t>,</a:t>
            </a:r>
            <a:endParaRPr lang="en-US" sz="2000" b="0" i="0" dirty="0">
              <a:effectLst/>
              <a:latin typeface="Custom Font Family"/>
            </a:endParaRPr>
          </a:p>
          <a:p>
            <a:pPr marL="449263" indent="-227013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Custom Font Family"/>
              </a:rPr>
              <a:t>Leaf node :--&gt; Represents the outcome.</a:t>
            </a:r>
          </a:p>
          <a:p>
            <a:r>
              <a:rPr lang="en-US" sz="2000" b="0" i="0" dirty="0">
                <a:effectLst/>
                <a:latin typeface="Custom Font Family"/>
              </a:rPr>
              <a:t>The decisions or the test are performed on the basis of features of the given dataset.</a:t>
            </a:r>
          </a:p>
        </p:txBody>
      </p:sp>
    </p:spTree>
    <p:extLst>
      <p:ext uri="{BB962C8B-B14F-4D97-AF65-F5344CB8AC3E}">
        <p14:creationId xmlns:p14="http://schemas.microsoft.com/office/powerpoint/2010/main" val="1881397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0C9F-E1C3-4B28-9EEE-3058287A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ustom Font Family"/>
              </a:rPr>
              <a:t>3. Decision Tree Classifier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0B664-C069-4C42-A102-2A1F0BCB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923F8-6D2E-4D40-948E-A3BC1D82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1A2BA-EE59-44A1-A76A-8A5EA759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52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FDA26-D454-4D04-AEAE-6FB5970503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DT Model Building 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Training the Model 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Testing the Model 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Model Accuracy 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8564C-73B7-46D7-91FE-0D4E641E9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883"/>
          <a:stretch/>
        </p:blipFill>
        <p:spPr>
          <a:xfrm>
            <a:off x="1480163" y="1705372"/>
            <a:ext cx="7202595" cy="360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E36B91-F975-4EA0-B0E2-49E3459AF1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880" b="34003"/>
          <a:stretch/>
        </p:blipFill>
        <p:spPr>
          <a:xfrm>
            <a:off x="1485011" y="2857500"/>
            <a:ext cx="7202595" cy="3600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E4061A-80DD-475C-879D-E25DAF1C3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493"/>
          <a:stretch/>
        </p:blipFill>
        <p:spPr>
          <a:xfrm>
            <a:off x="1489860" y="3937620"/>
            <a:ext cx="7202595" cy="3751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04F94C-2092-4B18-99DE-3C8E0B08BB96}"/>
              </a:ext>
            </a:extLst>
          </p:cNvPr>
          <p:cNvSpPr txBox="1"/>
          <p:nvPr/>
        </p:nvSpPr>
        <p:spPr>
          <a:xfrm>
            <a:off x="4293948" y="4642924"/>
            <a:ext cx="1572103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77.44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8616002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0C9F-E1C3-4B28-9EEE-3058287A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ustom Font Family"/>
              </a:rPr>
              <a:t>4. Gradient Boosting (XGBoost)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0B664-C069-4C42-A102-2A1F0BCB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923F8-6D2E-4D40-948E-A3BC1D82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1A2BA-EE59-44A1-A76A-8A5EA759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53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FDA26-D454-4D04-AEAE-6FB5970503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/>
            <a:endParaRPr lang="en-US" sz="2000" dirty="0">
              <a:latin typeface="Custom Font Family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latin typeface="Custom Font Family"/>
              </a:rPr>
              <a:t>XGBoost</a:t>
            </a:r>
            <a:r>
              <a:rPr lang="en-US" sz="2000" dirty="0">
                <a:latin typeface="Custom Font Family"/>
              </a:rPr>
              <a:t> is a popular and efficient open-source implementation of the gradient boosted trees algorithm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ustom Font Family"/>
              </a:rPr>
              <a:t>supervised learning algorithm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ustom Font Family"/>
              </a:rPr>
              <a:t>This process slowly learns from the data and tries to improve its prediction in subsequent iterations.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ustom Font Family"/>
              </a:rPr>
              <a:t>It uses a gradient descent algorithm to minimize the loss when adding new models</a:t>
            </a:r>
            <a:r>
              <a:rPr lang="en-US" dirty="0"/>
              <a:t>. </a:t>
            </a:r>
            <a:endParaRPr lang="en-US" sz="2000" dirty="0">
              <a:latin typeface="Custom Font Family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Custom Font Family"/>
            </a:endParaRPr>
          </a:p>
        </p:txBody>
      </p:sp>
    </p:spTree>
    <p:extLst>
      <p:ext uri="{BB962C8B-B14F-4D97-AF65-F5344CB8AC3E}">
        <p14:creationId xmlns:p14="http://schemas.microsoft.com/office/powerpoint/2010/main" val="2529496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0C9F-E1C3-4B28-9EEE-3058287A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ustom Font Family"/>
              </a:rPr>
              <a:t>4. Gradient Boosting (</a:t>
            </a:r>
            <a:r>
              <a:rPr lang="en-US" dirty="0" err="1">
                <a:latin typeface="Custom Font Family"/>
              </a:rPr>
              <a:t>XGBoost</a:t>
            </a:r>
            <a:r>
              <a:rPr lang="en-US" dirty="0">
                <a:latin typeface="Custom Font Family"/>
              </a:rPr>
              <a:t>)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0B664-C069-4C42-A102-2A1F0BCB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923F8-6D2E-4D40-948E-A3BC1D82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1A2BA-EE59-44A1-A76A-8A5EA759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54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FDA26-D454-4D04-AEAE-6FB5970503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XGBoost</a:t>
            </a:r>
            <a:r>
              <a:rPr lang="en-US" sz="2000" dirty="0"/>
              <a:t> Model Building 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Training the Model 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Testing the Model 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Model Accuracy :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8AB56A-8E18-45B8-92DD-606C7A84E9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9044"/>
          <a:stretch/>
        </p:blipFill>
        <p:spPr>
          <a:xfrm>
            <a:off x="1480163" y="1705372"/>
            <a:ext cx="7192898" cy="4471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A96DF1-AFBD-4D9B-B4D4-7A6ACE7247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160"/>
          <a:stretch/>
        </p:blipFill>
        <p:spPr>
          <a:xfrm>
            <a:off x="1480163" y="2857500"/>
            <a:ext cx="7192898" cy="360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904C6E-D0DC-495B-A165-61B14F1A99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976"/>
          <a:stretch/>
        </p:blipFill>
        <p:spPr>
          <a:xfrm>
            <a:off x="1480163" y="3922503"/>
            <a:ext cx="7186122" cy="3751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7183EA-E41E-4209-819F-DFB01BEE9135}"/>
              </a:ext>
            </a:extLst>
          </p:cNvPr>
          <p:cNvSpPr txBox="1"/>
          <p:nvPr/>
        </p:nvSpPr>
        <p:spPr>
          <a:xfrm>
            <a:off x="4293948" y="4642924"/>
            <a:ext cx="1572103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83.69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598376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0C9F-E1C3-4B28-9EEE-3058287A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ustom Font Family"/>
              </a:rPr>
              <a:t>5. Support Vector Machine (SVM)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0B664-C069-4C42-A102-2A1F0BCB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923F8-6D2E-4D40-948E-A3BC1D82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1A2BA-EE59-44A1-A76A-8A5EA759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55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FDA26-D454-4D04-AEAE-6FB5970503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ustom Font Family"/>
              </a:rPr>
              <a:t>SVM is a supervised machine learning algorithm that Classification is predicting a label.</a:t>
            </a:r>
          </a:p>
          <a:p>
            <a:r>
              <a:rPr lang="en-US" sz="2000" dirty="0">
                <a:latin typeface="Custom Font Family"/>
              </a:rPr>
              <a:t>SVM performs classification by finding the hyper-plane that differentiate the classes plotted in n-dimensional space. </a:t>
            </a:r>
          </a:p>
          <a:p>
            <a:r>
              <a:rPr lang="en-US" sz="2000" dirty="0">
                <a:latin typeface="Custom Font Family"/>
              </a:rPr>
              <a:t>Used for both classification or regression challenges. </a:t>
            </a:r>
          </a:p>
        </p:txBody>
      </p:sp>
      <p:pic>
        <p:nvPicPr>
          <p:cNvPr id="7" name="Picture 2" descr="SVM Hyper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5" r="1825"/>
          <a:stretch/>
        </p:blipFill>
        <p:spPr bwMode="auto">
          <a:xfrm>
            <a:off x="3063776" y="2929508"/>
            <a:ext cx="3742998" cy="249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0428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0C9F-E1C3-4B28-9EEE-3058287A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ustom Font Family"/>
              </a:rPr>
              <a:t>5. Support Vector Classifier (SVC)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0B664-C069-4C42-A102-2A1F0BCB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923F8-6D2E-4D40-948E-A3BC1D82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1A2BA-EE59-44A1-A76A-8A5EA759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56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FDA26-D454-4D04-AEAE-6FB5970503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SVM Model Building 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Training the Model 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Testing the Model 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Model Accuracy 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EC2DA4-6C17-4C9A-9CD2-112C0BEA6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580"/>
          <a:stretch/>
        </p:blipFill>
        <p:spPr>
          <a:xfrm>
            <a:off x="1480164" y="1736390"/>
            <a:ext cx="7192897" cy="3290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9F8394-4C90-4A90-93F5-F0B82F5B07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92" b="36723"/>
          <a:stretch/>
        </p:blipFill>
        <p:spPr>
          <a:xfrm>
            <a:off x="1480163" y="2857500"/>
            <a:ext cx="7192897" cy="3600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F33A18-836D-4615-AD0B-B79B2FAF7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462"/>
          <a:stretch/>
        </p:blipFill>
        <p:spPr>
          <a:xfrm>
            <a:off x="1479254" y="3937620"/>
            <a:ext cx="7192897" cy="3943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85BEBD-93FD-4714-AD18-5E923D2FF82E}"/>
              </a:ext>
            </a:extLst>
          </p:cNvPr>
          <p:cNvSpPr txBox="1"/>
          <p:nvPr/>
        </p:nvSpPr>
        <p:spPr>
          <a:xfrm>
            <a:off x="4293948" y="4642924"/>
            <a:ext cx="1572103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92.48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1569653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0C9F-E1C3-4B28-9EEE-3058287A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ustom Font Family"/>
              </a:rPr>
              <a:t>Results &amp; Discussion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0B664-C069-4C42-A102-2A1F0BCB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ABBE-C1C1-4B29-9747-F6D369FE0B1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923F8-6D2E-4D40-948E-A3BC1D82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1A2BA-EE59-44A1-A76A-8A5EA759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57</a:t>
            </a:fld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6D8EC73-843B-4360-8CC3-BE20E5F27E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019523"/>
              </p:ext>
            </p:extLst>
          </p:nvPr>
        </p:nvGraphicFramePr>
        <p:xfrm>
          <a:off x="1287045" y="1777380"/>
          <a:ext cx="7579136" cy="29118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89568">
                  <a:extLst>
                    <a:ext uri="{9D8B030D-6E8A-4147-A177-3AD203B41FA5}">
                      <a16:colId xmlns:a16="http://schemas.microsoft.com/office/drawing/2014/main" val="477792402"/>
                    </a:ext>
                  </a:extLst>
                </a:gridCol>
                <a:gridCol w="3789568">
                  <a:extLst>
                    <a:ext uri="{9D8B030D-6E8A-4147-A177-3AD203B41FA5}">
                      <a16:colId xmlns:a16="http://schemas.microsoft.com/office/drawing/2014/main" val="2845381161"/>
                    </a:ext>
                  </a:extLst>
                </a:gridCol>
              </a:tblGrid>
              <a:tr h="48530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Model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516716"/>
                  </a:ext>
                </a:extLst>
              </a:tr>
              <a:tr h="48530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K-Nearest Neighbours (K-NN)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46.73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58514"/>
                  </a:ext>
                </a:extLst>
              </a:tr>
              <a:tr h="4853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ustom Font Family"/>
                        </a:rPr>
                        <a:t>Naive Bayes </a:t>
                      </a:r>
                      <a:endParaRPr lang="en-IN" sz="2000" dirty="0">
                        <a:latin typeface="Custom Font Family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ustom Font Family"/>
                        </a:rPr>
                        <a:t>70.05</a:t>
                      </a:r>
                      <a:endParaRPr lang="en-IN" sz="2000" dirty="0">
                        <a:latin typeface="Custom Font Family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365540"/>
                  </a:ext>
                </a:extLst>
              </a:tr>
              <a:tr h="4853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ustom Font Family"/>
                        </a:rPr>
                        <a:t>Decision Tree Classifier</a:t>
                      </a:r>
                      <a:endParaRPr lang="en-IN" sz="2000" dirty="0">
                        <a:latin typeface="Custom Font Family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77.44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517311"/>
                  </a:ext>
                </a:extLst>
              </a:tr>
              <a:tr h="4853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ustom Font Family"/>
                        </a:rPr>
                        <a:t>Gradient Boosting (</a:t>
                      </a:r>
                      <a:r>
                        <a:rPr lang="en-US" sz="2000" dirty="0" err="1">
                          <a:latin typeface="Custom Font Family"/>
                        </a:rPr>
                        <a:t>XGBoost</a:t>
                      </a:r>
                      <a:r>
                        <a:rPr lang="en-US" sz="2000" dirty="0">
                          <a:latin typeface="Custom Font Family"/>
                        </a:rPr>
                        <a:t>) </a:t>
                      </a:r>
                      <a:endParaRPr lang="en-IN" sz="2000" dirty="0">
                        <a:latin typeface="Custom Font Family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83.69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294006"/>
                  </a:ext>
                </a:extLst>
              </a:tr>
              <a:tr h="4853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ustom Font Family"/>
                        </a:rPr>
                        <a:t>Support Vector Machine (SVM)</a:t>
                      </a:r>
                      <a:endParaRPr lang="en-IN" sz="2000" dirty="0">
                        <a:latin typeface="Custom Font Family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Custom Font Family"/>
                        </a:rPr>
                        <a:t>92.48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005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5949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B112-2158-466D-803C-9A00282F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References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46B77-EBDC-4873-949A-972149F6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82C7B-CBC9-4766-BC4E-8E5DA903DD21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7C91F-84CE-433D-92B8-8F8DB15E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2CC4F8-1923-485F-B51A-58783790D92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5280" y="1272540"/>
            <a:ext cx="9448800" cy="3810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1600" dirty="0">
              <a:cs typeface="Dubai" panose="020B0503030403030204" pitchFamily="34" charset="-78"/>
            </a:endParaRPr>
          </a:p>
          <a:p>
            <a:pPr algn="just"/>
            <a:r>
              <a:rPr lang="en-IN" sz="1600" dirty="0">
                <a:solidFill>
                  <a:srgbClr val="222222"/>
                </a:solidFill>
                <a:cs typeface="Dubai" panose="020B0503030403030204" pitchFamily="34" charset="-78"/>
              </a:rPr>
              <a:t>Ain, Q.T., Ali, M., Riaz, A., </a:t>
            </a:r>
            <a:r>
              <a:rPr lang="en-IN" sz="1600" dirty="0" err="1">
                <a:solidFill>
                  <a:srgbClr val="222222"/>
                </a:solidFill>
                <a:cs typeface="Dubai" panose="020B0503030403030204" pitchFamily="34" charset="-78"/>
              </a:rPr>
              <a:t>Noureen</a:t>
            </a:r>
            <a:r>
              <a:rPr lang="en-IN" sz="1600" dirty="0">
                <a:solidFill>
                  <a:srgbClr val="222222"/>
                </a:solidFill>
                <a:cs typeface="Dubai" panose="020B0503030403030204" pitchFamily="34" charset="-78"/>
              </a:rPr>
              <a:t>, A., Kamran, M., Hayat, B. and Rehman, A., 2017. Sentiment analysis using deep learning techniques: a review. </a:t>
            </a:r>
            <a:r>
              <a:rPr lang="en-IN" sz="1600" i="1" dirty="0">
                <a:solidFill>
                  <a:srgbClr val="222222"/>
                </a:solidFill>
                <a:cs typeface="Dubai" panose="020B0503030403030204" pitchFamily="34" charset="-78"/>
              </a:rPr>
              <a:t>Int J Adv </a:t>
            </a:r>
            <a:r>
              <a:rPr lang="en-IN" sz="1600" i="1" dirty="0" err="1">
                <a:solidFill>
                  <a:srgbClr val="222222"/>
                </a:solidFill>
                <a:cs typeface="Dubai" panose="020B0503030403030204" pitchFamily="34" charset="-78"/>
              </a:rPr>
              <a:t>Comput</a:t>
            </a:r>
            <a:r>
              <a:rPr lang="en-IN" sz="1600" i="1" dirty="0">
                <a:solidFill>
                  <a:srgbClr val="222222"/>
                </a:solidFill>
                <a:cs typeface="Dubai" panose="020B0503030403030204" pitchFamily="34" charset="-78"/>
              </a:rPr>
              <a:t> Sci </a:t>
            </a:r>
            <a:r>
              <a:rPr lang="en-IN" sz="1600" i="1" dirty="0" err="1">
                <a:solidFill>
                  <a:srgbClr val="222222"/>
                </a:solidFill>
                <a:cs typeface="Dubai" panose="020B0503030403030204" pitchFamily="34" charset="-78"/>
              </a:rPr>
              <a:t>Appl</a:t>
            </a:r>
            <a:r>
              <a:rPr lang="en-IN" sz="1600" dirty="0">
                <a:solidFill>
                  <a:srgbClr val="222222"/>
                </a:solidFill>
                <a:cs typeface="Dubai" panose="020B0503030403030204" pitchFamily="34" charset="-78"/>
              </a:rPr>
              <a:t>, </a:t>
            </a:r>
            <a:r>
              <a:rPr lang="en-IN" sz="1600" i="1" dirty="0">
                <a:solidFill>
                  <a:srgbClr val="222222"/>
                </a:solidFill>
                <a:cs typeface="Dubai" panose="020B0503030403030204" pitchFamily="34" charset="-78"/>
              </a:rPr>
              <a:t>8</a:t>
            </a:r>
            <a:r>
              <a:rPr lang="en-IN" sz="1600" dirty="0">
                <a:solidFill>
                  <a:srgbClr val="222222"/>
                </a:solidFill>
                <a:cs typeface="Dubai" panose="020B0503030403030204" pitchFamily="34" charset="-78"/>
              </a:rPr>
              <a:t>(6), p.424.</a:t>
            </a:r>
            <a:endParaRPr lang="en-US" sz="1600" dirty="0">
              <a:solidFill>
                <a:srgbClr val="222222"/>
              </a:solidFill>
              <a:cs typeface="Dubai" panose="020B0503030403030204" pitchFamily="34" charset="-78"/>
            </a:endParaRPr>
          </a:p>
          <a:p>
            <a:pPr algn="just"/>
            <a:r>
              <a:rPr lang="en-US" sz="1600" dirty="0">
                <a:solidFill>
                  <a:srgbClr val="FF0000"/>
                </a:solidFill>
                <a:cs typeface="Dubai" panose="020B0503030403030204" pitchFamily="34" charset="-78"/>
              </a:rPr>
              <a:t>Dang, N.C., Moreno-García, M.N. and De la </a:t>
            </a:r>
            <a:r>
              <a:rPr lang="en-US" sz="1600" dirty="0" err="1">
                <a:solidFill>
                  <a:srgbClr val="FF0000"/>
                </a:solidFill>
                <a:cs typeface="Dubai" panose="020B0503030403030204" pitchFamily="34" charset="-78"/>
              </a:rPr>
              <a:t>Prieta</a:t>
            </a:r>
            <a:r>
              <a:rPr lang="en-US" sz="1600" dirty="0">
                <a:solidFill>
                  <a:srgbClr val="FF0000"/>
                </a:solidFill>
                <a:cs typeface="Dubai" panose="020B0503030403030204" pitchFamily="34" charset="-78"/>
              </a:rPr>
              <a:t>, F., 2020. Sentiment analysis based on deep learning: A comparative study. </a:t>
            </a:r>
            <a:r>
              <a:rPr lang="en-US" sz="1600" i="1" dirty="0">
                <a:solidFill>
                  <a:srgbClr val="FF0000"/>
                </a:solidFill>
                <a:cs typeface="Dubai" panose="020B0503030403030204" pitchFamily="34" charset="-78"/>
              </a:rPr>
              <a:t>Electronics</a:t>
            </a:r>
            <a:r>
              <a:rPr lang="en-US" sz="1600" dirty="0">
                <a:solidFill>
                  <a:srgbClr val="FF0000"/>
                </a:solidFill>
                <a:cs typeface="Dubai" panose="020B0503030403030204" pitchFamily="34" charset="-78"/>
              </a:rPr>
              <a:t>, </a:t>
            </a:r>
            <a:r>
              <a:rPr lang="en-US" sz="1600" i="1" dirty="0">
                <a:solidFill>
                  <a:srgbClr val="FF0000"/>
                </a:solidFill>
                <a:cs typeface="Dubai" panose="020B0503030403030204" pitchFamily="34" charset="-78"/>
              </a:rPr>
              <a:t>9</a:t>
            </a:r>
            <a:r>
              <a:rPr lang="en-US" sz="1600" dirty="0">
                <a:solidFill>
                  <a:srgbClr val="FF0000"/>
                </a:solidFill>
                <a:cs typeface="Dubai" panose="020B0503030403030204" pitchFamily="34" charset="-78"/>
              </a:rPr>
              <a:t>(3), p.483.</a:t>
            </a:r>
          </a:p>
          <a:p>
            <a:pPr algn="just"/>
            <a:r>
              <a:rPr lang="en-IN" sz="1600" dirty="0">
                <a:solidFill>
                  <a:srgbClr val="222222"/>
                </a:solidFill>
                <a:cs typeface="Dubai" panose="020B0503030403030204" pitchFamily="34" charset="-78"/>
              </a:rPr>
              <a:t>Dang, C.N., Moreno-García, M.N. and De la </a:t>
            </a:r>
            <a:r>
              <a:rPr lang="en-IN" sz="1600" dirty="0" err="1">
                <a:solidFill>
                  <a:srgbClr val="222222"/>
                </a:solidFill>
                <a:cs typeface="Dubai" panose="020B0503030403030204" pitchFamily="34" charset="-78"/>
              </a:rPr>
              <a:t>Prieta</a:t>
            </a:r>
            <a:r>
              <a:rPr lang="en-IN" sz="1600" dirty="0">
                <a:solidFill>
                  <a:srgbClr val="222222"/>
                </a:solidFill>
                <a:cs typeface="Dubai" panose="020B0503030403030204" pitchFamily="34" charset="-78"/>
              </a:rPr>
              <a:t>, F., 2021. Hybrid Deep Learning Models for Sentiment Analysis. </a:t>
            </a:r>
            <a:r>
              <a:rPr lang="en-IN" sz="1600" i="1" dirty="0">
                <a:solidFill>
                  <a:srgbClr val="222222"/>
                </a:solidFill>
                <a:cs typeface="Dubai" panose="020B0503030403030204" pitchFamily="34" charset="-78"/>
              </a:rPr>
              <a:t>Complexity</a:t>
            </a:r>
            <a:r>
              <a:rPr lang="en-IN" sz="1600" dirty="0">
                <a:solidFill>
                  <a:srgbClr val="222222"/>
                </a:solidFill>
                <a:cs typeface="Dubai" panose="020B0503030403030204" pitchFamily="34" charset="-78"/>
              </a:rPr>
              <a:t>, </a:t>
            </a:r>
            <a:r>
              <a:rPr lang="en-IN" sz="1600" i="1" dirty="0">
                <a:solidFill>
                  <a:srgbClr val="222222"/>
                </a:solidFill>
                <a:cs typeface="Dubai" panose="020B0503030403030204" pitchFamily="34" charset="-78"/>
              </a:rPr>
              <a:t>2021</a:t>
            </a:r>
            <a:r>
              <a:rPr lang="en-IN" sz="1600" dirty="0">
                <a:solidFill>
                  <a:srgbClr val="222222"/>
                </a:solidFill>
                <a:cs typeface="Dubai" panose="020B0503030403030204" pitchFamily="34" charset="-78"/>
              </a:rPr>
              <a:t>.</a:t>
            </a:r>
          </a:p>
          <a:p>
            <a:pPr algn="just"/>
            <a:endParaRPr lang="en-US" sz="1600" dirty="0">
              <a:solidFill>
                <a:srgbClr val="222222"/>
              </a:solidFill>
              <a:cs typeface="Dubai" panose="020B0503030403030204" pitchFamily="34" charset="-78"/>
            </a:endParaRPr>
          </a:p>
          <a:p>
            <a:pPr algn="just"/>
            <a:endParaRPr lang="en-US" sz="1600" dirty="0">
              <a:solidFill>
                <a:srgbClr val="222222"/>
              </a:solidFill>
              <a:cs typeface="Dubai" panose="020B0503030403030204" pitchFamily="34" charset="-78"/>
            </a:endParaRPr>
          </a:p>
          <a:p>
            <a:pPr algn="just"/>
            <a:endParaRPr lang="en-US" sz="1600" b="1" dirty="0">
              <a:solidFill>
                <a:schemeClr val="accent1"/>
              </a:solidFill>
              <a:cs typeface="Dubai" panose="020B0503030403030204" pitchFamily="34" charset="-78"/>
            </a:endParaRPr>
          </a:p>
          <a:p>
            <a:pPr marL="0" indent="0" algn="just">
              <a:buNone/>
            </a:pPr>
            <a:endParaRPr lang="en-IN" sz="1600" dirty="0">
              <a:cs typeface="Dubai" panose="020B0503030403030204" pitchFamily="34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FBC64-1AF4-418D-B8D7-7D7434CF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6182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B690F-5A6C-4AFA-97AB-EB3B348F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F761-DEE4-4FEC-B0FD-5C25030E777B}" type="datetime1">
              <a:rPr lang="en-GB" smtClean="0"/>
              <a:t>24/03/2022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CF7D0-5517-4A1B-BF16-AD4175EE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1B74E-AF09-403D-A646-C95A1CB5B47A}"/>
              </a:ext>
            </a:extLst>
          </p:cNvPr>
          <p:cNvSpPr txBox="1"/>
          <p:nvPr/>
        </p:nvSpPr>
        <p:spPr>
          <a:xfrm>
            <a:off x="1407592" y="2353444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D768-6F70-4918-906E-51DECC5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9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E63-FF8A-495C-B029-4BAA0326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Important of Sentiment Analysis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897C7-8F08-4707-9296-DDEFE58D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F915-05EA-4FA1-ACE1-05A0DA0AC8AB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C9583-C85E-4005-A28A-92AA4A7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6A39C-86C2-41B1-A3F6-2C2C85B84B6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5279" y="1272540"/>
            <a:ext cx="9482667" cy="4033232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Web 2.0 has led to the emergence of blogs, forums, and online social networks that enable users to discuss any topic and share their opinions about it.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Ex.: complain about a product that they have bought, </a:t>
            </a:r>
          </a:p>
          <a:p>
            <a:pPr marL="719138" indent="0" algn="just">
              <a:buNone/>
            </a:pPr>
            <a:r>
              <a:rPr lang="en-US" sz="1800" dirty="0"/>
              <a:t>debate on any current issues, </a:t>
            </a:r>
          </a:p>
          <a:p>
            <a:pPr marL="719138" indent="0" algn="just">
              <a:buNone/>
            </a:pPr>
            <a:r>
              <a:rPr lang="en-US" sz="1800" dirty="0"/>
              <a:t>express their political views. </a:t>
            </a:r>
          </a:p>
          <a:p>
            <a:pPr marL="719138" indent="0" algn="just">
              <a:buNone/>
            </a:pPr>
            <a:endParaRPr lang="en-US" sz="1800" dirty="0"/>
          </a:p>
          <a:p>
            <a:pPr algn="just"/>
            <a:r>
              <a:rPr lang="en-US" sz="1800" dirty="0"/>
              <a:t>To Analyzing customer responses and social media conversations, allows brands to learn what makes customers happy or frustrated. </a:t>
            </a:r>
          </a:p>
          <a:p>
            <a:pPr algn="just"/>
            <a:r>
              <a:rPr lang="en-US" sz="1800" dirty="0"/>
              <a:t>To Detect disgruntled customers immediately.</a:t>
            </a:r>
          </a:p>
          <a:p>
            <a:pPr algn="just"/>
            <a:r>
              <a:rPr lang="en-IN" sz="1800" dirty="0"/>
              <a:t>Analysing </a:t>
            </a:r>
            <a:r>
              <a:rPr lang="en-US" sz="1800" dirty="0"/>
              <a:t>public opinions : explains human activity and behavior.</a:t>
            </a:r>
            <a:endParaRPr lang="en-IN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B77FB-254F-4476-8DBC-2FB4D2BD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89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BEE7-DFB4-436F-8B5C-7D8EC13D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Types of Sentiment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787E5-D3D4-45E4-8940-668E7BA4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D10F-0C61-4F54-BA6D-91CD1B818DAD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9D1FD-6D1D-44FA-AF62-C5F75D35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9D35B-F9FD-4CA9-A5C5-FBEC91C369D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8666" y="1272540"/>
            <a:ext cx="9445413" cy="3810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Focuses on the polarity of a text (</a:t>
            </a:r>
            <a:r>
              <a:rPr lang="en-US" sz="2000" i="1" dirty="0"/>
              <a:t>positive, negative, neutral</a:t>
            </a:r>
            <a:r>
              <a:rPr lang="en-US" sz="2000" dirty="0"/>
              <a:t>) </a:t>
            </a:r>
          </a:p>
          <a:p>
            <a:pPr algn="just"/>
            <a:r>
              <a:rPr lang="en-US" sz="2000" dirty="0"/>
              <a:t>It also goes beyond polarity to detect :</a:t>
            </a:r>
          </a:p>
          <a:p>
            <a:pPr marL="449263" indent="-227013" algn="just">
              <a:buFont typeface="Wingdings 2" panose="05020102010507070707" pitchFamily="18" charset="2"/>
              <a:buChar char="P"/>
            </a:pPr>
            <a:r>
              <a:rPr lang="en-US" sz="2000" dirty="0"/>
              <a:t>Specific feelings and emotions (</a:t>
            </a:r>
            <a:r>
              <a:rPr lang="en-US" sz="2000" i="1" dirty="0"/>
              <a:t>angry, happy, sad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r>
              <a:rPr lang="en-US" sz="2000" dirty="0"/>
              <a:t>),</a:t>
            </a:r>
          </a:p>
          <a:p>
            <a:pPr marL="449263" indent="-227013" algn="just">
              <a:buFont typeface="Wingdings 2" panose="05020102010507070707" pitchFamily="18" charset="2"/>
              <a:buChar char="P"/>
            </a:pPr>
            <a:r>
              <a:rPr lang="en-US" sz="2000" dirty="0"/>
              <a:t>Urgency (</a:t>
            </a:r>
            <a:r>
              <a:rPr lang="en-US" sz="2000" i="1" dirty="0"/>
              <a:t>urgent, not urgent</a:t>
            </a:r>
            <a:r>
              <a:rPr lang="en-US" sz="2000" dirty="0"/>
              <a:t>),</a:t>
            </a:r>
          </a:p>
          <a:p>
            <a:pPr marL="449263" indent="-227013" algn="just">
              <a:buFont typeface="Wingdings 2" panose="05020102010507070707" pitchFamily="18" charset="2"/>
              <a:buChar char="P"/>
            </a:pPr>
            <a:r>
              <a:rPr lang="en-US" sz="2000" dirty="0"/>
              <a:t>Even intentions (</a:t>
            </a:r>
            <a:r>
              <a:rPr lang="en-US" sz="2000" i="1" dirty="0"/>
              <a:t>interested v. not interested</a:t>
            </a:r>
            <a:r>
              <a:rPr lang="en-US" sz="2000" dirty="0"/>
              <a:t>).</a:t>
            </a:r>
          </a:p>
          <a:p>
            <a:pPr marL="449263" indent="-227013" algn="just">
              <a:buFont typeface="Wingdings 2" panose="05020102010507070707" pitchFamily="18" charset="2"/>
              <a:buChar char="P"/>
            </a:pPr>
            <a:endParaRPr lang="en-US" sz="2000" dirty="0"/>
          </a:p>
          <a:p>
            <a:pPr algn="just"/>
            <a:r>
              <a:rPr lang="en-US" sz="2000" dirty="0"/>
              <a:t>Types of SA :</a:t>
            </a:r>
          </a:p>
          <a:p>
            <a:pPr marL="541338" indent="-363538" algn="just">
              <a:buFont typeface="+mj-lt"/>
              <a:buAutoNum type="romanLcPeriod"/>
            </a:pPr>
            <a:r>
              <a:rPr lang="en-US" sz="2000" dirty="0"/>
              <a:t>Graded Sentiment Analysis</a:t>
            </a:r>
          </a:p>
          <a:p>
            <a:pPr marL="541338" indent="-363538" algn="just">
              <a:buFont typeface="+mj-lt"/>
              <a:buAutoNum type="romanLcPeriod"/>
            </a:pPr>
            <a:r>
              <a:rPr lang="en-US" sz="2000" dirty="0"/>
              <a:t>Emotion Detection Sentiment Analysis</a:t>
            </a:r>
          </a:p>
          <a:p>
            <a:pPr marL="541338" indent="-363538" algn="just">
              <a:buFont typeface="+mj-lt"/>
              <a:buAutoNum type="romanLcPeriod"/>
            </a:pPr>
            <a:r>
              <a:rPr lang="en-IN" sz="2000" dirty="0"/>
              <a:t>Aspect-based Sentiment Analysis</a:t>
            </a: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C652A-F84B-4143-AEE1-37E202A2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35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1A44-5368-4C56-9924-5DC31E1D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i</a:t>
            </a:r>
            <a:r>
              <a:rPr lang="en-IN" b="1" dirty="0">
                <a:solidFill>
                  <a:schemeClr val="accent1"/>
                </a:solidFill>
              </a:rPr>
              <a:t>) </a:t>
            </a:r>
            <a:r>
              <a:rPr lang="en-IN" b="1" i="0" dirty="0">
                <a:solidFill>
                  <a:schemeClr val="accent1"/>
                </a:solidFill>
                <a:effectLst/>
              </a:rPr>
              <a:t>Graded Sentiment Analysis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B4FCE-9B57-4888-811E-220E18FF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C25E-331E-4C75-95F1-8BD3E25E6965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A5FE2-DEF1-44D4-9F19-3251E491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0895C-5B9D-4EF3-98AE-B9F18614261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5280" y="1272540"/>
            <a:ext cx="9448800" cy="3810000"/>
          </a:xfrm>
        </p:spPr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r>
              <a:rPr lang="en-US" sz="2000" dirty="0"/>
              <a:t>Known as Fine-grained sentiment analysis.</a:t>
            </a:r>
          </a:p>
          <a:p>
            <a:pPr algn="just"/>
            <a:r>
              <a:rPr lang="en-US" sz="2000" dirty="0"/>
              <a:t>To interpret 5-star ratings in a review.</a:t>
            </a:r>
          </a:p>
          <a:p>
            <a:pPr algn="just"/>
            <a:r>
              <a:rPr lang="en-US" sz="2000" dirty="0"/>
              <a:t>If polarity precision is important to our business, </a:t>
            </a:r>
          </a:p>
          <a:p>
            <a:pPr marL="449263" indent="-227013" algn="just">
              <a:buFont typeface="Wingdings" panose="05000000000000000000" pitchFamily="2" charset="2"/>
              <a:buChar char="ü"/>
            </a:pPr>
            <a:r>
              <a:rPr lang="en-US" sz="2000" dirty="0"/>
              <a:t>Very positive - 5 star</a:t>
            </a:r>
          </a:p>
          <a:p>
            <a:pPr marL="449263" indent="-227013" algn="just">
              <a:buFont typeface="Wingdings" panose="05000000000000000000" pitchFamily="2" charset="2"/>
              <a:buChar char="ü"/>
            </a:pPr>
            <a:r>
              <a:rPr lang="en-US" sz="2000" dirty="0"/>
              <a:t>Positive</a:t>
            </a:r>
          </a:p>
          <a:p>
            <a:pPr marL="449263" indent="-227013" algn="just">
              <a:buFont typeface="Wingdings" panose="05000000000000000000" pitchFamily="2" charset="2"/>
              <a:buChar char="ü"/>
            </a:pPr>
            <a:r>
              <a:rPr lang="en-US" sz="2000" dirty="0"/>
              <a:t>Neutral</a:t>
            </a:r>
          </a:p>
          <a:p>
            <a:pPr marL="449263" indent="-227013" algn="just">
              <a:buFont typeface="Wingdings" panose="05000000000000000000" pitchFamily="2" charset="2"/>
              <a:buChar char="ü"/>
            </a:pPr>
            <a:r>
              <a:rPr lang="en-US" sz="2000" dirty="0"/>
              <a:t>Negative</a:t>
            </a:r>
          </a:p>
          <a:p>
            <a:pPr marL="449263" indent="-227013" algn="just">
              <a:buFont typeface="Wingdings" panose="05000000000000000000" pitchFamily="2" charset="2"/>
              <a:buChar char="ü"/>
            </a:pPr>
            <a:r>
              <a:rPr lang="en-US" sz="2000" dirty="0"/>
              <a:t>Very negative - 1star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619AD-9D4D-448C-82A0-B007B86F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23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E71C-E48A-44C3-BABB-149D0116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ii</a:t>
            </a:r>
            <a:r>
              <a:rPr lang="en-IN" b="1" i="0" dirty="0">
                <a:solidFill>
                  <a:schemeClr val="accent1"/>
                </a:solidFill>
                <a:effectLst/>
              </a:rPr>
              <a:t>) Emotion detection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B1BC-E625-492E-99C2-AC816DD6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2D2E-98A6-410F-A3A0-3B6CB5F1602B}" type="datetime1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95552-018F-43F4-A105-AF81EACC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Sentiment Analysis using Machine Learning Technique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E5E31-2D65-43B6-B9A9-4C6D99FDE6C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5280" y="1272540"/>
            <a:ext cx="9448800" cy="3810000"/>
          </a:xfrm>
        </p:spPr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/>
            <a:r>
              <a:rPr lang="en-US" sz="2000" dirty="0"/>
              <a:t>Emotion detection sentiment analysis allows us to go beyond polarity to detect emotions, like happiness, frustration, anger, and sadness.</a:t>
            </a:r>
          </a:p>
          <a:p>
            <a:pPr algn="just"/>
            <a:r>
              <a:rPr lang="en-US" sz="2000" dirty="0"/>
              <a:t>This systems use ML algorithms or lexicons.</a:t>
            </a:r>
          </a:p>
        </p:txBody>
      </p:sp>
      <p:pic>
        <p:nvPicPr>
          <p:cNvPr id="2050" name="Picture 2" descr="1,765,135 Emotion Photos - Free &amp;amp; Royalty-Free Stock Photos from Dreamstime">
            <a:extLst>
              <a:ext uri="{FF2B5EF4-FFF2-40B4-BE49-F238E27FC236}">
                <a16:creationId xmlns:a16="http://schemas.microsoft.com/office/drawing/2014/main" id="{3CBD4109-6960-47EB-9803-24B8D7896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34" y="3278085"/>
            <a:ext cx="2717852" cy="156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1811C-9270-4EE2-9ADC-FCE842C3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EE02-96ED-4F4A-9384-72E9FC44EB3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934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E2CA249-FBFC-44DC-9E1D-F82A7666232B}" vid="{BC2C98BF-0D34-41EE-910E-AD328AF17F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99485b0-c4fc-4c8b-99cf-19671d18cc16">5P465N2TS4MN-25-37</_dlc_DocId>
    <_dlc_DocIdUrl xmlns="199485b0-c4fc-4c8b-99cf-19671d18cc16">
      <Url>https://depts.roehampton.ac.uk/ad-rubs/Schiller/_layouts/DocIdRedir.aspx?ID=5P465N2TS4MN-25-37</Url>
      <Description>5P465N2TS4MN-25-37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977A0AE224C345BA43ACE8B558C209" ma:contentTypeVersion="0" ma:contentTypeDescription="Create a new document." ma:contentTypeScope="" ma:versionID="33a91a15451c98ad9a3d12f48111721c">
  <xsd:schema xmlns:xsd="http://www.w3.org/2001/XMLSchema" xmlns:xs="http://www.w3.org/2001/XMLSchema" xmlns:p="http://schemas.microsoft.com/office/2006/metadata/properties" xmlns:ns2="199485b0-c4fc-4c8b-99cf-19671d18cc16" targetNamespace="http://schemas.microsoft.com/office/2006/metadata/properties" ma:root="true" ma:fieldsID="57cb482efa4cd5f15767bcfc2d2cefa7" ns2:_="">
    <xsd:import namespace="199485b0-c4fc-4c8b-99cf-19671d18cc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9485b0-c4fc-4c8b-99cf-19671d18cc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8D6C679-C6B7-4E9A-91A5-78959DB12DD2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199485b0-c4fc-4c8b-99cf-19671d18cc16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921C71A-459D-4CA8-8C2E-F8768AD561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9485b0-c4fc-4c8b-99cf-19671d18cc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1A08DC-4AD6-48BE-B071-7010EA9A8FC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DFC0DBF-A662-41D3-BF8C-63EF7152009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12977</TotalTime>
  <Words>3032</Words>
  <Application>Microsoft Office PowerPoint</Application>
  <PresentationFormat>Custom</PresentationFormat>
  <Paragraphs>743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Cambria Math</vt:lpstr>
      <vt:lpstr>Custom Font Family</vt:lpstr>
      <vt:lpstr>Georgia</vt:lpstr>
      <vt:lpstr>Open Sans</vt:lpstr>
      <vt:lpstr>Wingdings</vt:lpstr>
      <vt:lpstr>Wingdings 2</vt:lpstr>
      <vt:lpstr>Theme1</vt:lpstr>
      <vt:lpstr>Sentiment Analysis using  Machine Learning Technique</vt:lpstr>
      <vt:lpstr>Objective</vt:lpstr>
      <vt:lpstr>Work Flow</vt:lpstr>
      <vt:lpstr>1. Introduction to SA</vt:lpstr>
      <vt:lpstr>Introduction (Cont.)</vt:lpstr>
      <vt:lpstr>Important of Sentiment Analysis</vt:lpstr>
      <vt:lpstr>Types of Sentiment Analysis</vt:lpstr>
      <vt:lpstr>i) Graded Sentiment Analysis</vt:lpstr>
      <vt:lpstr>ii) Emotion detection</vt:lpstr>
      <vt:lpstr>iii) Aspect-based Sentiment Analysis</vt:lpstr>
      <vt:lpstr>Sentiment Analysis Challenges</vt:lpstr>
      <vt:lpstr>Subjectivity and Tone</vt:lpstr>
      <vt:lpstr>Context and Polarity</vt:lpstr>
      <vt:lpstr>Irony and Sarcasm</vt:lpstr>
      <vt:lpstr>Comparisons</vt:lpstr>
      <vt:lpstr>Sentiment Analysis Application</vt:lpstr>
      <vt:lpstr>Area of Application</vt:lpstr>
      <vt:lpstr>Working of Sentiment Analysis Approach</vt:lpstr>
      <vt:lpstr>i) Rule-Based Approaches</vt:lpstr>
      <vt:lpstr>Working of Rule-Based system </vt:lpstr>
      <vt:lpstr>ii) Automatic Approaches</vt:lpstr>
      <vt:lpstr>Working of Training</vt:lpstr>
      <vt:lpstr>Working of Prediction</vt:lpstr>
      <vt:lpstr>Feature Extraction Process</vt:lpstr>
      <vt:lpstr>     The Movie was great! </vt:lpstr>
      <vt:lpstr>     The Movie was great! </vt:lpstr>
      <vt:lpstr>     The Movie was great! </vt:lpstr>
      <vt:lpstr>PowerPoint Presentation</vt:lpstr>
      <vt:lpstr>PowerPoint Presentation</vt:lpstr>
      <vt:lpstr>PowerPoint Presentation</vt:lpstr>
      <vt:lpstr>2. Data Collection</vt:lpstr>
      <vt:lpstr>Twitter Dataset</vt:lpstr>
      <vt:lpstr>Reddit Dataset</vt:lpstr>
      <vt:lpstr>Amazon Product Review Dataset</vt:lpstr>
      <vt:lpstr>Data Visualization : Total no. of comment</vt:lpstr>
      <vt:lpstr>Positive, Negative and Neutral comment</vt:lpstr>
      <vt:lpstr>Average Length of Comment</vt:lpstr>
      <vt:lpstr>Word clouds for Nature of comment</vt:lpstr>
      <vt:lpstr>3. Data Extraction and Cleaning</vt:lpstr>
      <vt:lpstr>Stop words Removing</vt:lpstr>
      <vt:lpstr>Lemmatization and Tokenization</vt:lpstr>
      <vt:lpstr>Split Training and Testing Data</vt:lpstr>
      <vt:lpstr>Term Frequency-Inverse Document Frequency (TF-IDF)</vt:lpstr>
      <vt:lpstr>Term Frequency-Inverse Document Frequency (TF-IDF)</vt:lpstr>
      <vt:lpstr>Training and Testing Dataset</vt:lpstr>
      <vt:lpstr>4. ML Model Building</vt:lpstr>
      <vt:lpstr>1. K-Nearest Neighbours (K-NN)</vt:lpstr>
      <vt:lpstr>1. K-Nearest Neighbours (K-NN)</vt:lpstr>
      <vt:lpstr>2. Naive Bayes </vt:lpstr>
      <vt:lpstr>2. Naive Bayes </vt:lpstr>
      <vt:lpstr>3. Decision Tree Classifier</vt:lpstr>
      <vt:lpstr>3. Decision Tree Classifier</vt:lpstr>
      <vt:lpstr>4. Gradient Boosting (XGBoost) </vt:lpstr>
      <vt:lpstr>4. Gradient Boosting (XGBoost) </vt:lpstr>
      <vt:lpstr>5. Support Vector Machine (SVM) </vt:lpstr>
      <vt:lpstr>5. Support Vector Classifier (SVC) </vt:lpstr>
      <vt:lpstr>Results &amp; Discussion </vt:lpstr>
      <vt:lpstr>References</vt:lpstr>
      <vt:lpstr>PowerPoint Presentation</vt:lpstr>
    </vt:vector>
  </TitlesOfParts>
  <Company>Roehampton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Akbari</dc:creator>
  <cp:lastModifiedBy>Pratik Akbari</cp:lastModifiedBy>
  <cp:revision>1342</cp:revision>
  <cp:lastPrinted>2014-08-28T08:21:59Z</cp:lastPrinted>
  <dcterms:created xsi:type="dcterms:W3CDTF">2013-10-17T21:30:18Z</dcterms:created>
  <dcterms:modified xsi:type="dcterms:W3CDTF">2022-03-24T12:35:09Z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0x01010059977A0AE224C345BA43ACE8B558C209</vt:lpwstr>
  </property>
  <property fmtid="{D5CDD505-2E9C-101B-9397-08002B2CF9AE}" pid="3" name="_dlc_DocIdItemGuid">
    <vt:lpwstr>2ad04862-487d-414e-8a7c-494493376e13</vt:lpwstr>
  </property>
</Properties>
</file>