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5"/>
  </p:sldMasterIdLst>
  <p:notesMasterIdLst>
    <p:notesMasterId r:id="rId29"/>
  </p:notesMasterIdLst>
  <p:handoutMasterIdLst>
    <p:handoutMasterId r:id="rId30"/>
  </p:handoutMasterIdLst>
  <p:sldIdLst>
    <p:sldId id="256" r:id="rId6"/>
    <p:sldId id="304" r:id="rId7"/>
    <p:sldId id="329" r:id="rId8"/>
    <p:sldId id="346" r:id="rId9"/>
    <p:sldId id="344" r:id="rId10"/>
    <p:sldId id="399" r:id="rId11"/>
    <p:sldId id="363" r:id="rId12"/>
    <p:sldId id="400" r:id="rId13"/>
    <p:sldId id="349" r:id="rId14"/>
    <p:sldId id="392" r:id="rId15"/>
    <p:sldId id="397" r:id="rId16"/>
    <p:sldId id="395" r:id="rId17"/>
    <p:sldId id="381" r:id="rId18"/>
    <p:sldId id="384" r:id="rId19"/>
    <p:sldId id="383" r:id="rId20"/>
    <p:sldId id="391" r:id="rId21"/>
    <p:sldId id="405" r:id="rId22"/>
    <p:sldId id="402" r:id="rId23"/>
    <p:sldId id="401" r:id="rId24"/>
    <p:sldId id="403" r:id="rId25"/>
    <p:sldId id="404" r:id="rId26"/>
    <p:sldId id="406" r:id="rId27"/>
    <p:sldId id="305" r:id="rId28"/>
  </p:sldIdLst>
  <p:sldSz cx="10160000" cy="6840538"/>
  <p:notesSz cx="68119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1D7"/>
    <a:srgbClr val="8CADAE"/>
    <a:srgbClr val="30150D"/>
    <a:srgbClr val="873A24"/>
    <a:srgbClr val="E57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354" autoAdjust="0"/>
  </p:normalViewPr>
  <p:slideViewPr>
    <p:cSldViewPr>
      <p:cViewPr varScale="1">
        <p:scale>
          <a:sx n="76" d="100"/>
          <a:sy n="76" d="100"/>
        </p:scale>
        <p:origin x="1646" y="62"/>
      </p:cViewPr>
      <p:guideLst>
        <p:guide orient="horz" pos="2155"/>
        <p:guide pos="3200"/>
      </p:guideLst>
    </p:cSldViewPr>
  </p:slideViewPr>
  <p:outlineViewPr>
    <p:cViewPr>
      <p:scale>
        <a:sx n="33" d="100"/>
        <a:sy n="33" d="100"/>
      </p:scale>
      <p:origin x="0" y="-473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6D0491-A2C0-43FF-B819-97722C1EF7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163" cy="4984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59618-8DA1-4A9F-8960-DF853AD3C8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84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359D-F537-4AB1-9A33-D117A1D18B02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B1B6-AC0C-4198-A862-049D6EB333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4039"/>
            <a:ext cx="2951163" cy="4984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4AD84-DDCC-4F0C-BF19-257D41462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9213" y="9444039"/>
            <a:ext cx="2951162" cy="4984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E5DE-B66C-4CAC-9CCE-4FB527D12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987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163" cy="4984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84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12DB-8A63-44E8-93ED-229F8AE4893A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1243013"/>
            <a:ext cx="4983163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7"/>
            <a:ext cx="544988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4039"/>
            <a:ext cx="2951163" cy="4984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9213" y="9444039"/>
            <a:ext cx="2951162" cy="4984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3CE51-1C70-485D-81FF-EB8AF2E51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28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18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688526"/>
            <a:ext cx="10160000" cy="1520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90679" y="3042"/>
            <a:ext cx="169333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" y="5"/>
            <a:ext cx="169333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2"/>
            <a:ext cx="10160000" cy="250819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2560" y="6375402"/>
            <a:ext cx="9814560" cy="30877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2812222"/>
            <a:ext cx="7112000" cy="1748138"/>
          </a:xfrm>
        </p:spPr>
        <p:txBody>
          <a:bodyPr/>
          <a:lstStyle>
            <a:lvl1pPr marL="0" indent="0" algn="ctr">
              <a:buNone/>
              <a:defRPr sz="1333" b="1" cap="all" spc="209" baseline="0">
                <a:solidFill>
                  <a:schemeClr val="tx2"/>
                </a:solidFill>
              </a:defRPr>
            </a:lvl1pPr>
            <a:lvl2pPr marL="380976" indent="0" algn="ctr">
              <a:buNone/>
            </a:lvl2pPr>
            <a:lvl3pPr marL="761950" indent="0" algn="ctr">
              <a:buNone/>
            </a:lvl3pPr>
            <a:lvl4pPr marL="1142926" indent="0" algn="ctr">
              <a:buNone/>
            </a:lvl4pPr>
            <a:lvl5pPr marL="1523901" indent="0" algn="ctr">
              <a:buNone/>
            </a:lvl5pPr>
            <a:lvl6pPr marL="1904876" indent="0" algn="ctr">
              <a:buNone/>
            </a:lvl6pPr>
            <a:lvl7pPr marL="2285851" indent="0" algn="ctr">
              <a:buNone/>
            </a:lvl7pPr>
            <a:lvl8pPr marL="2666827" indent="0" algn="ctr">
              <a:buNone/>
            </a:lvl8pPr>
            <a:lvl9pPr marL="3047802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668A-AE19-4FEE-8CEE-1023B01DA723}" type="datetime1">
              <a:rPr lang="en-GB" smtClean="0"/>
              <a:t>09/11/2021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3462" y="6394526"/>
            <a:ext cx="7390011" cy="364828"/>
          </a:xfrm>
        </p:spPr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2720" y="2413950"/>
            <a:ext cx="981456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9333" y="152015"/>
            <a:ext cx="9814560" cy="653043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13" name="Oval 12"/>
          <p:cNvSpPr/>
          <p:nvPr/>
        </p:nvSpPr>
        <p:spPr>
          <a:xfrm>
            <a:off x="4741335" y="2109928"/>
            <a:ext cx="677333" cy="608049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62000" y="380031"/>
            <a:ext cx="8636000" cy="1748138"/>
          </a:xfrm>
        </p:spPr>
        <p:txBody>
          <a:bodyPr anchor="b"/>
          <a:lstStyle>
            <a:lvl1pPr>
              <a:defRPr sz="35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DF8104-8120-4801-A43D-8E00DD6A2B66}"/>
              </a:ext>
            </a:extLst>
          </p:cNvPr>
          <p:cNvSpPr/>
          <p:nvPr userDrawn="1"/>
        </p:nvSpPr>
        <p:spPr>
          <a:xfrm>
            <a:off x="4828664" y="2208628"/>
            <a:ext cx="467360" cy="419553"/>
          </a:xfrm>
          <a:prstGeom prst="ellipse">
            <a:avLst/>
          </a:prstGeom>
          <a:solidFill>
            <a:srgbClr val="C5D1D7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22" name="Slide Number Placeholder 28">
            <a:extLst>
              <a:ext uri="{FF2B5EF4-FFF2-40B4-BE49-F238E27FC236}">
                <a16:creationId xmlns:a16="http://schemas.microsoft.com/office/drawing/2014/main" id="{CDE183BC-F9C1-49D9-964D-13EC9091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6000" y="2193865"/>
            <a:ext cx="508000" cy="440201"/>
          </a:xfrm>
        </p:spPr>
        <p:txBody>
          <a:bodyPr/>
          <a:lstStyle>
            <a:lvl1pPr>
              <a:defRPr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20EE02-96ED-4F4A-9384-72E9FC44EB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879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B873-A090-4FA8-B65C-D353DFE88F78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77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688526"/>
            <a:ext cx="10160000" cy="1520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89344" y="5"/>
            <a:ext cx="2370667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1"/>
            <a:ext cx="10160000" cy="1550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" y="5"/>
            <a:ext cx="169333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2560" y="6375402"/>
            <a:ext cx="9814560" cy="30877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9333" y="155056"/>
            <a:ext cx="9814560" cy="653043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823625" y="3269777"/>
            <a:ext cx="62294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4" name="Oval 13"/>
          <p:cNvSpPr/>
          <p:nvPr/>
        </p:nvSpPr>
        <p:spPr>
          <a:xfrm>
            <a:off x="7599691" y="2918315"/>
            <a:ext cx="677333" cy="608049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5" name="Oval 14"/>
          <p:cNvSpPr/>
          <p:nvPr/>
        </p:nvSpPr>
        <p:spPr>
          <a:xfrm>
            <a:off x="7704667" y="3012566"/>
            <a:ext cx="467360" cy="41955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4347" y="3002254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8678" y="304026"/>
            <a:ext cx="7281333" cy="580654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06B1-14C4-4A2C-85A3-6B709EF5BA20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FD4E5687-76B5-4258-BFEA-232830CC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688526"/>
            <a:ext cx="10160000" cy="1520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89344" y="5"/>
            <a:ext cx="2370667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1"/>
            <a:ext cx="10160000" cy="1550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" y="5"/>
            <a:ext cx="169333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2560" y="6375402"/>
            <a:ext cx="9814560" cy="30877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9333" y="155056"/>
            <a:ext cx="9814560" cy="653043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823625" y="3269777"/>
            <a:ext cx="62294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4" name="Oval 13"/>
          <p:cNvSpPr/>
          <p:nvPr/>
        </p:nvSpPr>
        <p:spPr>
          <a:xfrm>
            <a:off x="7599691" y="2918315"/>
            <a:ext cx="677333" cy="608049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5" name="Oval 14"/>
          <p:cNvSpPr/>
          <p:nvPr/>
        </p:nvSpPr>
        <p:spPr>
          <a:xfrm>
            <a:off x="7704667" y="3012566"/>
            <a:ext cx="467360" cy="41955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4347" y="3002254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8678" y="304026"/>
            <a:ext cx="7281333" cy="580654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AE42-8140-48CF-B9E3-D37FFFF2F938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FD4E5687-76B5-4258-BFEA-232830CC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5280" y="1523162"/>
            <a:ext cx="9448800" cy="4560359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F82FDE-09C0-40DA-A84B-F8684354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A9EA1-8D9F-4558-AAE0-4B68F60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8C25-E189-4888-8A65-DFB4CF146AF1}" type="datetime1">
              <a:rPr lang="en-GB" smtClean="0"/>
              <a:t>09/11/2021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52FC-C2C7-48DC-9A38-6EADFF83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0D86A6-C191-40E4-B579-8BDC7681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62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11" y="5"/>
            <a:ext cx="169333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688526"/>
            <a:ext cx="10160000" cy="1520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160000" cy="1520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90679" y="19006"/>
            <a:ext cx="169333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9333" y="2280180"/>
            <a:ext cx="9814560" cy="30402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2720" y="141992"/>
            <a:ext cx="9814560" cy="213424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485" y="2736219"/>
            <a:ext cx="7200193" cy="1668965"/>
          </a:xfrm>
        </p:spPr>
        <p:txBody>
          <a:bodyPr anchor="t"/>
          <a:lstStyle>
            <a:lvl1pPr marL="0" indent="0" algn="ctr">
              <a:buNone/>
              <a:defRPr sz="1333" b="1" cap="all" spc="209" baseline="0">
                <a:solidFill>
                  <a:schemeClr val="tx2"/>
                </a:solidFill>
              </a:defRPr>
            </a:lvl1pPr>
            <a:lvl2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2560" y="6375402"/>
            <a:ext cx="9814560" cy="30877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9333" y="152015"/>
            <a:ext cx="9814560" cy="653043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81CD-0A44-4EB4-AEE2-CDC211A2AF0B}" type="datetime1">
              <a:rPr lang="en-GB" smtClean="0"/>
              <a:t>09/11/2021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9333" y="2432191"/>
            <a:ext cx="981456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0" name="Oval 9"/>
          <p:cNvSpPr/>
          <p:nvPr/>
        </p:nvSpPr>
        <p:spPr>
          <a:xfrm>
            <a:off x="4741335" y="2109928"/>
            <a:ext cx="677333" cy="608049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1" name="Oval 10"/>
          <p:cNvSpPr/>
          <p:nvPr/>
        </p:nvSpPr>
        <p:spPr>
          <a:xfrm>
            <a:off x="4846320" y="2204180"/>
            <a:ext cx="467360" cy="41955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6000" y="2193865"/>
            <a:ext cx="508000" cy="44020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1" y="532045"/>
            <a:ext cx="8636000" cy="1520120"/>
          </a:xfrm>
        </p:spPr>
        <p:txBody>
          <a:bodyPr anchor="b"/>
          <a:lstStyle>
            <a:lvl1pPr algn="ctr">
              <a:buNone/>
              <a:defRPr sz="35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229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67" y="6393625"/>
            <a:ext cx="3383280" cy="364828"/>
          </a:xfrm>
        </p:spPr>
        <p:txBody>
          <a:bodyPr/>
          <a:lstStyle/>
          <a:p>
            <a:fld id="{A22AB0D9-7276-42C9-B72D-8D60C4D40420}" type="datetime1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70095" y="1571644"/>
            <a:ext cx="9912" cy="480728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5284" y="1368108"/>
            <a:ext cx="4487333" cy="4669807"/>
          </a:xfrm>
        </p:spPr>
        <p:txBody>
          <a:bodyPr/>
          <a:lstStyle>
            <a:lvl1pPr>
              <a:defRPr sz="2083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334000" y="1368108"/>
            <a:ext cx="4487333" cy="4669807"/>
          </a:xfrm>
        </p:spPr>
        <p:txBody>
          <a:bodyPr/>
          <a:lstStyle>
            <a:lvl1pPr>
              <a:defRPr sz="2083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4272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80000" y="2194676"/>
            <a:ext cx="0" cy="417728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1"/>
            <a:ext cx="10160000" cy="144411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688526"/>
            <a:ext cx="10160000" cy="1520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11" y="5"/>
            <a:ext cx="169333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990679" y="5"/>
            <a:ext cx="169333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1" name="Rectangle 10"/>
          <p:cNvSpPr/>
          <p:nvPr/>
        </p:nvSpPr>
        <p:spPr>
          <a:xfrm>
            <a:off x="169333" y="1368111"/>
            <a:ext cx="9814560" cy="912071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2137" y="6375384"/>
            <a:ext cx="9814560" cy="31010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7" y="1520121"/>
            <a:ext cx="4489097" cy="731108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1833" b="1" dirty="0" smtClean="0">
                <a:solidFill>
                  <a:srgbClr val="FFFFFF"/>
                </a:solidFill>
              </a:defRPr>
            </a:lvl1pPr>
            <a:lvl2pPr>
              <a:buNone/>
              <a:defRPr sz="1667" b="1"/>
            </a:lvl2pPr>
            <a:lvl3pPr>
              <a:buNone/>
              <a:defRPr sz="1500" b="1"/>
            </a:lvl3pPr>
            <a:lvl4pPr>
              <a:buNone/>
              <a:defRPr sz="1333" b="1"/>
            </a:lvl4pPr>
            <a:lvl5pPr>
              <a:buNone/>
              <a:defRPr sz="1333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23719" y="1520122"/>
            <a:ext cx="4490861" cy="729658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1833" b="1"/>
            </a:lvl1pPr>
            <a:lvl2pPr>
              <a:buNone/>
              <a:defRPr sz="1667" b="1"/>
            </a:lvl2pPr>
            <a:lvl3pPr>
              <a:buNone/>
              <a:defRPr sz="1500" b="1"/>
            </a:lvl3pPr>
            <a:lvl4pPr>
              <a:buNone/>
              <a:defRPr sz="1333" b="1"/>
            </a:lvl4pPr>
            <a:lvl5pPr>
              <a:buNone/>
              <a:defRPr sz="1333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787-A148-4890-8E91-DF174BF381D5}" type="datetime1">
              <a:rPr lang="en-GB" smtClean="0"/>
              <a:t>09/11/2021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674" y="6393625"/>
            <a:ext cx="4975013" cy="364828"/>
          </a:xfrm>
        </p:spPr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9333" y="1276901"/>
            <a:ext cx="981456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9333" y="155056"/>
            <a:ext cx="9814560" cy="653043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5280" y="2465101"/>
            <a:ext cx="4490720" cy="3808681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334000" y="2465093"/>
            <a:ext cx="4487333" cy="38124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741335" y="953604"/>
            <a:ext cx="677333" cy="608049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27" name="Oval 26"/>
          <p:cNvSpPr/>
          <p:nvPr/>
        </p:nvSpPr>
        <p:spPr>
          <a:xfrm>
            <a:off x="4846320" y="1047855"/>
            <a:ext cx="467360" cy="41955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26000" y="1039779"/>
            <a:ext cx="508000" cy="440201"/>
          </a:xfrm>
        </p:spPr>
        <p:txBody>
          <a:bodyPr/>
          <a:lstStyle>
            <a:lvl1pPr algn="ctr">
              <a:defRPr/>
            </a:lvl1pPr>
          </a:lstStyle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061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2FDA-2B3D-4E4D-A808-EEE0FDA98812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26000" y="1033400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5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688526"/>
            <a:ext cx="10160000" cy="1520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1"/>
            <a:ext cx="10160000" cy="15505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990679" y="5"/>
            <a:ext cx="169333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11" y="5"/>
            <a:ext cx="169333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2560" y="6375402"/>
            <a:ext cx="9814560" cy="30877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33" y="158094"/>
            <a:ext cx="9814560" cy="653043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06F3-1799-4CC5-9F05-B40122AB54B7}" type="datetime1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41335" y="6308501"/>
            <a:ext cx="677333" cy="440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91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9333" y="152012"/>
            <a:ext cx="9814560" cy="30402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688526"/>
            <a:ext cx="10160000" cy="1520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90679" y="5"/>
            <a:ext cx="169333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4"/>
            <a:ext cx="10160000" cy="11856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11" y="5"/>
            <a:ext cx="169333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3" name="Rectangle 12"/>
          <p:cNvSpPr/>
          <p:nvPr/>
        </p:nvSpPr>
        <p:spPr>
          <a:xfrm>
            <a:off x="169333" y="608053"/>
            <a:ext cx="3048000" cy="585246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44" y="912074"/>
            <a:ext cx="2624667" cy="988078"/>
          </a:xfrm>
        </p:spPr>
        <p:txBody>
          <a:bodyPr anchor="b">
            <a:noAutofit/>
          </a:bodyPr>
          <a:lstStyle>
            <a:lvl1pPr algn="l">
              <a:buNone/>
              <a:defRPr sz="1833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3344" y="1976166"/>
            <a:ext cx="2624667" cy="4134409"/>
          </a:xfrm>
        </p:spPr>
        <p:txBody>
          <a:bodyPr/>
          <a:lstStyle>
            <a:lvl1pPr marL="0" indent="0">
              <a:spcAft>
                <a:spcPts val="833"/>
              </a:spcAft>
              <a:buNone/>
              <a:defRPr sz="1333">
                <a:solidFill>
                  <a:srgbClr val="FFFFFF"/>
                </a:solidFill>
              </a:defRPr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9333" y="152015"/>
            <a:ext cx="9814560" cy="653043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9333" y="532042"/>
            <a:ext cx="981456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71345" y="684057"/>
            <a:ext cx="6265333" cy="539642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39347" y="228018"/>
            <a:ext cx="677333" cy="608049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1" name="Oval 10"/>
          <p:cNvSpPr/>
          <p:nvPr/>
        </p:nvSpPr>
        <p:spPr>
          <a:xfrm>
            <a:off x="1544320" y="322270"/>
            <a:ext cx="467360" cy="41955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4000" y="311956"/>
            <a:ext cx="508000" cy="44020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5947" y="6372139"/>
            <a:ext cx="9814560" cy="30877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5483-861F-472E-8B1B-AF208A6D700C}" type="datetime1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" y="6394526"/>
            <a:ext cx="3759200" cy="364828"/>
          </a:xfrm>
        </p:spPr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1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9333" y="532042"/>
            <a:ext cx="981456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688526"/>
            <a:ext cx="10160000" cy="1520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990679" y="5"/>
            <a:ext cx="169333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160000" cy="1520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" y="5"/>
            <a:ext cx="169333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9333" y="152012"/>
            <a:ext cx="9814560" cy="30098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8" name="Rectangle 7"/>
          <p:cNvSpPr/>
          <p:nvPr/>
        </p:nvSpPr>
        <p:spPr>
          <a:xfrm>
            <a:off x="169333" y="608053"/>
            <a:ext cx="3048000" cy="585246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9333" y="155056"/>
            <a:ext cx="9814560" cy="653043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12" name="Oval 11"/>
          <p:cNvSpPr/>
          <p:nvPr/>
        </p:nvSpPr>
        <p:spPr>
          <a:xfrm>
            <a:off x="1439347" y="228018"/>
            <a:ext cx="677333" cy="608049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3" name="Oval 12"/>
          <p:cNvSpPr/>
          <p:nvPr/>
        </p:nvSpPr>
        <p:spPr>
          <a:xfrm>
            <a:off x="1544320" y="322270"/>
            <a:ext cx="467360" cy="41955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4000" y="31195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9" y="5016400"/>
            <a:ext cx="6519333" cy="1216095"/>
          </a:xfrm>
        </p:spPr>
        <p:txBody>
          <a:bodyPr anchor="t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33759" y="608053"/>
            <a:ext cx="6519333" cy="4256335"/>
          </a:xfrm>
        </p:spPr>
        <p:txBody>
          <a:bodyPr/>
          <a:lstStyle>
            <a:lvl1pPr marL="0" indent="0">
              <a:buNone/>
              <a:defRPr sz="2667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347" y="988081"/>
            <a:ext cx="2709333" cy="5244413"/>
          </a:xfrm>
        </p:spPr>
        <p:txBody>
          <a:bodyPr/>
          <a:lstStyle>
            <a:lvl1pPr marL="0" indent="0">
              <a:spcAft>
                <a:spcPts val="833"/>
              </a:spcAft>
              <a:buFontTx/>
              <a:buNone/>
              <a:defRPr sz="1333">
                <a:solidFill>
                  <a:srgbClr val="FFFFFF"/>
                </a:solidFill>
              </a:defRPr>
            </a:lvl1pPr>
            <a:lvl2pPr>
              <a:defRPr sz="1000"/>
            </a:lvl2pPr>
            <a:lvl3pPr>
              <a:defRPr sz="833"/>
            </a:lvl3pPr>
            <a:lvl4pPr>
              <a:defRPr sz="750"/>
            </a:lvl4pPr>
            <a:lvl5pPr>
              <a:defRPr sz="75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5947" y="6372139"/>
            <a:ext cx="9814560" cy="30877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1280" y="6388681"/>
            <a:ext cx="3383280" cy="364828"/>
          </a:xfrm>
        </p:spPr>
        <p:txBody>
          <a:bodyPr/>
          <a:lstStyle/>
          <a:p>
            <a:fld id="{AF44DA23-7286-4665-AC15-86BCBB567B36}" type="datetime1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" y="6394526"/>
            <a:ext cx="3982720" cy="364828"/>
          </a:xfrm>
        </p:spPr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11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688526"/>
            <a:ext cx="10160000" cy="1520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8"/>
            <a:ext cx="10160000" cy="138982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" y="5"/>
            <a:ext cx="169333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90679" y="5"/>
            <a:ext cx="169333" cy="68405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5947" y="6372139"/>
            <a:ext cx="9814560" cy="30877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52355" y="6388681"/>
            <a:ext cx="1665605" cy="364828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fld id="{BCFC8C25-E189-4888-8A65-DFB4CF146AF1}" type="datetime1">
              <a:rPr lang="en-GB" smtClean="0"/>
              <a:t>09/11/2021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83460" y="6394526"/>
            <a:ext cx="7806325" cy="364828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Daily retail demand forecasting using machine learning method.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9333" y="155056"/>
            <a:ext cx="9814560" cy="653043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9333" y="1273492"/>
            <a:ext cx="98145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2" name="Oval 11"/>
          <p:cNvSpPr/>
          <p:nvPr/>
        </p:nvSpPr>
        <p:spPr>
          <a:xfrm>
            <a:off x="4741335" y="953604"/>
            <a:ext cx="677333" cy="608049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5" name="Oval 14"/>
          <p:cNvSpPr/>
          <p:nvPr/>
        </p:nvSpPr>
        <p:spPr>
          <a:xfrm>
            <a:off x="4846320" y="1047855"/>
            <a:ext cx="467360" cy="419553"/>
          </a:xfrm>
          <a:prstGeom prst="ellipse">
            <a:avLst/>
          </a:prstGeom>
          <a:solidFill>
            <a:srgbClr val="C5D1D7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825707" y="1023541"/>
            <a:ext cx="508000" cy="44020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20EE02-96ED-4F4A-9384-72E9FC44EB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5292" y="1520122"/>
            <a:ext cx="9482667" cy="45877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24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1" r:id="rId12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275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585" indent="-22858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indent="-22858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1833" kern="1200">
          <a:solidFill>
            <a:schemeClr val="tx2"/>
          </a:solidFill>
          <a:latin typeface="+mn-lt"/>
          <a:ea typeface="+mn-ea"/>
          <a:cs typeface="+mn-cs"/>
        </a:defRPr>
      </a:lvl2pPr>
      <a:lvl3pPr marL="685755" indent="-190487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914341" indent="-190487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1667" kern="1200">
          <a:solidFill>
            <a:schemeClr val="tx2"/>
          </a:solidFill>
          <a:latin typeface="+mn-lt"/>
          <a:ea typeface="+mn-ea"/>
          <a:cs typeface="+mn-cs"/>
        </a:defRPr>
      </a:lvl4pPr>
      <a:lvl5pPr marL="1142926" indent="-190487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511" indent="-15239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096" indent="-15239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333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52486" indent="-15239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1981072" indent="-15239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167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619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592" y="467941"/>
            <a:ext cx="7344816" cy="1512168"/>
          </a:xfrm>
        </p:spPr>
        <p:txBody>
          <a:bodyPr>
            <a:noAutofit/>
          </a:bodyPr>
          <a:lstStyle/>
          <a:p>
            <a:r>
              <a:rPr lang="en-US" sz="2800" dirty="0"/>
              <a:t>DAILY RETAIL DEMAND FORECASTING USING </a:t>
            </a:r>
            <a:br>
              <a:rPr lang="en-US" sz="2800" dirty="0"/>
            </a:br>
            <a:r>
              <a:rPr lang="en-US" sz="2800" dirty="0"/>
              <a:t>MACHINE LEARNING METHOD</a:t>
            </a:r>
            <a:endParaRPr lang="en-GB" sz="28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94C07A6-98DD-4288-B481-AC5B29287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796" y="2812222"/>
            <a:ext cx="7228408" cy="356037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SzPct val="185328"/>
            </a:pPr>
            <a:r>
              <a:rPr lang="en" sz="2200" cap="none" spc="0" dirty="0">
                <a:solidFill>
                  <a:schemeClr val="tx1"/>
                </a:solidFill>
                <a:latin typeface="Custom Font Family"/>
                <a:ea typeface="Bookman Old Style"/>
                <a:cs typeface="Times New Roman" panose="02020603050405020304" pitchFamily="18" charset="0"/>
                <a:sym typeface="Bookman Old Style"/>
              </a:rPr>
              <a:t>-: Presented By :-</a:t>
            </a:r>
          </a:p>
          <a:p>
            <a:pPr>
              <a:spcBef>
                <a:spcPts val="0"/>
              </a:spcBef>
              <a:buSzPct val="185328"/>
            </a:pPr>
            <a:endParaRPr lang="en-US" sz="2200" cap="none" spc="0" dirty="0">
              <a:solidFill>
                <a:schemeClr val="tx1"/>
              </a:solidFill>
              <a:latin typeface="Custom Font Family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SzPct val="185328"/>
            </a:pPr>
            <a:r>
              <a:rPr lang="en-IN" sz="2200" cap="none" spc="0" dirty="0">
                <a:solidFill>
                  <a:schemeClr val="tx1"/>
                </a:solidFill>
                <a:latin typeface="Custom Font Family"/>
              </a:rPr>
              <a:t>Pratik Akbari </a:t>
            </a:r>
          </a:p>
          <a:p>
            <a:pPr>
              <a:spcBef>
                <a:spcPts val="0"/>
              </a:spcBef>
              <a:buSzPct val="185328"/>
            </a:pPr>
            <a:r>
              <a:rPr lang="en-IN" sz="2200" cap="none" spc="0" dirty="0">
                <a:solidFill>
                  <a:schemeClr val="tx1"/>
                </a:solidFill>
                <a:latin typeface="Custom Font Family"/>
              </a:rPr>
              <a:t>(21IM60R01)</a:t>
            </a:r>
          </a:p>
          <a:p>
            <a:pPr>
              <a:spcBef>
                <a:spcPts val="0"/>
              </a:spcBef>
              <a:buSzPct val="185328"/>
            </a:pPr>
            <a:r>
              <a:rPr lang="en-IN" sz="2200" cap="none" spc="0" dirty="0">
                <a:solidFill>
                  <a:schemeClr val="tx1"/>
                </a:solidFill>
                <a:latin typeface="Custom Font Family"/>
              </a:rPr>
              <a:t>&amp; </a:t>
            </a:r>
          </a:p>
          <a:p>
            <a:pPr>
              <a:spcBef>
                <a:spcPts val="0"/>
              </a:spcBef>
              <a:buSzPct val="185328"/>
            </a:pPr>
            <a:r>
              <a:rPr lang="en-IN" sz="2200" cap="none" spc="0" dirty="0">
                <a:solidFill>
                  <a:schemeClr val="tx1"/>
                </a:solidFill>
                <a:latin typeface="Custom Font Family"/>
              </a:rPr>
              <a:t> Harsh Vardhan Singh </a:t>
            </a:r>
          </a:p>
          <a:p>
            <a:pPr>
              <a:spcBef>
                <a:spcPts val="0"/>
              </a:spcBef>
              <a:buSzPct val="185328"/>
            </a:pPr>
            <a:r>
              <a:rPr lang="en-IN" sz="2200" cap="none" spc="0" dirty="0">
                <a:solidFill>
                  <a:schemeClr val="tx1"/>
                </a:solidFill>
                <a:latin typeface="Custom Font Family"/>
              </a:rPr>
              <a:t>(21IM60R02)</a:t>
            </a:r>
          </a:p>
          <a:p>
            <a:pPr>
              <a:spcBef>
                <a:spcPts val="0"/>
              </a:spcBef>
              <a:buSzPct val="185328"/>
            </a:pPr>
            <a:endParaRPr lang="en-IN" sz="2200" cap="none" spc="0" dirty="0">
              <a:solidFill>
                <a:schemeClr val="tx1"/>
              </a:solidFill>
              <a:latin typeface="Custom Font Family"/>
            </a:endParaRPr>
          </a:p>
          <a:p>
            <a:pPr>
              <a:spcBef>
                <a:spcPts val="0"/>
              </a:spcBef>
              <a:buSzPct val="185328"/>
            </a:pPr>
            <a:r>
              <a:rPr lang="en-US" sz="2200" b="0" cap="none" spc="0" dirty="0">
                <a:solidFill>
                  <a:schemeClr val="tx1"/>
                </a:solidFill>
                <a:latin typeface="Custom Font Family"/>
              </a:rPr>
              <a:t>Master of Technology,</a:t>
            </a:r>
          </a:p>
          <a:p>
            <a:pPr>
              <a:spcBef>
                <a:spcPts val="0"/>
              </a:spcBef>
              <a:buSzPct val="185328"/>
            </a:pPr>
            <a:r>
              <a:rPr lang="en-US" sz="2200" b="0" cap="none" spc="0" dirty="0">
                <a:solidFill>
                  <a:schemeClr val="tx1"/>
                </a:solidFill>
                <a:latin typeface="Custom Font Family"/>
              </a:rPr>
              <a:t>Department of Industrial &amp; System Engineering,</a:t>
            </a:r>
          </a:p>
          <a:p>
            <a:pPr>
              <a:spcBef>
                <a:spcPts val="0"/>
              </a:spcBef>
              <a:buSzPct val="185328"/>
            </a:pPr>
            <a:r>
              <a:rPr lang="en-US" sz="2200" b="0" cap="none" spc="0" dirty="0">
                <a:solidFill>
                  <a:schemeClr val="tx1"/>
                </a:solidFill>
                <a:latin typeface="Custom Font Family"/>
              </a:rPr>
              <a:t>IIT Kharagpur</a:t>
            </a:r>
          </a:p>
          <a:p>
            <a:pPr>
              <a:spcBef>
                <a:spcPts val="0"/>
              </a:spcBef>
              <a:buSzPct val="185328"/>
            </a:pPr>
            <a:endParaRPr lang="en-US" sz="2200" b="0" cap="none" spc="0" dirty="0">
              <a:solidFill>
                <a:schemeClr val="tx1"/>
              </a:solidFill>
              <a:latin typeface="Custom Font Family"/>
            </a:endParaRPr>
          </a:p>
          <a:p>
            <a:pPr>
              <a:spcBef>
                <a:spcPts val="0"/>
              </a:spcBef>
              <a:buSzPct val="185328"/>
            </a:pPr>
            <a:endParaRPr lang="en-US" sz="2200" b="0" cap="none" spc="0" dirty="0">
              <a:solidFill>
                <a:schemeClr val="tx1"/>
              </a:solidFill>
              <a:latin typeface="Custom Font Family"/>
            </a:endParaRPr>
          </a:p>
          <a:p>
            <a:pPr>
              <a:spcBef>
                <a:spcPts val="0"/>
              </a:spcBef>
              <a:buSzPct val="185328"/>
            </a:pPr>
            <a:endParaRPr lang="en-US" sz="2200" b="0" cap="none" spc="0" dirty="0">
              <a:solidFill>
                <a:schemeClr val="tx1"/>
              </a:solidFill>
              <a:latin typeface="Custom Font Family"/>
            </a:endParaRPr>
          </a:p>
          <a:p>
            <a:pPr>
              <a:spcBef>
                <a:spcPts val="0"/>
              </a:spcBef>
              <a:buSzPct val="185328"/>
            </a:pPr>
            <a:endParaRPr lang="en-US" sz="2200" b="0" cap="none" spc="0" dirty="0">
              <a:solidFill>
                <a:schemeClr val="tx1"/>
              </a:solidFill>
              <a:latin typeface="Custom Font Family"/>
            </a:endParaRPr>
          </a:p>
          <a:p>
            <a:pPr>
              <a:spcBef>
                <a:spcPts val="0"/>
              </a:spcBef>
              <a:buSzPct val="185328"/>
            </a:pPr>
            <a:endParaRPr lang="en-IN" sz="2200" b="0" cap="none" spc="0" dirty="0">
              <a:solidFill>
                <a:schemeClr val="tx1"/>
              </a:solidFill>
              <a:latin typeface="Custom Font Family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0129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27E3-6021-4C36-920F-61C6D2FA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2. SARIMA Model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FFDF1-E893-452A-83FE-CF58188F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FD1FCCC6-1005-4803-A88A-476A8DFC7A80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08F81-29E6-4B1F-8129-29DAC1D0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 dirty="0"/>
              <a:t>Daily retail demand forecasting using machine learning method.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0E4A3-4181-4C79-BF9F-3260F679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09010-D00B-4F8C-92EC-19D19D33A6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ustom Font Family"/>
              </a:rPr>
              <a:t>Parameters of SARIAM models (P,D,Q,s)</a:t>
            </a:r>
          </a:p>
          <a:p>
            <a:pPr marL="444500" indent="-227013"/>
            <a:r>
              <a:rPr lang="en-US" sz="2000" dirty="0">
                <a:latin typeface="Custom Font Family"/>
              </a:rPr>
              <a:t>P : Seasonal Auto-regressive term </a:t>
            </a:r>
          </a:p>
          <a:p>
            <a:pPr marL="444500" indent="-227013"/>
            <a:r>
              <a:rPr lang="en-US" sz="2000" dirty="0">
                <a:latin typeface="Custom Font Family"/>
              </a:rPr>
              <a:t>D : Seasonal difference value </a:t>
            </a:r>
          </a:p>
          <a:p>
            <a:pPr marL="444500" indent="-227013"/>
            <a:r>
              <a:rPr lang="en-US" sz="2000" dirty="0">
                <a:latin typeface="Custom Font Family"/>
              </a:rPr>
              <a:t>Q : Seasonal moving average term </a:t>
            </a:r>
          </a:p>
          <a:p>
            <a:pPr marL="444500" indent="-227013"/>
            <a:r>
              <a:rPr lang="en-US" sz="2000" dirty="0">
                <a:latin typeface="Custom Font Family"/>
              </a:rPr>
              <a:t>s : number of time steps for a single period</a:t>
            </a:r>
          </a:p>
          <a:p>
            <a:endParaRPr lang="en-IN" sz="2000" dirty="0">
              <a:latin typeface="Custom Font Family"/>
            </a:endParaRPr>
          </a:p>
          <a:p>
            <a:endParaRPr lang="en-IN" sz="2000" dirty="0">
              <a:latin typeface="Custom Font Famil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76910-997B-41B9-9925-BE66E3B38703}"/>
              </a:ext>
            </a:extLst>
          </p:cNvPr>
          <p:cNvSpPr txBox="1"/>
          <p:nvPr/>
        </p:nvSpPr>
        <p:spPr>
          <a:xfrm>
            <a:off x="1119560" y="5838450"/>
            <a:ext cx="32127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Autocorrelation Function</a:t>
            </a:r>
            <a:endParaRPr lang="en-IN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E5542-C5AA-4978-82F2-5DC27514CCCB}"/>
              </a:ext>
            </a:extLst>
          </p:cNvPr>
          <p:cNvSpPr txBox="1"/>
          <p:nvPr/>
        </p:nvSpPr>
        <p:spPr>
          <a:xfrm>
            <a:off x="5570381" y="5836379"/>
            <a:ext cx="37297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Partial Autocorrelation Function</a:t>
            </a:r>
            <a:endParaRPr lang="en-IN" sz="16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9736F5-26BA-41CC-89E3-DCE1503C95AF}"/>
              </a:ext>
            </a:extLst>
          </p:cNvPr>
          <p:cNvGrpSpPr/>
          <p:nvPr/>
        </p:nvGrpSpPr>
        <p:grpSpPr>
          <a:xfrm>
            <a:off x="1119560" y="3599602"/>
            <a:ext cx="3212740" cy="2232008"/>
            <a:chOff x="1119560" y="3455346"/>
            <a:chExt cx="3212740" cy="223200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E7A2C8-BFC1-477C-A9E1-7C83FBD70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9560" y="3455346"/>
              <a:ext cx="3212740" cy="22320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2698AA-2F3C-4AAF-92A8-5E72A0C579A3}"/>
                </a:ext>
              </a:extLst>
            </p:cNvPr>
            <p:cNvSpPr txBox="1"/>
            <p:nvPr/>
          </p:nvSpPr>
          <p:spPr>
            <a:xfrm>
              <a:off x="1778306" y="3856823"/>
              <a:ext cx="230831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q:Moving Average term</a:t>
              </a:r>
              <a:endParaRPr lang="en-IN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423AF8-C029-406D-84CD-2E0BF28446F2}"/>
              </a:ext>
            </a:extLst>
          </p:cNvPr>
          <p:cNvGrpSpPr/>
          <p:nvPr/>
        </p:nvGrpSpPr>
        <p:grpSpPr>
          <a:xfrm>
            <a:off x="5867377" y="3564285"/>
            <a:ext cx="3210354" cy="2230352"/>
            <a:chOff x="5867377" y="3493933"/>
            <a:chExt cx="3210354" cy="22303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296110-DA7F-4479-947D-AD36E303A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7377" y="3493933"/>
              <a:ext cx="3210354" cy="22303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D69557-D20A-41F6-B208-E148E9B6E225}"/>
                </a:ext>
              </a:extLst>
            </p:cNvPr>
            <p:cNvSpPr txBox="1"/>
            <p:nvPr/>
          </p:nvSpPr>
          <p:spPr>
            <a:xfrm>
              <a:off x="6592168" y="3856823"/>
              <a:ext cx="2308316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p:Auto Regressive term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077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087C-9A24-4E1C-9B12-A95561A6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Differencing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551DC-56FA-45A3-A920-E12991A1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8249DE1E-BE84-4FCD-8DC8-2A885F724197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3E58-7D99-4B16-A6FD-933BAFE5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637FA-034F-417B-A9E4-99CD9721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11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4E05E-B732-4E9E-A24C-C28AE9A4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72" y="1627779"/>
            <a:ext cx="4113420" cy="2808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A16853-E84B-43B3-ABD8-DB856C994DDC}"/>
              </a:ext>
            </a:extLst>
          </p:cNvPr>
          <p:cNvSpPr txBox="1"/>
          <p:nvPr/>
        </p:nvSpPr>
        <p:spPr>
          <a:xfrm>
            <a:off x="465030" y="4428381"/>
            <a:ext cx="444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Non-Stationary Series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0D36B-F29F-4AB8-857F-2CEED4C0A3D6}"/>
              </a:ext>
            </a:extLst>
          </p:cNvPr>
          <p:cNvSpPr txBox="1"/>
          <p:nvPr/>
        </p:nvSpPr>
        <p:spPr>
          <a:xfrm>
            <a:off x="5328920" y="4436091"/>
            <a:ext cx="443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Stationary Series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03EFE4-5749-440D-8FA7-5EBF87EE45A9}"/>
                  </a:ext>
                </a:extLst>
              </p:cNvPr>
              <p:cNvSpPr txBox="1"/>
              <p:nvPr/>
            </p:nvSpPr>
            <p:spPr>
              <a:xfrm>
                <a:off x="3888493" y="4915029"/>
                <a:ext cx="237626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IN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IN" sz="2000" b="1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IN" sz="20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03EFE4-5749-440D-8FA7-5EBF87EE4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493" y="4915029"/>
                <a:ext cx="2376264" cy="400110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291A22-F96C-4C49-BDEC-E26D09009966}"/>
                  </a:ext>
                </a:extLst>
              </p:cNvPr>
              <p:cNvSpPr txBox="1"/>
              <p:nvPr/>
            </p:nvSpPr>
            <p:spPr>
              <a:xfrm>
                <a:off x="3120100" y="5355088"/>
                <a:ext cx="3960440" cy="938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 new observation</a:t>
                </a:r>
              </a:p>
              <a:p>
                <a:pPr marL="0" indent="0">
                  <a:buNone/>
                </a:pPr>
                <a:r>
                  <a:rPr lang="en-IN" sz="180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 observation</a:t>
                </a:r>
              </a:p>
              <a:p>
                <a:pPr marL="0" indent="0">
                  <a:buNone/>
                </a:pPr>
                <a:r>
                  <a:rPr lang="en-IN" sz="180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 =</a:t>
                </a:r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 observation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291A22-F96C-4C49-BDEC-E26D09009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00" y="5355088"/>
                <a:ext cx="3960440" cy="938142"/>
              </a:xfrm>
              <a:prstGeom prst="rect">
                <a:avLst/>
              </a:prstGeom>
              <a:blipFill>
                <a:blip r:embed="rId4"/>
                <a:stretch>
                  <a:fillRect l="-1385" t="-2597" b="-9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87576F9-F902-4373-A061-48CC63946CA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487320" y="1628091"/>
            <a:ext cx="4114800" cy="280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6867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58C8-F6EC-43C0-8CBE-BC1216C8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SARIMA model Validation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B9D25-1672-470D-9FB8-0CF39CD7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E8B30A81-75E8-489D-9BBB-A3EE7C500E0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B62C7-7BC6-4BC5-B060-145A1FAE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B15D4-D82A-41E9-8379-9B1B3F56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12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693ABF-4F15-4D82-A367-77A49CEF32B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53" y="1849192"/>
            <a:ext cx="5993544" cy="3850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7F572D-1A8D-40F0-811F-7FB516BEA4C7}"/>
              </a:ext>
            </a:extLst>
          </p:cNvPr>
          <p:cNvSpPr txBox="1"/>
          <p:nvPr/>
        </p:nvSpPr>
        <p:spPr>
          <a:xfrm>
            <a:off x="4239347" y="5867207"/>
            <a:ext cx="172194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RMSLE : 57.59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16357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0E14-D6DB-4E28-8539-A522792F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3. Linear Regression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E51C4-09B0-4913-BCCC-05BBC92D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07FACA2A-F31F-45EC-9F6C-61B18E8DFAEC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13DDF-93A7-40FB-BD4A-04369EE3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9C6B9-D467-4B91-8285-6B4CE633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D07ED-EEA2-414B-99CF-7F957553BEE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5280" y="1538753"/>
            <a:ext cx="9448800" cy="454476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202124"/>
                </a:solidFill>
                <a:latin typeface="Custom Font Family"/>
              </a:rPr>
              <a:t>Simple Linear Regression </a:t>
            </a:r>
            <a:r>
              <a:rPr lang="en-US" sz="2000" dirty="0">
                <a:solidFill>
                  <a:srgbClr val="202124"/>
                </a:solidFill>
                <a:latin typeface="Custom Font Family"/>
              </a:rPr>
              <a:t>:</a:t>
            </a:r>
          </a:p>
          <a:p>
            <a:pPr marL="0" indent="0" algn="just">
              <a:buNone/>
            </a:pPr>
            <a:endParaRPr lang="en-US" sz="2000" dirty="0">
              <a:solidFill>
                <a:srgbClr val="202124"/>
              </a:solidFill>
              <a:latin typeface="Custom Font Family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202124"/>
                </a:solidFill>
                <a:latin typeface="Custom Font Family"/>
              </a:rPr>
              <a:t>Multiple Linear Regression </a:t>
            </a:r>
            <a:r>
              <a:rPr lang="en-US" sz="2000" dirty="0">
                <a:solidFill>
                  <a:srgbClr val="202124"/>
                </a:solidFill>
                <a:latin typeface="Custom Font Family"/>
              </a:rPr>
              <a:t>:</a:t>
            </a:r>
          </a:p>
          <a:p>
            <a:pPr algn="just"/>
            <a:endParaRPr lang="en-US" sz="2000" dirty="0">
              <a:solidFill>
                <a:srgbClr val="202124"/>
              </a:solidFill>
              <a:latin typeface="Custom Font Family"/>
            </a:endParaRPr>
          </a:p>
          <a:p>
            <a:pPr algn="just"/>
            <a:endParaRPr lang="en-US" sz="2000" dirty="0">
              <a:solidFill>
                <a:srgbClr val="202124"/>
              </a:solidFill>
              <a:latin typeface="Custom Font Family"/>
            </a:endParaRPr>
          </a:p>
          <a:p>
            <a:pPr algn="just"/>
            <a:endParaRPr lang="en-IN" sz="2000" dirty="0">
              <a:latin typeface="Custom Font Famil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7FEFD-D543-4608-BEA6-DDC5E848ED53}"/>
                  </a:ext>
                </a:extLst>
              </p:cNvPr>
              <p:cNvSpPr txBox="1"/>
              <p:nvPr/>
            </p:nvSpPr>
            <p:spPr>
              <a:xfrm>
                <a:off x="3711848" y="1600697"/>
                <a:ext cx="187220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202124"/>
                  </a:solidFill>
                  <a:latin typeface="Custom Font Family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7FEFD-D543-4608-BEA6-DDC5E848E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8" y="1600697"/>
                <a:ext cx="18722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16CB39-DFFA-4B6A-B683-D9609FB9B9C3}"/>
                  </a:ext>
                </a:extLst>
              </p:cNvPr>
              <p:cNvSpPr txBox="1"/>
              <p:nvPr/>
            </p:nvSpPr>
            <p:spPr>
              <a:xfrm>
                <a:off x="3711848" y="2268141"/>
                <a:ext cx="482453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 + . . . . . . . .+ 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202124"/>
                  </a:solidFill>
                  <a:latin typeface="Custom Font Family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16CB39-DFFA-4B6A-B683-D9609FB9B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8" y="2268141"/>
                <a:ext cx="48245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5B51F58-C8B5-43F1-9EA0-15D7D66F3CBD}"/>
              </a:ext>
            </a:extLst>
          </p:cNvPr>
          <p:cNvGrpSpPr/>
          <p:nvPr/>
        </p:nvGrpSpPr>
        <p:grpSpPr>
          <a:xfrm>
            <a:off x="1908273" y="2772197"/>
            <a:ext cx="6336703" cy="2985141"/>
            <a:chOff x="569640" y="1753859"/>
            <a:chExt cx="6336703" cy="29851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A559B7-662F-479B-A2D8-B2142E705184}"/>
                </a:ext>
              </a:extLst>
            </p:cNvPr>
            <p:cNvSpPr txBox="1"/>
            <p:nvPr/>
          </p:nvSpPr>
          <p:spPr>
            <a:xfrm>
              <a:off x="569640" y="2872036"/>
              <a:ext cx="248272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“Retail daily Sales” (y)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A3FC75-8CF4-4378-AB72-9EE98E6A318D}"/>
                </a:ext>
              </a:extLst>
            </p:cNvPr>
            <p:cNvSpPr txBox="1"/>
            <p:nvPr/>
          </p:nvSpPr>
          <p:spPr>
            <a:xfrm>
              <a:off x="4996916" y="1753859"/>
              <a:ext cx="19034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Month (x1)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321AE5-5FBC-46CF-8890-6B99DBF45E07}"/>
                </a:ext>
              </a:extLst>
            </p:cNvPr>
            <p:cNvSpPr txBox="1"/>
            <p:nvPr/>
          </p:nvSpPr>
          <p:spPr>
            <a:xfrm>
              <a:off x="4990672" y="2281436"/>
              <a:ext cx="19096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Year (x2)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765632-3A16-4E8A-8277-97F66F734EE5}"/>
                </a:ext>
              </a:extLst>
            </p:cNvPr>
            <p:cNvSpPr txBox="1"/>
            <p:nvPr/>
          </p:nvSpPr>
          <p:spPr>
            <a:xfrm>
              <a:off x="4990672" y="3361556"/>
              <a:ext cx="19150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Day (x4)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6A033-0185-4954-85BC-D5DC7B762F3C}"/>
                </a:ext>
              </a:extLst>
            </p:cNvPr>
            <p:cNvSpPr txBox="1"/>
            <p:nvPr/>
          </p:nvSpPr>
          <p:spPr>
            <a:xfrm>
              <a:off x="4991274" y="4369668"/>
              <a:ext cx="191506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Day of Year (x6)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4F3B46-AEC5-4FA4-B486-AA5E039D8775}"/>
                </a:ext>
              </a:extLst>
            </p:cNvPr>
            <p:cNvSpPr txBox="1"/>
            <p:nvPr/>
          </p:nvSpPr>
          <p:spPr>
            <a:xfrm>
              <a:off x="4990671" y="3865612"/>
              <a:ext cx="191506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Week day (x5)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0584B6-EF7F-4642-99F2-64EB49D3DA9A}"/>
                </a:ext>
              </a:extLst>
            </p:cNvPr>
            <p:cNvSpPr txBox="1"/>
            <p:nvPr/>
          </p:nvSpPr>
          <p:spPr>
            <a:xfrm>
              <a:off x="4996070" y="2848208"/>
              <a:ext cx="19096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Quarter (x3)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42A51F8-51BC-48AF-B494-6B5C43DFEF00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052369" y="1938525"/>
              <a:ext cx="1944547" cy="1118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1146553-FED8-44CF-8C16-6CF94A4E4CAF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3052369" y="2466102"/>
              <a:ext cx="1938303" cy="590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0D56A83-042E-4DF6-9784-30B7938C2EF2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052369" y="3056702"/>
              <a:ext cx="1938302" cy="993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FAAA6E-133C-41DF-AC37-4BEF119B5466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 flipV="1">
              <a:off x="3052369" y="3032874"/>
              <a:ext cx="1943701" cy="23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3CC8588-41E8-4CF1-8400-0F95B9382539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052369" y="3056702"/>
              <a:ext cx="1938303" cy="489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143325F-5B12-4EF5-B0A8-9531F2D278E2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>
              <a:off x="3052369" y="3056702"/>
              <a:ext cx="1938905" cy="1497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2F1606-EE9E-4D20-8285-4DA45CD1AFF8}"/>
                  </a:ext>
                </a:extLst>
              </p:cNvPr>
              <p:cNvSpPr txBox="1"/>
              <p:nvPr/>
            </p:nvSpPr>
            <p:spPr>
              <a:xfrm>
                <a:off x="1544320" y="5898855"/>
                <a:ext cx="7112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IN" b="1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2F1606-EE9E-4D20-8285-4DA45CD1A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20" y="5898855"/>
                <a:ext cx="7112000" cy="369332"/>
              </a:xfrm>
              <a:prstGeom prst="rect">
                <a:avLst/>
              </a:prstGeom>
              <a:blipFill>
                <a:blip r:embed="rId4"/>
                <a:stretch>
                  <a:fillRect b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22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896F-D214-41FF-924F-D5E01E10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Training &amp; Validation dataset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0C664-09DA-4221-8300-4239DBD6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4BFF8B36-6060-4F49-BDA0-A468332ED95D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562FB-B754-4D4C-A155-E75B9575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B3BF-B56A-459C-81E1-AE377132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14</a:t>
            </a:fld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EE028A-8079-445E-88FC-572CFE7A5E69}"/>
              </a:ext>
            </a:extLst>
          </p:cNvPr>
          <p:cNvSpPr txBox="1"/>
          <p:nvPr/>
        </p:nvSpPr>
        <p:spPr>
          <a:xfrm>
            <a:off x="381683" y="2724119"/>
            <a:ext cx="10999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Training</a:t>
            </a:r>
            <a:endParaRPr lang="en-IN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04006-CB8F-40FE-BD75-8E46E5743D32}"/>
              </a:ext>
            </a:extLst>
          </p:cNvPr>
          <p:cNvSpPr txBox="1"/>
          <p:nvPr/>
        </p:nvSpPr>
        <p:spPr>
          <a:xfrm>
            <a:off x="255464" y="4953923"/>
            <a:ext cx="12891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Validation</a:t>
            </a:r>
            <a:endParaRPr lang="en-IN" sz="1600" b="1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055CA82-16B3-48E0-932E-F6CDC2A86A9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06"/>
          <a:stretch/>
        </p:blipFill>
        <p:spPr>
          <a:xfrm>
            <a:off x="2606683" y="1892081"/>
            <a:ext cx="6768752" cy="1969234"/>
          </a:xfr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E3E34B-C731-49D0-9A89-BA3E19EC42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7" b="36658"/>
          <a:stretch/>
        </p:blipFill>
        <p:spPr>
          <a:xfrm>
            <a:off x="1628440" y="1892082"/>
            <a:ext cx="859272" cy="19575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0B8F2D-371F-42F7-A5CE-6B20BF957C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94"/>
          <a:stretch/>
        </p:blipFill>
        <p:spPr>
          <a:xfrm>
            <a:off x="2606683" y="4137459"/>
            <a:ext cx="6768752" cy="19692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AE5E861-2EBB-4D03-897B-580315A26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1" b="43253"/>
          <a:stretch/>
        </p:blipFill>
        <p:spPr>
          <a:xfrm>
            <a:off x="1614537" y="4137460"/>
            <a:ext cx="873176" cy="1969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15F8AD-762B-4CD3-859D-6D1B532D619E}"/>
              </a:ext>
            </a:extLst>
          </p:cNvPr>
          <p:cNvSpPr txBox="1"/>
          <p:nvPr/>
        </p:nvSpPr>
        <p:spPr>
          <a:xfrm>
            <a:off x="1859545" y="1497539"/>
            <a:ext cx="33534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Y</a:t>
            </a:r>
            <a:endParaRPr lang="en-I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F81031-5FC2-4497-B96B-2E3C1A827992}"/>
              </a:ext>
            </a:extLst>
          </p:cNvPr>
          <p:cNvSpPr txBox="1"/>
          <p:nvPr/>
        </p:nvSpPr>
        <p:spPr>
          <a:xfrm>
            <a:off x="6030711" y="1469367"/>
            <a:ext cx="35137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X</a:t>
            </a:r>
            <a:endParaRPr lang="en-IN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6382CE-FBFA-462E-A6BD-25016151CEBD}"/>
              </a:ext>
            </a:extLst>
          </p:cNvPr>
          <p:cNvSpPr txBox="1"/>
          <p:nvPr/>
        </p:nvSpPr>
        <p:spPr>
          <a:xfrm>
            <a:off x="381683" y="3118662"/>
            <a:ext cx="1099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Custom Font Family"/>
              </a:rPr>
              <a:t>469 data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89840A-ADA8-41DC-B492-09C32491C136}"/>
              </a:ext>
            </a:extLst>
          </p:cNvPr>
          <p:cNvSpPr txBox="1"/>
          <p:nvPr/>
        </p:nvSpPr>
        <p:spPr>
          <a:xfrm>
            <a:off x="350041" y="5379244"/>
            <a:ext cx="1099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Custom Font Family"/>
              </a:rPr>
              <a:t>152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25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9FCC-66EA-418A-BBE0-E3C4A244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Ridge Regression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88684-EDA0-46F7-BCDB-5A082829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5544F2AA-7FEE-40A5-B21C-1D45F76A4980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3CA2A-C50B-42FC-9CB1-C4978FC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6C46E-A64B-457B-8601-924E8999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26E3E-626B-430C-8491-242180F539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solidFill>
                <a:srgbClr val="202124"/>
              </a:solidFill>
              <a:latin typeface="Custom Font Family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202124"/>
                </a:solidFill>
                <a:latin typeface="Custom Font Family"/>
              </a:rPr>
              <a:t>Ridge Regression : </a:t>
            </a:r>
            <a:r>
              <a:rPr lang="en-US" sz="2000" dirty="0">
                <a:solidFill>
                  <a:srgbClr val="202124"/>
                </a:solidFill>
                <a:latin typeface="Custom Font Family"/>
              </a:rPr>
              <a:t>Extension of linear regression by adding a regularization penalty to the loss function during training.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202124"/>
                </a:solidFill>
                <a:latin typeface="Custom Font Family"/>
              </a:rPr>
              <a:t>Penalty (</a:t>
            </a:r>
            <a:r>
              <a:rPr lang="en-IN" sz="2000" b="1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US" sz="2000" b="1" dirty="0">
                <a:solidFill>
                  <a:srgbClr val="202124"/>
                </a:solidFill>
                <a:latin typeface="Custom Font Family"/>
              </a:rPr>
              <a:t>)</a:t>
            </a:r>
            <a:r>
              <a:rPr lang="en-US" sz="2000" dirty="0">
                <a:solidFill>
                  <a:srgbClr val="202124"/>
                </a:solidFill>
                <a:latin typeface="Custom Font Family"/>
              </a:rPr>
              <a:t> : [0.01, 0.05, 0.1, 0.5, 1, 5]</a:t>
            </a:r>
            <a:endParaRPr lang="en-IN" sz="2000" dirty="0">
              <a:latin typeface="Custom Font Family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1439AB5-82F4-4806-AF8C-EB41A57649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147762"/>
              </p:ext>
            </p:extLst>
          </p:nvPr>
        </p:nvGraphicFramePr>
        <p:xfrm>
          <a:off x="1551608" y="3166869"/>
          <a:ext cx="7086600" cy="2773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477792402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845381161"/>
                    </a:ext>
                  </a:extLst>
                </a:gridCol>
              </a:tblGrid>
              <a:tr h="37566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Penalty (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  <a:latin typeface="Custom Font Family"/>
                        </a:rPr>
                        <a:t>α</a:t>
                      </a:r>
                      <a:r>
                        <a:rPr lang="en-IN" sz="2000" dirty="0">
                          <a:latin typeface="Custom Font Family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RMSLE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516716"/>
                  </a:ext>
                </a:extLst>
              </a:tr>
              <a:tr h="37566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60.85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58514"/>
                  </a:ext>
                </a:extLst>
              </a:tr>
              <a:tr h="37566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60.14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365540"/>
                  </a:ext>
                </a:extLst>
              </a:tr>
              <a:tr h="37566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59.46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517311"/>
                  </a:ext>
                </a:extLst>
              </a:tr>
              <a:tr h="37566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57.17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005052"/>
                  </a:ext>
                </a:extLst>
              </a:tr>
              <a:tr h="37566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57.41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647508"/>
                  </a:ext>
                </a:extLst>
              </a:tr>
              <a:tr h="37566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66.49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39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89C3-5C89-43C1-9210-BE0EAAA2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Linear Regression model Validation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E27F1-4F2F-4F38-8F72-83B8294D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67672ACA-64B1-4ABE-B140-003DA5E325C7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3B8A9-2C95-431A-9BD4-45AA1AC8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84AE1-611E-4594-94B4-A4AA2BE8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16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D1C1E-290B-4A90-AF3C-44675F3B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95" y="1950178"/>
            <a:ext cx="5481059" cy="3703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6D2E82-68B0-45D5-BE90-1E21A94B77E6}"/>
              </a:ext>
            </a:extLst>
          </p:cNvPr>
          <p:cNvSpPr txBox="1"/>
          <p:nvPr/>
        </p:nvSpPr>
        <p:spPr>
          <a:xfrm>
            <a:off x="4260186" y="5867207"/>
            <a:ext cx="1680268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RMSLE : 57.17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79982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0E14-D6DB-4E28-8539-A522792F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4. Random Forest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E51C4-09B0-4913-BCCC-05BBC92D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70C3B0ED-D683-4D0F-9424-DBFB7F262169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13DDF-93A7-40FB-BD4A-04369EE3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9C6B9-D467-4B91-8285-6B4CE633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D07ED-EEA2-414B-99CF-7F957553BE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Custom Font Family"/>
              </a:rPr>
              <a:t>Create multiple bootstrap samples.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Custom Font Family"/>
              </a:rPr>
              <a:t>Build a decision tree on every sample.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Custom Font Family"/>
              </a:rPr>
              <a:t>Feature sampling for each split in </a:t>
            </a:r>
          </a:p>
          <a:p>
            <a:pPr marL="0" indent="0" algn="just">
              <a:buNone/>
            </a:pPr>
            <a:r>
              <a:rPr lang="en-IN" sz="2000" dirty="0">
                <a:latin typeface="Custom Font Family"/>
              </a:rPr>
              <a:t>    decision tree.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Custom Font Family"/>
              </a:rPr>
              <a:t>Aggregate all decision trees.</a:t>
            </a:r>
          </a:p>
          <a:p>
            <a:pPr algn="just"/>
            <a:endParaRPr lang="en-IN" sz="2000" dirty="0">
              <a:latin typeface="Custom Font Family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latin typeface="Custom Font Family"/>
              </a:rPr>
              <a:t>Hyperparameters of random forest</a:t>
            </a:r>
          </a:p>
          <a:p>
            <a:pPr marL="457200" indent="-185738">
              <a:buFont typeface="+mj-lt"/>
              <a:buAutoNum type="arabicPeriod"/>
            </a:pPr>
            <a:r>
              <a:rPr lang="en-IN" sz="2000" dirty="0" err="1">
                <a:latin typeface="Custom Font Family"/>
              </a:rPr>
              <a:t>max_features</a:t>
            </a:r>
            <a:endParaRPr lang="en-IN" sz="2000" dirty="0">
              <a:latin typeface="Custom Font Family"/>
            </a:endParaRPr>
          </a:p>
          <a:p>
            <a:pPr marL="457200" indent="-185738">
              <a:buFont typeface="+mj-lt"/>
              <a:buAutoNum type="arabicPeriod"/>
            </a:pPr>
            <a:r>
              <a:rPr lang="en-IN" sz="2000" dirty="0" err="1">
                <a:latin typeface="Custom Font Family"/>
              </a:rPr>
              <a:t>max_depth</a:t>
            </a:r>
            <a:endParaRPr lang="en-IN" sz="2000" dirty="0">
              <a:latin typeface="Custom Font Family"/>
            </a:endParaRPr>
          </a:p>
          <a:p>
            <a:pPr marL="457200" indent="-185738">
              <a:buFont typeface="+mj-lt"/>
              <a:buAutoNum type="arabicPeriod"/>
            </a:pPr>
            <a:r>
              <a:rPr lang="en-IN" sz="2000" dirty="0" err="1">
                <a:latin typeface="Custom Font Family"/>
              </a:rPr>
              <a:t>min_samples_split</a:t>
            </a:r>
            <a:endParaRPr lang="en-IN" sz="2000" dirty="0">
              <a:latin typeface="Custom Font Family"/>
            </a:endParaRPr>
          </a:p>
          <a:p>
            <a:pPr marL="457200" indent="-185738">
              <a:buFont typeface="+mj-lt"/>
              <a:buAutoNum type="arabicPeriod"/>
            </a:pPr>
            <a:r>
              <a:rPr lang="en-IN" sz="2000" dirty="0" err="1">
                <a:latin typeface="Custom Font Family"/>
              </a:rPr>
              <a:t>min_samples_leaf</a:t>
            </a:r>
            <a:endParaRPr lang="en-IN" sz="2000" dirty="0">
              <a:latin typeface="Custom Font Family"/>
            </a:endParaRPr>
          </a:p>
          <a:p>
            <a:pPr marL="457200" indent="-185738">
              <a:buFont typeface="+mj-lt"/>
              <a:buAutoNum type="arabicPeriod"/>
            </a:pPr>
            <a:r>
              <a:rPr lang="en-IN" sz="2000" dirty="0" err="1">
                <a:latin typeface="Custom Font Family"/>
              </a:rPr>
              <a:t>n_estimators</a:t>
            </a:r>
            <a:endParaRPr lang="en-IN" sz="2000" b="1" dirty="0">
              <a:latin typeface="Custom Font Family"/>
            </a:endParaRPr>
          </a:p>
          <a:p>
            <a:pPr marL="0" indent="0" algn="just">
              <a:buNone/>
            </a:pPr>
            <a:endParaRPr lang="en-IN" sz="2000" dirty="0">
              <a:latin typeface="Custom Font Family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9A39A-DD27-407B-9B3C-71A00F82F9B6}"/>
              </a:ext>
            </a:extLst>
          </p:cNvPr>
          <p:cNvGrpSpPr/>
          <p:nvPr/>
        </p:nvGrpSpPr>
        <p:grpSpPr>
          <a:xfrm>
            <a:off x="4934235" y="2057562"/>
            <a:ext cx="4836876" cy="3759200"/>
            <a:chOff x="1778586" y="1620069"/>
            <a:chExt cx="6562187" cy="64135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8BA2B-2FFD-4357-B3C1-E15FC5105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587" y="1620069"/>
              <a:ext cx="6562186" cy="25496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4D525A-D2F0-4521-A666-6B2766E45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8587" y="4127085"/>
              <a:ext cx="6562185" cy="15756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A7E632-8F17-4964-A742-5A3A0E4D1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8586" y="5702746"/>
              <a:ext cx="6562186" cy="23309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0612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680E49-B1B4-4B54-AFE4-FACF811872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err="1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n_estimator</a:t>
            </a:r>
            <a:r>
              <a:rPr lang="en-IN" sz="20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 = [70, 100, 130, 150]</a:t>
            </a:r>
          </a:p>
          <a:p>
            <a:r>
              <a:rPr lang="en-IN" sz="2000" dirty="0" err="1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IN" sz="20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 =  [5, 6, 7, 8, 9]</a:t>
            </a:r>
          </a:p>
          <a:p>
            <a:r>
              <a:rPr lang="en-IN" sz="2000" dirty="0" err="1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en-IN" sz="20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 = [20, 30, 50]</a:t>
            </a:r>
          </a:p>
          <a:p>
            <a:pPr marL="0" indent="0">
              <a:buNone/>
            </a:pPr>
            <a:endParaRPr lang="en-US" sz="2000" dirty="0">
              <a:latin typeface="Custom Font Family"/>
            </a:endParaRPr>
          </a:p>
          <a:p>
            <a:pPr>
              <a:buFont typeface="Wingdings 2" panose="05020102010507070707" pitchFamily="18" charset="2"/>
              <a:buChar char=""/>
            </a:pPr>
            <a:r>
              <a:rPr lang="en-IN" sz="2000" dirty="0">
                <a:latin typeface="Custom Font Family"/>
              </a:rPr>
              <a:t>Total Combination : 60</a:t>
            </a:r>
          </a:p>
          <a:p>
            <a:pPr>
              <a:buFont typeface="Wingdings 2" panose="05020102010507070707" pitchFamily="18" charset="2"/>
              <a:buChar char=""/>
            </a:pPr>
            <a:r>
              <a:rPr lang="en-IN" sz="2000" dirty="0">
                <a:latin typeface="Custom Font Family"/>
              </a:rPr>
              <a:t>Best Combination :- </a:t>
            </a:r>
            <a:r>
              <a:rPr lang="en-IN" sz="2000" dirty="0" err="1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n_estimator</a:t>
            </a:r>
            <a:r>
              <a:rPr lang="en-IN" sz="20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 = 150, </a:t>
            </a:r>
            <a:r>
              <a:rPr lang="en-IN" sz="2000" dirty="0" err="1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IN" sz="20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 = 8, </a:t>
            </a:r>
            <a:r>
              <a:rPr lang="en-IN" sz="2000" dirty="0" err="1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en-IN" sz="20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 = 50. </a:t>
            </a:r>
            <a:endParaRPr lang="en-US" sz="2000" dirty="0">
              <a:latin typeface="Custom Font Family"/>
            </a:endParaRPr>
          </a:p>
          <a:p>
            <a:endParaRPr lang="en-IN" sz="2000" dirty="0">
              <a:latin typeface="Custom Font Family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A6008-06D9-4A71-A339-A5531EF0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Model Preparation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4824-8B9F-4597-9FC1-892AEDBD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8C25-E189-4888-8A65-DFB4CF146AF1}" type="datetime1">
              <a:rPr lang="en-GB" smtClean="0"/>
              <a:t>09/11/2021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B6CC4-0CEB-4452-9176-002C64C5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9CEC-5B32-4DA7-B236-468F4177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pPr/>
              <a:t>18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C851B-BAAD-4059-94A6-0319C26EEF6C}"/>
                  </a:ext>
                </a:extLst>
              </p:cNvPr>
              <p:cNvSpPr txBox="1"/>
              <p:nvPr/>
            </p:nvSpPr>
            <p:spPr>
              <a:xfrm>
                <a:off x="2286633" y="3724715"/>
                <a:ext cx="5546094" cy="2418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IN" sz="2000" baseline="30000" dirty="0">
                  <a:latin typeface="Custom Font Family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𝐑𝐌𝐒𝐋𝐄</m:t>
                      </m:r>
                      <m:r>
                        <a:rPr lang="en-I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I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𝒍𝒐𝒈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IN" sz="2000" b="1" i="1" baseline="-25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IN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𝒍𝒐𝒈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</m:t>
                                      </m:r>
                                      <m:r>
                                        <a:rPr lang="en-IN" sz="2000" b="1" i="1" baseline="-25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m:rPr>
                              <m:nor/>
                            </m:rPr>
                            <a:rPr lang="en-IN" sz="2000" b="1" dirty="0">
                              <a:latin typeface="Custom Font Family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sz="2000" b="1" baseline="30000" dirty="0">
                              <a:latin typeface="Custom Font Family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IN" sz="2000" b="1" dirty="0">
                  <a:solidFill>
                    <a:srgbClr val="000000"/>
                  </a:solidFill>
                  <a:latin typeface="Custom Font Family"/>
                  <a:ea typeface="Cambria Math" panose="02040503050406030204" pitchFamily="18" charset="0"/>
                </a:endParaRPr>
              </a:p>
              <a:p>
                <a:pPr marL="892175" indent="-227013">
                  <a:buFont typeface="Arial" panose="020B0604020202020204" pitchFamily="34" charset="0"/>
                  <a:buChar char="•"/>
                </a:pPr>
                <a:endParaRPr lang="en-US" sz="2000" b="1" i="1" dirty="0">
                  <a:latin typeface="Custom Font Family"/>
                  <a:ea typeface="Cambria Math" panose="02040503050406030204" pitchFamily="18" charset="0"/>
                </a:endParaRPr>
              </a:p>
              <a:p>
                <a:pPr marL="892175" indent="-2270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IN" sz="20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2000" dirty="0">
                    <a:latin typeface="Custom Font Family"/>
                  </a:rPr>
                  <a:t> = Prediction value</a:t>
                </a:r>
              </a:p>
              <a:p>
                <a:pPr marL="892175" indent="-2270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IN" sz="20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2000" dirty="0">
                    <a:latin typeface="Custom Font Family"/>
                  </a:rPr>
                  <a:t> = Actual value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C851B-BAAD-4059-94A6-0319C26EE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33" y="3724715"/>
                <a:ext cx="5546094" cy="2418226"/>
              </a:xfrm>
              <a:prstGeom prst="rect">
                <a:avLst/>
              </a:prstGeom>
              <a:blipFill>
                <a:blip r:embed="rId2"/>
                <a:stretch>
                  <a:fillRect b="-3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873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89C3-5C89-43C1-9210-BE0EAAA2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Random Forest model Validation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E27F1-4F2F-4F38-8F72-83B8294D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67672ACA-64B1-4ABE-B140-003DA5E325C7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3B8A9-2C95-431A-9BD4-45AA1AC8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84AE1-611E-4594-94B4-A4AA2BE8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19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D2E82-68B0-45D5-BE90-1E21A94B77E6}"/>
              </a:ext>
            </a:extLst>
          </p:cNvPr>
          <p:cNvSpPr txBox="1"/>
          <p:nvPr/>
        </p:nvSpPr>
        <p:spPr>
          <a:xfrm>
            <a:off x="4245759" y="5867207"/>
            <a:ext cx="1709122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RMSLE : 55.61</a:t>
            </a:r>
            <a:endParaRPr lang="en-IN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A14F8-8A22-4FB3-A1B2-2EE3C2383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84" y="1652742"/>
            <a:ext cx="5994831" cy="40503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409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B112-2158-466D-803C-9A00282F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92" y="179909"/>
            <a:ext cx="9482667" cy="757019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Work-Flow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46B77-EBDC-4873-949A-972149F6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A933EB62-0A91-4DEA-89C3-D711132EA1EA}" type="datetime1">
              <a:rPr lang="en-GB" smtClean="0"/>
              <a:t>09/11/2021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7C91F-84CE-433D-92B8-8F8DB15E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 dirty="0"/>
              <a:t>Daily retail demand forecasting using machine learning method.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CC4F8-1923-485F-B51A-58783790D9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ustom Font Family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/>
                </a:solidFill>
                <a:latin typeface="Custom Font Family"/>
              </a:rPr>
              <a:t>Objective</a:t>
            </a:r>
          </a:p>
          <a:p>
            <a:pPr marL="446088" indent="-227013"/>
            <a:r>
              <a:rPr lang="en-US" sz="2400" dirty="0">
                <a:latin typeface="Custom Font Family"/>
              </a:rPr>
              <a:t>To Predict the retail daily demand for next 6 month.</a:t>
            </a:r>
            <a:endParaRPr lang="en-US" sz="2400" dirty="0">
              <a:solidFill>
                <a:schemeClr val="accent1"/>
              </a:solidFill>
              <a:latin typeface="Custom Font Family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/>
                </a:solidFill>
                <a:latin typeface="Custom Font Family"/>
              </a:rPr>
              <a:t>Data collection &amp; Visualization</a:t>
            </a:r>
          </a:p>
          <a:p>
            <a:pPr marL="446088" indent="-227013"/>
            <a:r>
              <a:rPr lang="en-US" sz="2400" dirty="0">
                <a:latin typeface="Custom Font Family"/>
              </a:rPr>
              <a:t>Retail Daily Sales of Bakery Items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/>
                </a:solidFill>
                <a:latin typeface="Custom Font Family"/>
              </a:rPr>
              <a:t>Model selection</a:t>
            </a:r>
          </a:p>
          <a:p>
            <a:pPr marL="446088" indent="-227013"/>
            <a:r>
              <a:rPr lang="en-US" sz="2400" dirty="0">
                <a:latin typeface="Custom Font Family"/>
              </a:rPr>
              <a:t>Holt’s Winters Method, SARIMA, Linear Regression, Random Forest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/>
                </a:solidFill>
                <a:latin typeface="Custom Font Family"/>
              </a:rPr>
              <a:t>Implementation </a:t>
            </a:r>
          </a:p>
          <a:p>
            <a:pPr marL="446088" indent="-227013"/>
            <a:r>
              <a:rPr lang="en-US" sz="2400" dirty="0">
                <a:latin typeface="Custom Font Family"/>
              </a:rPr>
              <a:t>Forecast Daily Demand for Next 6 month.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accent1"/>
              </a:solidFill>
              <a:latin typeface="Custom Font Family"/>
            </a:endParaRPr>
          </a:p>
          <a:p>
            <a:endParaRPr lang="en-IN" sz="2400" dirty="0">
              <a:latin typeface="Custom Font Family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5E21A7B-AA0E-47E2-B408-9C335B32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651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290C65-64AA-4010-BC3B-C7D186A6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Best Model Selection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8B82F-C990-462E-AF62-949E7ED3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8C25-E189-4888-8A65-DFB4CF146AF1}" type="datetime1">
              <a:rPr lang="en-GB" smtClean="0"/>
              <a:t>09/11/2021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4A35E-7E29-4DB6-A510-5FB9F806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74C2-2854-462E-A146-ED42A673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pPr/>
              <a:t>20</a:t>
            </a:fld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7AC0C8A-CFC5-4479-A251-E9CA503CE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574448"/>
              </p:ext>
            </p:extLst>
          </p:nvPr>
        </p:nvGraphicFramePr>
        <p:xfrm>
          <a:off x="1551608" y="2052117"/>
          <a:ext cx="7086600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477792402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845381161"/>
                    </a:ext>
                  </a:extLst>
                </a:gridCol>
              </a:tblGrid>
              <a:tr h="37566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Model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RMSLE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516716"/>
                  </a:ext>
                </a:extLst>
              </a:tr>
              <a:tr h="3756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ustom Font Family"/>
                        </a:rPr>
                        <a:t>H</a:t>
                      </a:r>
                      <a:r>
                        <a:rPr lang="en-IN" sz="2000" dirty="0" err="1">
                          <a:latin typeface="Custom Font Family"/>
                        </a:rPr>
                        <a:t>olt</a:t>
                      </a:r>
                      <a:r>
                        <a:rPr lang="en-IN" sz="2000" dirty="0">
                          <a:latin typeface="Custom Font Family"/>
                        </a:rPr>
                        <a:t> Winter’s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ustom Font Family"/>
                        </a:rPr>
                        <a:t>58.26</a:t>
                      </a:r>
                      <a:endParaRPr lang="en-IN" sz="2000" dirty="0">
                        <a:latin typeface="Custom Font Family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58514"/>
                  </a:ext>
                </a:extLst>
              </a:tr>
              <a:tr h="3756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ustom Font Family"/>
                        </a:rPr>
                        <a:t>S</a:t>
                      </a:r>
                      <a:r>
                        <a:rPr lang="en-IN" sz="2000" dirty="0">
                          <a:latin typeface="Custom Font Family"/>
                        </a:rPr>
                        <a:t>ARIMA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ustom Font Family"/>
                        </a:rPr>
                        <a:t>57.59</a:t>
                      </a:r>
                      <a:endParaRPr lang="en-IN" sz="2000" dirty="0">
                        <a:latin typeface="Custom Font Family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365540"/>
                  </a:ext>
                </a:extLst>
              </a:tr>
              <a:tr h="3756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ustom Font Family"/>
                        </a:rPr>
                        <a:t>L</a:t>
                      </a:r>
                      <a:r>
                        <a:rPr lang="en-IN" sz="2000" dirty="0" err="1">
                          <a:latin typeface="Custom Font Family"/>
                        </a:rPr>
                        <a:t>inear</a:t>
                      </a:r>
                      <a:r>
                        <a:rPr lang="en-IN" sz="2000" dirty="0">
                          <a:latin typeface="Custom Font Family"/>
                        </a:rPr>
                        <a:t> Regression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57.17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517311"/>
                  </a:ext>
                </a:extLst>
              </a:tr>
              <a:tr h="3756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ustom Font Family"/>
                        </a:rPr>
                        <a:t>Random F</a:t>
                      </a:r>
                      <a:r>
                        <a:rPr lang="en-IN" sz="2000" dirty="0" err="1">
                          <a:latin typeface="Custom Font Family"/>
                        </a:rPr>
                        <a:t>orest</a:t>
                      </a:r>
                      <a:r>
                        <a:rPr lang="en-IN" sz="2000" dirty="0">
                          <a:latin typeface="Custom Font Family"/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55.61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0050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6177A1-FEC4-4B12-B2ED-BB691130F2AD}"/>
              </a:ext>
            </a:extLst>
          </p:cNvPr>
          <p:cNvSpPr txBox="1"/>
          <p:nvPr/>
        </p:nvSpPr>
        <p:spPr>
          <a:xfrm>
            <a:off x="1144718" y="4601961"/>
            <a:ext cx="790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: </a:t>
            </a:r>
            <a:r>
              <a:rPr lang="en-IN" sz="1800" b="1" dirty="0" err="1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n_estimator</a:t>
            </a:r>
            <a:r>
              <a:rPr lang="en-IN" sz="1800" b="1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 = 150, </a:t>
            </a:r>
            <a:r>
              <a:rPr lang="en-IN" sz="1800" b="1" dirty="0" err="1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IN" sz="1800" b="1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 = 8, </a:t>
            </a:r>
            <a:r>
              <a:rPr lang="en-IN" sz="1800" b="1" dirty="0" err="1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en-IN" sz="1800" b="1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 = 50. </a:t>
            </a:r>
          </a:p>
        </p:txBody>
      </p:sp>
    </p:spTree>
    <p:extLst>
      <p:ext uri="{BB962C8B-B14F-4D97-AF65-F5344CB8AC3E}">
        <p14:creationId xmlns:p14="http://schemas.microsoft.com/office/powerpoint/2010/main" val="2413823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842DBE-021C-486B-A1BD-CC47AD5715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5280" y="1523162"/>
            <a:ext cx="9448800" cy="4705419"/>
          </a:xfrm>
        </p:spPr>
        <p:txBody>
          <a:bodyPr>
            <a:normAutofit/>
          </a:bodyPr>
          <a:lstStyle/>
          <a:p>
            <a:endParaRPr lang="en-IN" sz="2000" b="1" dirty="0">
              <a:latin typeface="Custom Font Family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latin typeface="Custom Font Family"/>
              </a:rPr>
              <a:t>Objective: Sales Forecasting for “2009-01-01” to “2009-06-30”</a:t>
            </a:r>
            <a:r>
              <a:rPr lang="en-US" sz="2000" b="1" dirty="0">
                <a:latin typeface="Custom Font Family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>
              <a:latin typeface="Custom Font Family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>
              <a:latin typeface="Custom Font Family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>
              <a:latin typeface="Custom Font Family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>
              <a:latin typeface="Custom Font Family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>
              <a:latin typeface="Custom Font Family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>
              <a:latin typeface="Custom Font Family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>
              <a:latin typeface="Custom Font Family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>
              <a:latin typeface="Custom Font Family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>
              <a:latin typeface="Custom Font Family"/>
            </a:endParaRPr>
          </a:p>
          <a:p>
            <a:endParaRPr lang="en-IN" sz="2000" b="1" dirty="0">
              <a:latin typeface="Custom Font Family"/>
            </a:endParaRPr>
          </a:p>
          <a:p>
            <a:endParaRPr lang="en-IN" sz="2000" b="1" dirty="0">
              <a:latin typeface="Custom Font Family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6DD506-2636-4EF2-B62C-33B35542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Forecast for Next 6 month Sales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85706-AC4D-460F-AE66-A6739979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8C25-E189-4888-8A65-DFB4CF146AF1}" type="datetime1">
              <a:rPr lang="en-GB" smtClean="0"/>
              <a:t>09/11/2021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357F4-D1C7-4FAC-98C2-939C6DBA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Daily retail demand forecasting using machine learning method.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9C3E8-E4E6-423B-98EE-FD27AF3A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C4562F-B918-4B7B-859F-82D17AAFC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9" y="2412157"/>
            <a:ext cx="9448800" cy="2583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ADF52-AC22-463F-96DB-37ED72F1AEC9}"/>
              </a:ext>
            </a:extLst>
          </p:cNvPr>
          <p:cNvSpPr txBox="1"/>
          <p:nvPr/>
        </p:nvSpPr>
        <p:spPr>
          <a:xfrm>
            <a:off x="335281" y="5230519"/>
            <a:ext cx="9469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800" b="1" dirty="0">
                <a:latin typeface="Custom Font Family"/>
              </a:rPr>
              <a:t>Model Used : </a:t>
            </a:r>
          </a:p>
          <a:p>
            <a:pPr marL="452438" indent="-195263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800" dirty="0">
                <a:latin typeface="Custom Font Family"/>
              </a:rPr>
              <a:t>Random Forest </a:t>
            </a:r>
            <a:r>
              <a:rPr lang="en-US" dirty="0">
                <a:latin typeface="Custom Font Family"/>
              </a:rPr>
              <a:t>[</a:t>
            </a:r>
            <a:r>
              <a:rPr lang="en-IN" sz="1800" dirty="0" err="1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n_estimator</a:t>
            </a:r>
            <a:r>
              <a:rPr lang="en-IN" sz="18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 = 150, </a:t>
            </a:r>
            <a:r>
              <a:rPr lang="en-IN" sz="1800" dirty="0" err="1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IN" sz="18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 = 8, </a:t>
            </a:r>
            <a:r>
              <a:rPr lang="en-IN" sz="1800" dirty="0" err="1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en-IN" sz="18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 = 50] </a:t>
            </a:r>
            <a:endParaRPr lang="en-US" sz="1800" dirty="0">
              <a:latin typeface="Custom Font Family"/>
            </a:endParaRPr>
          </a:p>
        </p:txBody>
      </p:sp>
    </p:spTree>
    <p:extLst>
      <p:ext uri="{BB962C8B-B14F-4D97-AF65-F5344CB8AC3E}">
        <p14:creationId xmlns:p14="http://schemas.microsoft.com/office/powerpoint/2010/main" val="350509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89C3-5C89-43C1-9210-BE0EAAA2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Prediction plot for Next 6 Month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E27F1-4F2F-4F38-8F72-83B8294D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67672ACA-64B1-4ABE-B140-003DA5E325C7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3B8A9-2C95-431A-9BD4-45AA1AC8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84AE1-611E-4594-94B4-A4AA2BE8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22</a:t>
            </a:fld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DD41C2-7E91-493F-A141-4BC5013A6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70" y="1719756"/>
            <a:ext cx="5922700" cy="4001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DB7DA0-EC97-47A9-A405-81AB2555DF4F}"/>
              </a:ext>
            </a:extLst>
          </p:cNvPr>
          <p:cNvSpPr txBox="1"/>
          <p:nvPr/>
        </p:nvSpPr>
        <p:spPr>
          <a:xfrm>
            <a:off x="2138970" y="5787241"/>
            <a:ext cx="5922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latin typeface="Custom Font Family"/>
              </a:rPr>
              <a:t>Sales Forecasting for “2009-01-01” to “2009-06-30”</a:t>
            </a:r>
            <a:r>
              <a:rPr lang="en-US" sz="1800" b="1" dirty="0">
                <a:latin typeface="Custom Font Famil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363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4064-7EF2-46C7-8CCD-6BAD5855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References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E38AA-1BE5-4866-B7F0-399D974A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B6DDC6F1-7714-4694-8ED4-334EABFC3B2C}" type="datetime1">
              <a:rPr lang="en-GB" smtClean="0"/>
              <a:t>09/11/2021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BC9CB-FF2F-422B-84B3-1A2E25D1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 dirty="0"/>
              <a:t>Daily retail demand forecasting using machine learning method.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20AFF6-015D-4BC8-A8F8-E57BECEB1D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1488" y="1692077"/>
            <a:ext cx="9289032" cy="455258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1400" dirty="0">
                <a:latin typeface="Custom Font Family"/>
                <a:cs typeface="Times New Roman" panose="02020603050405020304" pitchFamily="18" charset="0"/>
              </a:rPr>
              <a:t>Hofmann, E., &amp; </a:t>
            </a:r>
            <a:r>
              <a:rPr lang="en-IN" sz="1400" dirty="0" err="1">
                <a:latin typeface="Custom Font Family"/>
                <a:cs typeface="Times New Roman" panose="02020603050405020304" pitchFamily="18" charset="0"/>
              </a:rPr>
              <a:t>Rutschmann</a:t>
            </a:r>
            <a:r>
              <a:rPr lang="en-IN" sz="1400" dirty="0">
                <a:latin typeface="Custom Font Family"/>
                <a:cs typeface="Times New Roman" panose="02020603050405020304" pitchFamily="18" charset="0"/>
              </a:rPr>
              <a:t>, E. (2018). Big data analytics and demand </a:t>
            </a:r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forecasting in supply chains: a conceptual analysis. The International Journal of Logistics Management, 29(2), 739–766.</a:t>
            </a:r>
          </a:p>
          <a:p>
            <a:pPr algn="just"/>
            <a:r>
              <a:rPr lang="de-DE" sz="1400" dirty="0">
                <a:latin typeface="Custom Font Family"/>
                <a:cs typeface="Times New Roman" panose="02020603050405020304" pitchFamily="18" charset="0"/>
              </a:rPr>
              <a:t>Huber, J., Gossmann, A., &amp; Stuckenschmidt, H. (2017). Cluster-based hierarchical </a:t>
            </a:r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demand forecasting for perishable goods. Expert Systems </a:t>
            </a:r>
            <a:r>
              <a:rPr lang="en-IN" sz="1400" dirty="0">
                <a:latin typeface="Custom Font Family"/>
                <a:cs typeface="Times New Roman" panose="02020603050405020304" pitchFamily="18" charset="0"/>
              </a:rPr>
              <a:t>with Applications, 76, 140–151.</a:t>
            </a:r>
          </a:p>
          <a:p>
            <a:pPr algn="just"/>
            <a:r>
              <a:rPr lang="nl-NL" sz="1400" dirty="0">
                <a:latin typeface="Custom Font Family"/>
                <a:cs typeface="Times New Roman" panose="02020603050405020304" pitchFamily="18" charset="0"/>
              </a:rPr>
              <a:t>Van Donselaar, K. H., Gaur, V., Van Woensel, T., Broekmeulen, R. A., </a:t>
            </a:r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&amp; </a:t>
            </a:r>
            <a:r>
              <a:rPr lang="en-US" sz="1400" dirty="0" err="1">
                <a:latin typeface="Custom Font Family"/>
                <a:cs typeface="Times New Roman" panose="02020603050405020304" pitchFamily="18" charset="0"/>
              </a:rPr>
              <a:t>Fransoo</a:t>
            </a:r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, J. C. (2010). Ordering behavior in retail stores and </a:t>
            </a:r>
            <a:r>
              <a:rPr lang="en-IN" sz="1400" dirty="0">
                <a:latin typeface="Custom Font Family"/>
                <a:cs typeface="Times New Roman" panose="02020603050405020304" pitchFamily="18" charset="0"/>
              </a:rPr>
              <a:t>implications for automated replenishment. Management Science, 56(5), 766–784.</a:t>
            </a:r>
          </a:p>
          <a:p>
            <a:pPr algn="just"/>
            <a:r>
              <a:rPr lang="nl-NL" sz="1400" dirty="0">
                <a:latin typeface="Custom Font Family"/>
                <a:cs typeface="Times New Roman" panose="02020603050405020304" pitchFamily="18" charset="0"/>
              </a:rPr>
              <a:t>Van Donselaar, K., van Woensel, T., Broekmeulen, R., &amp; Fransoo, </a:t>
            </a:r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J. (2006). Inventory control of perishables in supermarkets. </a:t>
            </a:r>
            <a:r>
              <a:rPr lang="en-IN" sz="1400" dirty="0">
                <a:latin typeface="Custom Font Family"/>
                <a:cs typeface="Times New Roman" panose="02020603050405020304" pitchFamily="18" charset="0"/>
              </a:rPr>
              <a:t>International Journal of Production Economics, 104(2), 462–472.</a:t>
            </a:r>
          </a:p>
          <a:p>
            <a:pPr algn="just"/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Ahmed, N.K., Atiya, A.F., </a:t>
            </a:r>
            <a:r>
              <a:rPr lang="en-US" sz="1400" dirty="0" err="1">
                <a:latin typeface="Custom Font Family"/>
                <a:cs typeface="Times New Roman" panose="02020603050405020304" pitchFamily="18" charset="0"/>
              </a:rPr>
              <a:t>Gayar</a:t>
            </a:r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, N.E. and El-</a:t>
            </a:r>
            <a:r>
              <a:rPr lang="en-US" sz="1400" dirty="0" err="1">
                <a:latin typeface="Custom Font Family"/>
                <a:cs typeface="Times New Roman" panose="02020603050405020304" pitchFamily="18" charset="0"/>
              </a:rPr>
              <a:t>Shishiny</a:t>
            </a:r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, H., 2010. An empirical comparison of machine learning models for time series forecasting. Econometric Reviews, 29(5-6), pp.594-621.</a:t>
            </a:r>
          </a:p>
          <a:p>
            <a:pPr algn="just"/>
            <a:r>
              <a:rPr lang="en-US" sz="1400" dirty="0" err="1">
                <a:latin typeface="Custom Font Family"/>
                <a:cs typeface="Times New Roman" panose="02020603050405020304" pitchFamily="18" charset="0"/>
              </a:rPr>
              <a:t>Makridakis</a:t>
            </a:r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, S., </a:t>
            </a:r>
            <a:r>
              <a:rPr lang="en-US" sz="1400" dirty="0" err="1">
                <a:latin typeface="Custom Font Family"/>
                <a:cs typeface="Times New Roman" panose="02020603050405020304" pitchFamily="18" charset="0"/>
              </a:rPr>
              <a:t>Spiliotis</a:t>
            </a:r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, E. and </a:t>
            </a:r>
            <a:r>
              <a:rPr lang="en-US" sz="1400" dirty="0" err="1">
                <a:latin typeface="Custom Font Family"/>
                <a:cs typeface="Times New Roman" panose="02020603050405020304" pitchFamily="18" charset="0"/>
              </a:rPr>
              <a:t>Assimakopoulos</a:t>
            </a:r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, V., 2018. Statistical and Machine Learning forecasting methods: Concerns and ways forward. </a:t>
            </a:r>
            <a:r>
              <a:rPr lang="en-US" sz="1400" dirty="0" err="1">
                <a:latin typeface="Custom Font Family"/>
                <a:cs typeface="Times New Roman" panose="02020603050405020304" pitchFamily="18" charset="0"/>
              </a:rPr>
              <a:t>PloS</a:t>
            </a:r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 one, 13(3), p.e0194889.</a:t>
            </a:r>
          </a:p>
          <a:p>
            <a:pPr algn="just"/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Crone, S.F., </a:t>
            </a:r>
            <a:r>
              <a:rPr lang="en-US" sz="1400" dirty="0" err="1">
                <a:latin typeface="Custom Font Family"/>
                <a:cs typeface="Times New Roman" panose="02020603050405020304" pitchFamily="18" charset="0"/>
              </a:rPr>
              <a:t>Hibon</a:t>
            </a:r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, M. and Nikolopoulos, K., 2011. Advances in forecasting with neural networks? Empirical evidence from the NN3 competition on time series prediction. International Journal of forecasting, 27(3), pp.635-660.</a:t>
            </a:r>
          </a:p>
          <a:p>
            <a:pPr algn="just"/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Chu, C.W. and Zhang, G.P., 2003. A comparative study of linear and nonlinear models for aggregate retail sales forecasting. International Journal of production economics, 86(3), pp.217-231.</a:t>
            </a:r>
          </a:p>
          <a:p>
            <a:pPr algn="just"/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Crone, S.F. and </a:t>
            </a:r>
            <a:r>
              <a:rPr lang="en-US" sz="1400" dirty="0" err="1">
                <a:latin typeface="Custom Font Family"/>
                <a:cs typeface="Times New Roman" panose="02020603050405020304" pitchFamily="18" charset="0"/>
              </a:rPr>
              <a:t>Kourentzes</a:t>
            </a:r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, N., 2009, July. Forecasting Seasonal Time Series with Multilayer </a:t>
            </a:r>
            <a:r>
              <a:rPr lang="en-US" sz="1400" dirty="0" err="1">
                <a:latin typeface="Custom Font Family"/>
                <a:cs typeface="Times New Roman" panose="02020603050405020304" pitchFamily="18" charset="0"/>
              </a:rPr>
              <a:t>Perceptrons</a:t>
            </a:r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-An Empirical Evaluation of Input Vector Specifications for Deterministic Seasonality. In DMIN (pp. 232-238).</a:t>
            </a:r>
          </a:p>
          <a:p>
            <a:pPr algn="just"/>
            <a:r>
              <a:rPr lang="en-US" sz="1400" dirty="0" err="1">
                <a:latin typeface="Custom Font Family"/>
                <a:cs typeface="Times New Roman" panose="02020603050405020304" pitchFamily="18" charset="0"/>
              </a:rPr>
              <a:t>Aburto</a:t>
            </a:r>
            <a:r>
              <a:rPr lang="en-US" sz="1400" dirty="0">
                <a:latin typeface="Custom Font Family"/>
                <a:cs typeface="Times New Roman" panose="02020603050405020304" pitchFamily="18" charset="0"/>
              </a:rPr>
              <a:t>, L. and Weber, R., 2007. Improved supply chain management based on hybrid demand forecasts. Applied Soft Computing, 7(1), pp.136-144.</a:t>
            </a:r>
            <a:endParaRPr lang="en-IN" sz="1400" dirty="0">
              <a:latin typeface="Custom Font Family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latin typeface="Custom Font Family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400" dirty="0">
              <a:latin typeface="Custom Font Family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latin typeface="Custom Font Family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ADC8B-334A-4E18-AC60-F4C9C505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25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Data Visualization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7FC5362D-B589-41AB-B609-95E4A72FD911}" type="datetime1">
              <a:rPr lang="en-GB" smtClean="0"/>
              <a:t>09/11/2021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 dirty="0"/>
              <a:t>Daily retail demand forecasting using machine learning method.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D77778-3122-4F95-8A68-0F244DC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3</a:t>
            </a:fld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1C048-C3EA-4167-B890-885DB8348417}"/>
              </a:ext>
            </a:extLst>
          </p:cNvPr>
          <p:cNvSpPr txBox="1"/>
          <p:nvPr/>
        </p:nvSpPr>
        <p:spPr>
          <a:xfrm>
            <a:off x="2562673" y="5669367"/>
            <a:ext cx="507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Source : https://www.sciencedirect.com/science/article/abs/pii/S0957417409004035 </a:t>
            </a:r>
          </a:p>
        </p:txBody>
      </p: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6F4CF710-1A71-43A4-BF8D-391E25A9ECC6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21510" y="2492335"/>
            <a:ext cx="4328403" cy="2448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06FC6C0A-DF8E-4EA1-ADB6-94AD7EE24B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10089" y="2492591"/>
            <a:ext cx="4392488" cy="24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E1EAD4F-5B0D-4E1C-89DA-0E8483E26685}"/>
              </a:ext>
            </a:extLst>
          </p:cNvPr>
          <p:cNvSpPr/>
          <p:nvPr/>
        </p:nvSpPr>
        <p:spPr>
          <a:xfrm>
            <a:off x="4932609" y="3577293"/>
            <a:ext cx="288032" cy="2880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08D23-2655-4A36-B8A8-451AEB6C432A}"/>
              </a:ext>
            </a:extLst>
          </p:cNvPr>
          <p:cNvSpPr txBox="1"/>
          <p:nvPr/>
        </p:nvSpPr>
        <p:spPr>
          <a:xfrm>
            <a:off x="1191568" y="1884910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Outlier Data Points(16) 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AE86DC-4111-4BD6-BF13-9E83603C1B4F}"/>
              </a:ext>
            </a:extLst>
          </p:cNvPr>
          <p:cNvSpPr/>
          <p:nvPr/>
        </p:nvSpPr>
        <p:spPr>
          <a:xfrm>
            <a:off x="2703736" y="3251239"/>
            <a:ext cx="72008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BEBE58-C030-4E64-B066-A09EC488515C}"/>
              </a:ext>
            </a:extLst>
          </p:cNvPr>
          <p:cNvSpPr/>
          <p:nvPr/>
        </p:nvSpPr>
        <p:spPr>
          <a:xfrm>
            <a:off x="4503936" y="2744290"/>
            <a:ext cx="72008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A6D050-8384-4A7F-AC34-8C323D4923E9}"/>
              </a:ext>
            </a:extLst>
          </p:cNvPr>
          <p:cNvSpPr/>
          <p:nvPr/>
        </p:nvSpPr>
        <p:spPr>
          <a:xfrm>
            <a:off x="4050618" y="4284365"/>
            <a:ext cx="72008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6A0BD-6747-4D88-B8CB-FE9370D37480}"/>
              </a:ext>
            </a:extLst>
          </p:cNvPr>
          <p:cNvSpPr txBox="1"/>
          <p:nvPr/>
        </p:nvSpPr>
        <p:spPr>
          <a:xfrm>
            <a:off x="6016104" y="1883790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Outlier Data Points(0)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11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714F-724F-4E36-B0A9-C7160928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Complete Dataset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EBEE1-393D-4171-A1F8-09F73B73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D24B9512-DF21-49AA-89A6-B18966FA3705}" type="datetime1">
              <a:rPr lang="en-GB" smtClean="0"/>
              <a:t>09/11/2021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F3B77-5A0A-4A40-90D5-B2E39D4A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 dirty="0"/>
              <a:t>Daily retail demand forecasting using machine learning method.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4155-6263-498F-859E-F2F2FF7A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4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09362-744C-4186-9CF5-C1B1FC7E8B10}"/>
              </a:ext>
            </a:extLst>
          </p:cNvPr>
          <p:cNvSpPr txBox="1"/>
          <p:nvPr/>
        </p:nvSpPr>
        <p:spPr>
          <a:xfrm>
            <a:off x="738229" y="1681107"/>
            <a:ext cx="9079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Sales Data (587) + Missing Data (137) – Sundays (103) = Total Dataset (621)</a:t>
            </a:r>
          </a:p>
          <a:p>
            <a:endParaRPr lang="en-IN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A7775E-1167-4536-BAC8-34000026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04" y="2327438"/>
            <a:ext cx="9104042" cy="367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3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6C1D-00A2-4C16-9C55-8528FD43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Trend &amp; Seasonality in Data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689C0-04F6-4530-8743-C4D065A5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5A6C9254-00CA-4657-A4C3-A25B3A2CCE9E}" type="datetime1">
              <a:rPr lang="en-GB" smtClean="0"/>
              <a:t>09/11/2021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DB5E-43B0-4A3D-9134-4A8776CA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 dirty="0"/>
              <a:t>Daily retail demand forecasting using machine learning method.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10275B-E7D7-4828-BB71-745489F0F5F6}"/>
              </a:ext>
            </a:extLst>
          </p:cNvPr>
          <p:cNvSpPr txBox="1"/>
          <p:nvPr/>
        </p:nvSpPr>
        <p:spPr>
          <a:xfrm>
            <a:off x="507186" y="5485185"/>
            <a:ext cx="4368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15, 30-Day Exponential Moving Average</a:t>
            </a:r>
            <a:endParaRPr lang="en-IN" sz="1600" b="1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987478D-18E0-4707-A071-0EE55CDC325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93026" y="1968709"/>
            <a:ext cx="4596825" cy="3530159"/>
          </a:xfrm>
          <a:ln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5B37D-7C9F-4FEF-A4FC-72566A31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5</a:t>
            </a:fld>
            <a:endParaRPr lang="en-GB" dirty="0"/>
          </a:p>
        </p:txBody>
      </p:sp>
      <p:pic>
        <p:nvPicPr>
          <p:cNvPr id="8" name="Content Placeholder 17">
            <a:extLst>
              <a:ext uri="{FF2B5EF4-FFF2-40B4-BE49-F238E27FC236}">
                <a16:creationId xmlns:a16="http://schemas.microsoft.com/office/drawing/2014/main" id="{802E740C-3EF3-4F98-90AB-4CF8909FD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151" y="1968709"/>
            <a:ext cx="4596825" cy="3530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7654A3-0D90-4A67-99EB-2638FC73385D}"/>
              </a:ext>
            </a:extLst>
          </p:cNvPr>
          <p:cNvSpPr txBox="1"/>
          <p:nvPr/>
        </p:nvSpPr>
        <p:spPr>
          <a:xfrm>
            <a:off x="5083861" y="5546383"/>
            <a:ext cx="4804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10,20,50-week Exponential Moving Average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46468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98CC-73CA-46E1-A1B6-4F26EF2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Training &amp; Validation Data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51571-CE89-438B-91DE-E6B6AB42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B0D9-7276-42C9-B72D-8D60C4D40420}" type="datetime1">
              <a:rPr lang="en-GB" smtClean="0"/>
              <a:t>09/11/2021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1880E-5B73-4D81-8B6D-A3D4F064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Daily retail demand forecasting using machine learning method.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2A026-79F7-46B4-8247-FFF0D75A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6</a:t>
            </a:fld>
            <a:endParaRPr lang="en-GB" dirty="0"/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F2F19E7-943B-4B33-9DB0-EE610BCEFA5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5" y="2573089"/>
            <a:ext cx="4744708" cy="3021108"/>
          </a:xfrm>
          <a:prstGeom prst="rect">
            <a:avLst/>
          </a:prstGeom>
        </p:spPr>
      </p:pic>
      <p:pic>
        <p:nvPicPr>
          <p:cNvPr id="9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AC8F844-5245-409C-97E5-E7245093DAD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27" y="2558958"/>
            <a:ext cx="4752464" cy="3021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302A25-476F-43FA-9D27-92EE68A28C97}"/>
              </a:ext>
            </a:extLst>
          </p:cNvPr>
          <p:cNvSpPr txBox="1"/>
          <p:nvPr/>
        </p:nvSpPr>
        <p:spPr>
          <a:xfrm>
            <a:off x="1044155" y="1771220"/>
            <a:ext cx="3096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Training Data : 469 Days</a:t>
            </a:r>
          </a:p>
          <a:p>
            <a:pPr algn="ctr"/>
            <a:r>
              <a:rPr lang="en-IN" b="1" dirty="0"/>
              <a:t>75 % Data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7D971-EF98-4931-BE55-670B7995984D}"/>
              </a:ext>
            </a:extLst>
          </p:cNvPr>
          <p:cNvSpPr txBox="1"/>
          <p:nvPr/>
        </p:nvSpPr>
        <p:spPr>
          <a:xfrm>
            <a:off x="5863679" y="1771220"/>
            <a:ext cx="3283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Validation Data : 152 Days</a:t>
            </a:r>
          </a:p>
          <a:p>
            <a:pPr algn="ctr"/>
            <a:r>
              <a:rPr lang="en-IN" b="1" dirty="0"/>
              <a:t>25 % Data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4264D-9EC9-4F8F-835B-EA0B1054A6B9}"/>
              </a:ext>
            </a:extLst>
          </p:cNvPr>
          <p:cNvSpPr txBox="1"/>
          <p:nvPr/>
        </p:nvSpPr>
        <p:spPr>
          <a:xfrm>
            <a:off x="6258263" y="5818019"/>
            <a:ext cx="24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To Validate the Model</a:t>
            </a:r>
            <a:endParaRPr lang="en-IN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92EEB-C2C8-493F-A021-43158AE6115D}"/>
              </a:ext>
            </a:extLst>
          </p:cNvPr>
          <p:cNvSpPr txBox="1"/>
          <p:nvPr/>
        </p:nvSpPr>
        <p:spPr>
          <a:xfrm>
            <a:off x="1702098" y="5818019"/>
            <a:ext cx="2199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To Train the Model</a:t>
            </a:r>
            <a:endParaRPr lang="en-IN" sz="16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1F041-9D21-4E90-B078-49816A2FFEC3}"/>
              </a:ext>
            </a:extLst>
          </p:cNvPr>
          <p:cNvGrpSpPr/>
          <p:nvPr/>
        </p:nvGrpSpPr>
        <p:grpSpPr>
          <a:xfrm>
            <a:off x="2052289" y="1620069"/>
            <a:ext cx="6048672" cy="4536504"/>
            <a:chOff x="2055665" y="1416027"/>
            <a:chExt cx="6048672" cy="453650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7EB66F-7B24-47DA-A7CE-9B048B69D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5665" y="1903935"/>
              <a:ext cx="6048672" cy="40485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9753C3-24E7-4F88-A958-BF19B8CDA361}"/>
                </a:ext>
              </a:extLst>
            </p:cNvPr>
            <p:cNvSpPr txBox="1"/>
            <p:nvPr/>
          </p:nvSpPr>
          <p:spPr>
            <a:xfrm>
              <a:off x="2857660" y="1416027"/>
              <a:ext cx="44379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dirty="0">
                  <a:solidFill>
                    <a:schemeClr val="tx1"/>
                  </a:solidFill>
                </a:rPr>
                <a:t> Training &amp; Validation Data plotting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48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7CF2-53A7-443F-A82A-88194400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1. Holt Winter’s Algorithm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FECEE-8340-4D57-976D-1CE5C874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9566721F-9AFB-4648-B23F-67B489F4F9D3}" type="datetime1">
              <a:rPr lang="en-GB" smtClean="0"/>
              <a:t>09/11/2021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4FB6A-4123-46B2-82D7-41C615FB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 dirty="0"/>
              <a:t>Daily retail demand forecasting using machine learning method.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23C96-C04D-4015-A665-CE877736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7</a:t>
            </a:fld>
            <a:endParaRPr lang="en-GB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1D79A3A5-8E94-4E09-A025-F160B54BE9C2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087084" y="2495317"/>
            <a:ext cx="3746720" cy="7017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ŷ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t+1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= Level + Trend + Seasonality</a:t>
            </a:r>
          </a:p>
          <a:p>
            <a:pPr marL="0" indent="0" algn="ctr">
              <a:buNone/>
            </a:pP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ŷ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t+1 = 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+S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88BB01-A349-4A0F-9056-DABC147EE851}"/>
              </a:ext>
            </a:extLst>
          </p:cNvPr>
          <p:cNvSpPr txBox="1">
            <a:spLocks/>
          </p:cNvSpPr>
          <p:nvPr/>
        </p:nvSpPr>
        <p:spPr>
          <a:xfrm>
            <a:off x="5326196" y="2484165"/>
            <a:ext cx="3746720" cy="7017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rtlCol="0">
            <a:spAutoFit/>
          </a:bodyPr>
          <a:lstStyle>
            <a:lvl1pPr marL="228585" indent="-22858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indent="-22858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18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755" indent="-19048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41" indent="-19048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1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2926" indent="-190487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511" indent="-15239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096" indent="-15239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3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2486" indent="-15239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1072" indent="-15239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167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ŷ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t+1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= Level + Trend * Seasonality</a:t>
            </a:r>
          </a:p>
          <a:p>
            <a:pPr marL="0" indent="0" algn="ctr">
              <a:buNone/>
            </a:pP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ŷ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t+1 = 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S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B1395FFD-5431-44EC-8DF0-B3DB85E806C2}"/>
              </a:ext>
            </a:extLst>
          </p:cNvPr>
          <p:cNvSpPr txBox="1">
            <a:spLocks/>
          </p:cNvSpPr>
          <p:nvPr/>
        </p:nvSpPr>
        <p:spPr>
          <a:xfrm>
            <a:off x="1087084" y="3446240"/>
            <a:ext cx="3705148" cy="12824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rtlCol="0">
            <a:spAutoFit/>
          </a:bodyPr>
          <a:lstStyle>
            <a:lvl1pPr marL="228585" indent="-22858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indent="-22858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18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755" indent="-19048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41" indent="-19048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1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2926" indent="-190487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511" indent="-15239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096" indent="-15239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3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2486" indent="-15239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1072" indent="-15239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167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1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IN" sz="18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S</a:t>
            </a:r>
            <a:r>
              <a:rPr lang="en-IN" sz="1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t-m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(1- α) [L</a:t>
            </a:r>
            <a:r>
              <a:rPr lang="en-IN" sz="1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t-1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T</a:t>
            </a:r>
            <a:r>
              <a:rPr lang="en-IN" sz="1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t-1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β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</a:t>
            </a:r>
            <a:r>
              <a:rPr lang="en-IN" sz="1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L</a:t>
            </a:r>
            <a:r>
              <a:rPr lang="en-IN" sz="1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t-1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(1- β)T</a:t>
            </a:r>
            <a:r>
              <a:rPr lang="en-IN" sz="1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t-1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γ (</a:t>
            </a:r>
            <a:r>
              <a:rPr lang="en-IN" sz="1800" dirty="0" err="1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IN" sz="1800" baseline="-25000" dirty="0" err="1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+(1- γ)S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t-m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7AB21C26-218D-4C72-943D-2589D5043AB6}"/>
              </a:ext>
            </a:extLst>
          </p:cNvPr>
          <p:cNvSpPr txBox="1">
            <a:spLocks/>
          </p:cNvSpPr>
          <p:nvPr/>
        </p:nvSpPr>
        <p:spPr>
          <a:xfrm>
            <a:off x="5354320" y="3429047"/>
            <a:ext cx="3705148" cy="12824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rtlCol="0">
            <a:spAutoFit/>
          </a:bodyPr>
          <a:lstStyle>
            <a:lvl1pPr marL="228585" indent="-22858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indent="-22858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18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755" indent="-19048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41" indent="-19048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1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2926" indent="-190487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511" indent="-15239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096" indent="-15239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3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2486" indent="-15239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1072" indent="-15239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167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1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IN" sz="18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S</a:t>
            </a:r>
            <a:r>
              <a:rPr lang="en-IN" sz="1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t-m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(1- α) [L</a:t>
            </a:r>
            <a:r>
              <a:rPr lang="en-IN" sz="1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t-1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T</a:t>
            </a:r>
            <a:r>
              <a:rPr lang="en-IN" sz="1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t-1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β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</a:t>
            </a:r>
            <a:r>
              <a:rPr lang="en-IN" sz="1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L</a:t>
            </a:r>
            <a:r>
              <a:rPr lang="en-IN" sz="1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t-1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 (1- β)T</a:t>
            </a:r>
            <a:r>
              <a:rPr lang="en-IN" sz="1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t-1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γ (</a:t>
            </a:r>
            <a:r>
              <a:rPr lang="en-IN" sz="1800" dirty="0" err="1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IN" sz="1800" baseline="-25000" dirty="0" err="1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L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+(1- γ)S</a:t>
            </a:r>
            <a:r>
              <a:rPr lang="en-IN" sz="18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t-m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A20C87-86AB-4C12-BD2F-CAA46E0D0096}"/>
              </a:ext>
            </a:extLst>
          </p:cNvPr>
          <p:cNvSpPr txBox="1"/>
          <p:nvPr/>
        </p:nvSpPr>
        <p:spPr>
          <a:xfrm>
            <a:off x="3364802" y="1670238"/>
            <a:ext cx="34236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Mathematical Equation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2D55-015A-4B38-8FBF-493A0DA3B31D}"/>
              </a:ext>
            </a:extLst>
          </p:cNvPr>
          <p:cNvSpPr txBox="1"/>
          <p:nvPr/>
        </p:nvSpPr>
        <p:spPr>
          <a:xfrm>
            <a:off x="1014884" y="5207673"/>
            <a:ext cx="42681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ŷ</a:t>
            </a:r>
            <a:r>
              <a:rPr lang="en-IN" sz="20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t+1</a:t>
            </a:r>
            <a:r>
              <a:rPr lang="en-US" sz="2000" dirty="0">
                <a:latin typeface="Custom Font Family"/>
              </a:rPr>
              <a:t> = Next Prediction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ustom Font Family"/>
              </a:rPr>
              <a:t>Y</a:t>
            </a:r>
            <a:r>
              <a:rPr lang="en-IN" sz="2000" baseline="-250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Custom Font Family"/>
              </a:rPr>
              <a:t>  = current observation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D3B20-3390-4BCF-9ECB-495BF93F047A}"/>
              </a:ext>
            </a:extLst>
          </p:cNvPr>
          <p:cNvSpPr txBox="1"/>
          <p:nvPr/>
        </p:nvSpPr>
        <p:spPr>
          <a:xfrm>
            <a:off x="5354320" y="5110606"/>
            <a:ext cx="3718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ustom Font Family"/>
              </a:rPr>
              <a:t>Level component (</a:t>
            </a:r>
            <a:r>
              <a:rPr lang="en-IN" sz="18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US" sz="1800" dirty="0">
                <a:latin typeface="Custom Font Family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ustom Font Family"/>
              </a:rPr>
              <a:t>Trend component (</a:t>
            </a:r>
            <a:r>
              <a:rPr lang="en-IN" sz="18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1800" dirty="0">
                <a:latin typeface="Custom Font Family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ustom Font Family"/>
              </a:rPr>
              <a:t>Seasonal component (</a:t>
            </a:r>
            <a:r>
              <a:rPr lang="en-IN" sz="18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γ</a:t>
            </a:r>
            <a:r>
              <a:rPr lang="en-US" sz="1800" dirty="0">
                <a:latin typeface="Custom Font Family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684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680E49-B1B4-4B54-AFE4-FACF811872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Custom Font Family"/>
              </a:rPr>
              <a:t> = [0.1, 0.3, 0.5, 0.8]</a:t>
            </a:r>
          </a:p>
          <a:p>
            <a:r>
              <a:rPr lang="en-IN" sz="20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ustom Font Family"/>
              </a:rPr>
              <a:t>= [0.001, 0.001, 0.05] </a:t>
            </a:r>
          </a:p>
          <a:p>
            <a:r>
              <a:rPr lang="en-IN" sz="20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γ</a:t>
            </a:r>
            <a:r>
              <a:rPr lang="en-US" sz="2000" dirty="0">
                <a:latin typeface="Custom Font Family"/>
              </a:rPr>
              <a:t> = [0.2, 0.4, 0.6]</a:t>
            </a:r>
          </a:p>
          <a:p>
            <a:pPr>
              <a:buFont typeface="Wingdings 2" panose="05020102010507070707" pitchFamily="18" charset="2"/>
              <a:buChar char=""/>
            </a:pPr>
            <a:r>
              <a:rPr lang="en-IN" sz="2000" dirty="0">
                <a:latin typeface="Custom Font Family"/>
              </a:rPr>
              <a:t>Total Combination : 36</a:t>
            </a:r>
          </a:p>
          <a:p>
            <a:pPr>
              <a:buFont typeface="Wingdings 2" panose="05020102010507070707" pitchFamily="18" charset="2"/>
              <a:buChar char=""/>
            </a:pPr>
            <a:r>
              <a:rPr lang="en-IN" sz="2000" dirty="0">
                <a:latin typeface="Custom Font Family"/>
              </a:rPr>
              <a:t>Best Combination :- </a:t>
            </a:r>
            <a:r>
              <a:rPr lang="en-IN" sz="20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Custom Font Family"/>
              </a:rPr>
              <a:t> = 0.1, </a:t>
            </a:r>
            <a:r>
              <a:rPr lang="en-IN" sz="20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ustom Font Family"/>
              </a:rPr>
              <a:t>= 0.001, </a:t>
            </a:r>
            <a:r>
              <a:rPr lang="en-IN" sz="2000" dirty="0">
                <a:solidFill>
                  <a:srgbClr val="202124"/>
                </a:solidFill>
                <a:latin typeface="Custom Font Family"/>
                <a:ea typeface="Calibri" panose="020F0502020204030204" pitchFamily="34" charset="0"/>
                <a:cs typeface="Times New Roman" panose="02020603050405020304" pitchFamily="18" charset="0"/>
              </a:rPr>
              <a:t>γ</a:t>
            </a:r>
            <a:r>
              <a:rPr lang="en-US" sz="2000" dirty="0">
                <a:latin typeface="Custom Font Family"/>
              </a:rPr>
              <a:t> = 0.2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b="1" i="0" u="sng" dirty="0">
                <a:solidFill>
                  <a:srgbClr val="202124"/>
                </a:solidFill>
                <a:effectLst/>
                <a:latin typeface="Custom Font Family"/>
              </a:rPr>
              <a:t>Root Mean Squared Log Error</a:t>
            </a:r>
            <a:endParaRPr lang="en-US" sz="2000" b="1" u="sng" dirty="0">
              <a:latin typeface="Custom Font Family"/>
            </a:endParaRPr>
          </a:p>
          <a:p>
            <a:endParaRPr lang="en-IN" sz="2000" dirty="0">
              <a:latin typeface="Custom Font Family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A6008-06D9-4A71-A339-A5531EF0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Model Preparation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4824-8B9F-4597-9FC1-892AEDBD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8C25-E189-4888-8A65-DFB4CF146AF1}" type="datetime1">
              <a:rPr lang="en-GB" smtClean="0"/>
              <a:t>09/11/2021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B6CC4-0CEB-4452-9176-002C64C5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9CEC-5B32-4DA7-B236-468F4177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pPr/>
              <a:t>8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C851B-BAAD-4059-94A6-0319C26EEF6C}"/>
                  </a:ext>
                </a:extLst>
              </p:cNvPr>
              <p:cNvSpPr txBox="1"/>
              <p:nvPr/>
            </p:nvSpPr>
            <p:spPr>
              <a:xfrm>
                <a:off x="2286633" y="3724715"/>
                <a:ext cx="5546094" cy="2418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IN" sz="2000" baseline="30000" dirty="0">
                  <a:latin typeface="Custom Font Family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𝐑𝐌𝐒𝐋𝐄</m:t>
                      </m:r>
                      <m:r>
                        <a:rPr lang="en-I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I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𝒍𝒐𝒈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IN" sz="2000" b="1" i="1" baseline="-25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IN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𝒍𝒐𝒈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</m:t>
                                      </m:r>
                                      <m:r>
                                        <a:rPr lang="en-IN" sz="2000" b="1" i="1" baseline="-25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m:rPr>
                              <m:nor/>
                            </m:rPr>
                            <a:rPr lang="en-IN" sz="2000" b="1" dirty="0">
                              <a:latin typeface="Custom Font Family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sz="2000" b="1" baseline="30000" dirty="0">
                              <a:latin typeface="Custom Font Family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IN" sz="2000" b="1" dirty="0">
                  <a:solidFill>
                    <a:srgbClr val="000000"/>
                  </a:solidFill>
                  <a:latin typeface="Custom Font Family"/>
                  <a:ea typeface="Cambria Math" panose="02040503050406030204" pitchFamily="18" charset="0"/>
                </a:endParaRPr>
              </a:p>
              <a:p>
                <a:pPr marL="892175" indent="-227013">
                  <a:buFont typeface="Arial" panose="020B0604020202020204" pitchFamily="34" charset="0"/>
                  <a:buChar char="•"/>
                </a:pPr>
                <a:endParaRPr lang="en-US" sz="2000" b="1" i="1" dirty="0">
                  <a:latin typeface="Custom Font Family"/>
                  <a:ea typeface="Cambria Math" panose="02040503050406030204" pitchFamily="18" charset="0"/>
                </a:endParaRPr>
              </a:p>
              <a:p>
                <a:pPr marL="892175" indent="-2270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IN" sz="20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2000" dirty="0">
                    <a:latin typeface="Custom Font Family"/>
                  </a:rPr>
                  <a:t> = Prediction value</a:t>
                </a:r>
              </a:p>
              <a:p>
                <a:pPr marL="892175" indent="-2270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IN" sz="20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2000" dirty="0">
                    <a:latin typeface="Custom Font Family"/>
                  </a:rPr>
                  <a:t> = Actual value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C851B-BAAD-4059-94A6-0319C26EE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33" y="3724715"/>
                <a:ext cx="5546094" cy="2418226"/>
              </a:xfrm>
              <a:prstGeom prst="rect">
                <a:avLst/>
              </a:prstGeom>
              <a:blipFill>
                <a:blip r:embed="rId2"/>
                <a:stretch>
                  <a:fillRect b="-3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87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92" y="228020"/>
            <a:ext cx="9482667" cy="75701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Holt Winter’s Validation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52355" y="6388681"/>
            <a:ext cx="1665605" cy="364828"/>
          </a:xfrm>
        </p:spPr>
        <p:txBody>
          <a:bodyPr/>
          <a:lstStyle/>
          <a:p>
            <a:fld id="{9346DA79-5594-4F1E-9B41-A778D0FC4C71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3460" y="6394526"/>
            <a:ext cx="7806325" cy="364828"/>
          </a:xfrm>
        </p:spPr>
        <p:txBody>
          <a:bodyPr/>
          <a:lstStyle/>
          <a:p>
            <a:r>
              <a:rPr lang="en-US"/>
              <a:t>Daily retail demand forecasting using machine learning method.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6320" y="1023776"/>
            <a:ext cx="508000" cy="440201"/>
          </a:xfrm>
        </p:spPr>
        <p:txBody>
          <a:bodyPr/>
          <a:lstStyle/>
          <a:p>
            <a:fld id="{F120EE02-96ED-4F4A-9384-72E9FC44EB34}" type="slidenum">
              <a:rPr lang="en-GB" smtClean="0"/>
              <a:t>9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F381FA-6801-4972-8E89-8B5C6E69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418" y="1808067"/>
            <a:ext cx="5609804" cy="37848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24CA7E-575B-471D-ADC2-D9A4AD2CF23D}"/>
              </a:ext>
            </a:extLst>
          </p:cNvPr>
          <p:cNvSpPr txBox="1"/>
          <p:nvPr/>
        </p:nvSpPr>
        <p:spPr>
          <a:xfrm>
            <a:off x="4203798" y="5816762"/>
            <a:ext cx="1752404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RMSLE : 58.26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807454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E2CA249-FBFC-44DC-9E1D-F82A7666232B}" vid="{BC2C98BF-0D34-41EE-910E-AD328AF17F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99485b0-c4fc-4c8b-99cf-19671d18cc16">5P465N2TS4MN-25-37</_dlc_DocId>
    <_dlc_DocIdUrl xmlns="199485b0-c4fc-4c8b-99cf-19671d18cc16">
      <Url>https://depts.roehampton.ac.uk/ad-rubs/Schiller/_layouts/DocIdRedir.aspx?ID=5P465N2TS4MN-25-37</Url>
      <Description>5P465N2TS4MN-25-37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977A0AE224C345BA43ACE8B558C209" ma:contentTypeVersion="0" ma:contentTypeDescription="Create a new document." ma:contentTypeScope="" ma:versionID="33a91a15451c98ad9a3d12f48111721c">
  <xsd:schema xmlns:xsd="http://www.w3.org/2001/XMLSchema" xmlns:xs="http://www.w3.org/2001/XMLSchema" xmlns:p="http://schemas.microsoft.com/office/2006/metadata/properties" xmlns:ns2="199485b0-c4fc-4c8b-99cf-19671d18cc16" targetNamespace="http://schemas.microsoft.com/office/2006/metadata/properties" ma:root="true" ma:fieldsID="57cb482efa4cd5f15767bcfc2d2cefa7" ns2:_="">
    <xsd:import namespace="199485b0-c4fc-4c8b-99cf-19671d18cc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485b0-c4fc-4c8b-99cf-19671d18cc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D6C679-C6B7-4E9A-91A5-78959DB12DD2}">
  <ds:schemaRefs>
    <ds:schemaRef ds:uri="http://purl.org/dc/elements/1.1/"/>
    <ds:schemaRef ds:uri="http://schemas.microsoft.com/office/2006/metadata/properties"/>
    <ds:schemaRef ds:uri="199485b0-c4fc-4c8b-99cf-19671d18cc1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921C71A-459D-4CA8-8C2E-F8768AD561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9485b0-c4fc-4c8b-99cf-19671d18cc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FC0DBF-A662-41D3-BF8C-63EF7152009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B1A08DC-4AD6-48BE-B071-7010EA9A8F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10025</TotalTime>
  <Words>1592</Words>
  <Application>Microsoft Office PowerPoint</Application>
  <PresentationFormat>Custom</PresentationFormat>
  <Paragraphs>269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</vt:lpstr>
      <vt:lpstr>Calibri</vt:lpstr>
      <vt:lpstr>Cambria Math</vt:lpstr>
      <vt:lpstr>Custom Font Family</vt:lpstr>
      <vt:lpstr>Georgia</vt:lpstr>
      <vt:lpstr>Wingdings</vt:lpstr>
      <vt:lpstr>Wingdings 2</vt:lpstr>
      <vt:lpstr>Theme1</vt:lpstr>
      <vt:lpstr>DAILY RETAIL DEMAND FORECASTING USING  MACHINE LEARNING METHOD</vt:lpstr>
      <vt:lpstr>Work-Flow</vt:lpstr>
      <vt:lpstr>Data Visualization</vt:lpstr>
      <vt:lpstr>Complete Dataset</vt:lpstr>
      <vt:lpstr>Trend &amp; Seasonality in Data</vt:lpstr>
      <vt:lpstr>Training &amp; Validation Data</vt:lpstr>
      <vt:lpstr>1. Holt Winter’s Algorithm</vt:lpstr>
      <vt:lpstr>Model Preparation</vt:lpstr>
      <vt:lpstr>Holt Winter’s Validation</vt:lpstr>
      <vt:lpstr>2. SARIMA Model</vt:lpstr>
      <vt:lpstr>Differencing</vt:lpstr>
      <vt:lpstr>SARIMA model Validation</vt:lpstr>
      <vt:lpstr>3. Linear Regression Model</vt:lpstr>
      <vt:lpstr>Training &amp; Validation dataset</vt:lpstr>
      <vt:lpstr>Ridge Regression</vt:lpstr>
      <vt:lpstr>Linear Regression model Validation</vt:lpstr>
      <vt:lpstr>4. Random Forest Model</vt:lpstr>
      <vt:lpstr>Model Preparation</vt:lpstr>
      <vt:lpstr>Random Forest model Validation</vt:lpstr>
      <vt:lpstr>Best Model Selection</vt:lpstr>
      <vt:lpstr>Forecast for Next 6 month Sales</vt:lpstr>
      <vt:lpstr>Prediction plot for Next 6 Month</vt:lpstr>
      <vt:lpstr>References</vt:lpstr>
    </vt:vector>
  </TitlesOfParts>
  <Company>Roehampton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Pratik Akbari</cp:lastModifiedBy>
  <cp:revision>1067</cp:revision>
  <cp:lastPrinted>2014-08-28T08:21:59Z</cp:lastPrinted>
  <dcterms:created xsi:type="dcterms:W3CDTF">2013-10-17T21:30:18Z</dcterms:created>
  <dcterms:modified xsi:type="dcterms:W3CDTF">2021-11-09T06:46:27Z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0x01010059977A0AE224C345BA43ACE8B558C209</vt:lpwstr>
  </property>
  <property fmtid="{D5CDD505-2E9C-101B-9397-08002B2CF9AE}" pid="3" name="_dlc_DocIdItemGuid">
    <vt:lpwstr>2ad04862-487d-414e-8a7c-494493376e13</vt:lpwstr>
  </property>
</Properties>
</file>