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19" r:id="rId2"/>
    <p:sldId id="256" r:id="rId3"/>
    <p:sldId id="306" r:id="rId4"/>
    <p:sldId id="318" r:id="rId5"/>
    <p:sldId id="310" r:id="rId6"/>
    <p:sldId id="329" r:id="rId7"/>
    <p:sldId id="309" r:id="rId8"/>
    <p:sldId id="330" r:id="rId9"/>
    <p:sldId id="313" r:id="rId10"/>
    <p:sldId id="324" r:id="rId11"/>
    <p:sldId id="325" r:id="rId12"/>
    <p:sldId id="317" r:id="rId13"/>
    <p:sldId id="322" r:id="rId14"/>
    <p:sldId id="331" r:id="rId15"/>
    <p:sldId id="327" r:id="rId16"/>
    <p:sldId id="3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078"/>
    <a:srgbClr val="4472C4"/>
    <a:srgbClr val="385723"/>
    <a:srgbClr val="EE9524"/>
    <a:srgbClr val="03A1A4"/>
    <a:srgbClr val="1C7CBB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7659E-1B87-4178-9A07-FF3CF599C683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B340-9824-489E-91ED-5ECBBFE4A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3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6F1D-72A3-412D-80F5-DE07C597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01413-066D-49E5-9469-75E0AAB28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84D8-8951-4ACD-84EA-79368BF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F24-D4FE-43AC-A2E0-67EFDF327F87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5D99-9D31-444D-BE33-8DB6A8C1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94C8-6C81-4360-B6F6-CBADEFA9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18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2AE0-7F75-4842-BF59-16989409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CCB8A-36B2-4715-87E3-D8C60314F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EDE8-3A9B-48C2-B713-0C1CF4A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BD63-EB10-4A42-905E-3425666BA66A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91C3-724C-40C1-BDC6-3D4C9EE2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9A5F-CE0B-4C7A-9697-A3ABC82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IIT Kharagpur logo vector">
            <a:extLst>
              <a:ext uri="{FF2B5EF4-FFF2-40B4-BE49-F238E27FC236}">
                <a16:creationId xmlns:a16="http://schemas.microsoft.com/office/drawing/2014/main" id="{B8BF7A7E-4EC2-4779-9421-D3D6E1AD91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0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6C7F9-E6FB-4F79-BE1A-2F37FB91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5AECC-F67A-46B2-88FD-BBC9E1C3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9A0E-F93E-4482-AAE0-F05CBC17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5986-FD2A-4E9B-B04D-4E7374425FC5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71E6-B25A-4273-BBF9-437ACF7B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EDF2-327F-49F7-BD88-727FE6D7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IIT Kharagpur logo vector">
            <a:extLst>
              <a:ext uri="{FF2B5EF4-FFF2-40B4-BE49-F238E27FC236}">
                <a16:creationId xmlns:a16="http://schemas.microsoft.com/office/drawing/2014/main" id="{126ECBAB-0AD5-4CCC-A2C6-BFCB655A0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8D58-36B1-4F1A-84C9-BBE82D5A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74AB-3EBC-4780-8873-C1D5BE59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E09E-C5CA-4B05-8380-BAA45382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5AEE88E-382D-4AEE-81F2-A702305D21D6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A40E-1655-41AD-B627-F86EB5DF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DC4B-F8CD-4B30-9466-6FCD196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3083F9-68A6-4F8D-B83D-1E60966B854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D3174D-229E-45D2-8589-6390181F3DF3}"/>
              </a:ext>
            </a:extLst>
          </p:cNvPr>
          <p:cNvGrpSpPr/>
          <p:nvPr userDrawn="1"/>
        </p:nvGrpSpPr>
        <p:grpSpPr>
          <a:xfrm>
            <a:off x="5388427" y="805824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1D9C45-E738-4F93-87EA-A5EA1A9AAA8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AA1CA7-1E81-4233-83B0-14BFB02637E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12B9FA-7319-4AE2-BD1D-017DE706776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2FE844-B9BF-4E55-BE4B-0B074DB99EC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827067-D253-4C98-9DB6-73A1E26159A0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6" descr="IIT Kharagpur logo vector">
            <a:extLst>
              <a:ext uri="{FF2B5EF4-FFF2-40B4-BE49-F238E27FC236}">
                <a16:creationId xmlns:a16="http://schemas.microsoft.com/office/drawing/2014/main" id="{83EA291C-1FE0-4FF1-9A30-45D222A74A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41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91E5-797A-4C60-9A6B-45F91492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38B0E-2A12-4493-9249-91A729D6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ED6E-094D-4877-B504-EB3E3DBE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0033-74F5-4415-A9B2-4EC53C777F1B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72E6-04A4-4260-9D5C-318ADA92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19D3-7891-4EB1-9F23-7F91F4B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D48441-4E21-40C4-B174-7296CC3AE7BA}"/>
              </a:ext>
            </a:extLst>
          </p:cNvPr>
          <p:cNvGrpSpPr/>
          <p:nvPr userDrawn="1"/>
        </p:nvGrpSpPr>
        <p:grpSpPr>
          <a:xfrm>
            <a:off x="5388427" y="805824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911CE8-9626-43DD-9923-23982727997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4E9D46-3F89-4549-9F0C-29FD58BC055E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E583F1-FD35-45AB-9321-56C1A0D807C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110304-5150-483F-AA38-8F76A6B56A7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7BCA5C-DA25-4AFD-A040-E33A00BBBEDA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6" descr="IIT Kharagpur logo vector">
            <a:extLst>
              <a:ext uri="{FF2B5EF4-FFF2-40B4-BE49-F238E27FC236}">
                <a16:creationId xmlns:a16="http://schemas.microsoft.com/office/drawing/2014/main" id="{642882EB-540F-4308-990A-B8170EB787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42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4338-AFEE-4FAF-95B6-4B428741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6E78-FE55-4DC1-917E-9838B2E2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E9B55-0C7F-4EBE-B84B-B7AF09E9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4BB67-C3B1-49AA-ABE4-3428F0E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9C3D-1692-426D-AC0C-69F73E4F926F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C276-CDAF-42EF-9A72-F6324CD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7D15-2B9B-44AC-A4B6-6C219A60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A88E4A-416A-4544-8A5A-5C2E423B62E6}"/>
              </a:ext>
            </a:extLst>
          </p:cNvPr>
          <p:cNvGrpSpPr/>
          <p:nvPr userDrawn="1"/>
        </p:nvGrpSpPr>
        <p:grpSpPr>
          <a:xfrm>
            <a:off x="5388427" y="805824"/>
            <a:ext cx="1434489" cy="190500"/>
            <a:chOff x="4679586" y="878988"/>
            <a:chExt cx="1434489" cy="1905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B2E77E-DFBC-43E0-A84F-4F5CCC98F475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5927F5-8DCE-43F0-9C5E-46DE3122D61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1049D7-F614-4ADF-A64C-ED185134C12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31D478-C626-4626-B291-142D20E93E6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C228B3-A2E1-459E-9FFA-2441AA230B85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6" descr="IIT Kharagpur logo vector">
            <a:extLst>
              <a:ext uri="{FF2B5EF4-FFF2-40B4-BE49-F238E27FC236}">
                <a16:creationId xmlns:a16="http://schemas.microsoft.com/office/drawing/2014/main" id="{BA1857FE-6043-440D-B06A-03C8FF5635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D24C-42F2-4C4F-90FD-8C4760A9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CD692-0E17-4DFB-9B9A-E63A6D0F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F6FA3-A4D3-482D-A944-821C22F54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BC61C-0AA9-4812-B1EC-8E3C7BE4E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EE24B-114C-4DF8-9A84-76C8194FA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1026F-650A-4446-9B45-0CD25A56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AE9-1AD0-45C5-95EC-9D6AB377ACD1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B6400-F984-425A-A8A2-B26992B1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A2727-3CE8-4001-BA29-EBDA197A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FC244-FD99-4553-860B-4A5B1916003A}"/>
              </a:ext>
            </a:extLst>
          </p:cNvPr>
          <p:cNvGrpSpPr/>
          <p:nvPr userDrawn="1"/>
        </p:nvGrpSpPr>
        <p:grpSpPr>
          <a:xfrm>
            <a:off x="5388427" y="805824"/>
            <a:ext cx="1434489" cy="190500"/>
            <a:chOff x="4679586" y="878988"/>
            <a:chExt cx="1434489" cy="1905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DFFB85-A9DA-4E40-84CC-5A77C7E2037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68A582-F052-4A38-8568-3D987FF45A78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E308E6-C00A-4616-8F5A-7181D181E985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7E262F-41D2-4050-809C-50C8DF02C38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BAE978-4A95-4FFE-9330-2806968D73B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6" descr="IIT Kharagpur logo vector">
            <a:extLst>
              <a:ext uri="{FF2B5EF4-FFF2-40B4-BE49-F238E27FC236}">
                <a16:creationId xmlns:a16="http://schemas.microsoft.com/office/drawing/2014/main" id="{CF34BE5F-D0A6-4591-965A-351FADE734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5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638F-F87E-4303-8E77-23273DD6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7BD69-4C27-496B-AF88-58A2D604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804F-9A25-405D-B710-92CE512BD1AE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9EED7-DB59-4092-AFB2-A289F877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4E930-2D5C-4747-A974-9ACF4DC3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7600DB-43A2-4AE3-B7DC-21D4EE9EB62A}"/>
              </a:ext>
            </a:extLst>
          </p:cNvPr>
          <p:cNvGrpSpPr/>
          <p:nvPr userDrawn="1"/>
        </p:nvGrpSpPr>
        <p:grpSpPr>
          <a:xfrm>
            <a:off x="5388427" y="805824"/>
            <a:ext cx="1434489" cy="190500"/>
            <a:chOff x="4679586" y="878988"/>
            <a:chExt cx="1434489" cy="1905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7ED89D-4088-4351-8A48-B5A01CD9F93E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BFDE06-ED56-4E6B-8FED-D03FDD2867F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F8A660-AABF-4FA4-9CDA-9B813DBBBFAE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C59F9A-9B8F-4ABB-87FD-109E5F3A483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557C8F-0C6E-41F6-833F-AEF6E3F48351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6" descr="IIT Kharagpur logo vector">
            <a:extLst>
              <a:ext uri="{FF2B5EF4-FFF2-40B4-BE49-F238E27FC236}">
                <a16:creationId xmlns:a16="http://schemas.microsoft.com/office/drawing/2014/main" id="{6A61836E-3892-43DB-A894-57EDF2E692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2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BC63A-8D41-41B5-8996-36CA32E4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0-22A0-4B9C-B94E-236B01CAF26C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FE87E-BD0F-4F68-9A0D-B159A8E0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FD1E-996E-499A-8407-D1B95FE6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6" descr="IIT Kharagpur logo vector">
            <a:extLst>
              <a:ext uri="{FF2B5EF4-FFF2-40B4-BE49-F238E27FC236}">
                <a16:creationId xmlns:a16="http://schemas.microsoft.com/office/drawing/2014/main" id="{E08263C9-628F-44C8-9F08-7C6896164E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0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A39E-1B97-4516-AE31-72DEAC8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20D9-87C7-4B19-B722-23F309FC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46B55-5804-4A63-99A1-EFC98491E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0395-9980-42EB-A5AB-716EE68D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3015-276F-4663-8475-1C05E869B44A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A04B-041C-4FDF-85BA-34FFC434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F8E2-4623-483A-B659-CB4D9EE0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9E8403-6398-4DBC-8973-0FA88DC2CBB3}"/>
              </a:ext>
            </a:extLst>
          </p:cNvPr>
          <p:cNvGrpSpPr/>
          <p:nvPr userDrawn="1"/>
        </p:nvGrpSpPr>
        <p:grpSpPr>
          <a:xfrm>
            <a:off x="5388427" y="805824"/>
            <a:ext cx="1434489" cy="190500"/>
            <a:chOff x="4679586" y="878988"/>
            <a:chExt cx="1434489" cy="1905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838239-93F4-42B6-B179-F37039078C5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2119BF-5BF5-4940-861E-A3DDFBD1B19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C42B4-A1A8-4562-975E-CD4CC93582D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4CADE9-5701-4D30-9761-2DB3874082B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8C57A-F11D-4EAD-ADA1-72C10643917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75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15C6-6B4F-4FCA-9D11-A120A962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CBEF0-575D-472B-ABDE-141D158F3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E7BFA-7E1A-4958-9F6C-83395868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64EAD-4846-46A7-8345-1DC4179F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0A07-8F80-4422-BFA5-2D12E7A88B77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89AD6-72DB-4186-96E7-C067D37B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1F93-F7B7-4035-B615-BBC4F507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6" descr="IIT Kharagpur logo vector">
            <a:extLst>
              <a:ext uri="{FF2B5EF4-FFF2-40B4-BE49-F238E27FC236}">
                <a16:creationId xmlns:a16="http://schemas.microsoft.com/office/drawing/2014/main" id="{29E06490-1A36-4BD1-A042-C15A405945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823" y="5763346"/>
            <a:ext cx="1016314" cy="10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C264F-DCD3-4D1B-B7A1-014F345C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8B46-2B1C-4254-B9A3-E6E22EE9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796E-30F5-4C76-A0A0-01AAC00B2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795A2B-8E68-4C42-B58C-DDC8C0DE7270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BD14-16DD-42DC-931B-6087613BE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902" y="63585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F2A9-BD36-4093-AA87-4F9A6B89F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hm.gov.in/New_Updates_2018/Report_Population_Projection_201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chiips.org/nfhs/factsheet.shtml" TargetMode="External"/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IIT Kharagpur logo vector">
            <a:extLst>
              <a:ext uri="{FF2B5EF4-FFF2-40B4-BE49-F238E27FC236}">
                <a16:creationId xmlns:a16="http://schemas.microsoft.com/office/drawing/2014/main" id="{A6EB3D53-3E6C-454B-A28A-F031EF0BA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60889" x2="40000" y2="60889"/>
                        <a14:foregroundMark x1="58222" y1="59111" x2="58222" y2="59111"/>
                        <a14:foregroundMark x1="29333" y1="84000" x2="29333" y2="84000"/>
                        <a14:backgroundMark x1="36444" y1="76889" x2="36444" y2="76889"/>
                        <a14:backgroundMark x1="66222" y1="77333" x2="66222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835" y="2422184"/>
            <a:ext cx="1391713" cy="139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AA28F9-0C39-42CC-A7F1-1670E62BD117}"/>
              </a:ext>
            </a:extLst>
          </p:cNvPr>
          <p:cNvSpPr txBox="1"/>
          <p:nvPr/>
        </p:nvSpPr>
        <p:spPr>
          <a:xfrm>
            <a:off x="2953502" y="3757006"/>
            <a:ext cx="609437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1C7C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 the guidance of </a:t>
            </a: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1C7C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M. </a:t>
            </a:r>
            <a:r>
              <a:rPr lang="en-US" altLang="en-US" sz="1600" b="1" dirty="0" err="1">
                <a:solidFill>
                  <a:srgbClr val="1C7C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Jenamani</a:t>
            </a:r>
            <a:r>
              <a:rPr lang="en-US" altLang="en-US" sz="1600" b="1" dirty="0">
                <a:solidFill>
                  <a:srgbClr val="1C7C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1C7C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1C7C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Biswajit Kar</a:t>
            </a: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1C7CB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1C7C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Industrial and Systems Engineering,</a:t>
            </a: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1C7C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Indian Institute of Kharagpur, West Bengal  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A9135F-6C99-4339-BED8-1C5BB70F0074}"/>
              </a:ext>
            </a:extLst>
          </p:cNvPr>
          <p:cNvGrpSpPr/>
          <p:nvPr/>
        </p:nvGrpSpPr>
        <p:grpSpPr>
          <a:xfrm>
            <a:off x="5378756" y="6350346"/>
            <a:ext cx="1434489" cy="190500"/>
            <a:chOff x="4679586" y="878988"/>
            <a:chExt cx="1434489" cy="1905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5EF969-7DD3-4CD4-915E-4DAC4C909A0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00B3B3-913B-4B68-947E-48AF26AF3618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4BAF30-7269-4F82-9444-C1767F1B10D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AB265A-0776-4438-A201-126B3E84335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43144-8955-4434-ABA4-FA7B92BA939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88D50E6-09B0-47D1-827E-7450074A3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177"/>
            <a:ext cx="12192000" cy="1569660"/>
          </a:xfr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03A1A4"/>
                </a:solidFill>
                <a:latin typeface="Tw Cen MT" panose="020B0602020104020603" pitchFamily="34" charset="0"/>
                <a:ea typeface="+mn-ea"/>
                <a:cs typeface="+mn-cs"/>
              </a:rPr>
              <a:t>ESTIMATING THE COMORBIDITY INDEX FOR VACCINE DISTRIBUTION </a:t>
            </a:r>
            <a:br>
              <a:rPr lang="en-IN" sz="3200" b="1" dirty="0">
                <a:solidFill>
                  <a:srgbClr val="03A1A4"/>
                </a:solidFill>
                <a:latin typeface="Tw Cen MT" panose="020B0602020104020603" pitchFamily="34" charset="0"/>
                <a:ea typeface="+mn-ea"/>
                <a:cs typeface="+mn-cs"/>
              </a:rPr>
            </a:br>
            <a:r>
              <a:rPr lang="en-IN" sz="3200" b="1" dirty="0">
                <a:solidFill>
                  <a:srgbClr val="03A1A4"/>
                </a:solidFill>
                <a:latin typeface="Tw Cen MT" panose="020B0602020104020603" pitchFamily="34" charset="0"/>
                <a:ea typeface="+mn-ea"/>
                <a:cs typeface="+mn-cs"/>
              </a:rPr>
              <a:t>STRATEGY FOR INDIA USING THE DISEASE DATA COLLECTED </a:t>
            </a:r>
            <a:br>
              <a:rPr lang="en-IN" sz="3200" b="1" dirty="0">
                <a:solidFill>
                  <a:srgbClr val="03A1A4"/>
                </a:solidFill>
                <a:latin typeface="Tw Cen MT" panose="020B0602020104020603" pitchFamily="34" charset="0"/>
                <a:ea typeface="+mn-ea"/>
                <a:cs typeface="+mn-cs"/>
              </a:rPr>
            </a:br>
            <a:r>
              <a:rPr lang="en-IN" sz="3200" b="1" dirty="0">
                <a:solidFill>
                  <a:srgbClr val="03A1A4"/>
                </a:solidFill>
                <a:latin typeface="Tw Cen MT" panose="020B0602020104020603" pitchFamily="34" charset="0"/>
                <a:ea typeface="+mn-ea"/>
                <a:cs typeface="+mn-cs"/>
              </a:rPr>
              <a:t>THROUGH WEB SCRAPING.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F357D-BA90-4BD2-B23B-18412AA47149}"/>
              </a:ext>
            </a:extLst>
          </p:cNvPr>
          <p:cNvSpPr txBox="1"/>
          <p:nvPr/>
        </p:nvSpPr>
        <p:spPr>
          <a:xfrm>
            <a:off x="3944367" y="5653840"/>
            <a:ext cx="43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857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Presented By :</a:t>
            </a:r>
          </a:p>
          <a:p>
            <a:pPr algn="ctr"/>
            <a:r>
              <a:rPr lang="en-US" sz="1600" b="1" dirty="0">
                <a:solidFill>
                  <a:srgbClr val="3857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Pratik Akbari - 21IM60R01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B06BD4-D3F3-4E9F-8CFA-60400E885740}"/>
              </a:ext>
            </a:extLst>
          </p:cNvPr>
          <p:cNvSpPr txBox="1"/>
          <p:nvPr/>
        </p:nvSpPr>
        <p:spPr>
          <a:xfrm>
            <a:off x="3002699" y="2052852"/>
            <a:ext cx="6186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F307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Systems Project - IM69004</a:t>
            </a:r>
          </a:p>
        </p:txBody>
      </p:sp>
    </p:spTree>
    <p:extLst>
      <p:ext uri="{BB962C8B-B14F-4D97-AF65-F5344CB8AC3E}">
        <p14:creationId xmlns:p14="http://schemas.microsoft.com/office/powerpoint/2010/main" val="2055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447-0326-4BA9-9D55-944C83E6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04"/>
            <a:ext cx="12192000" cy="54262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DISEASES DATA OF 2015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C604A-09FD-4EDD-919D-A98CE38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AFD1-2567-4099-AABB-F71175933D92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1724-DA90-4A92-999A-134085BC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4CBE5C-2109-4FFD-A0E3-B126B4BB4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2889"/>
              </p:ext>
            </p:extLst>
          </p:nvPr>
        </p:nvGraphicFramePr>
        <p:xfrm>
          <a:off x="1521182" y="1242532"/>
          <a:ext cx="9149636" cy="50371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2142">
                  <a:extLst>
                    <a:ext uri="{9D8B030D-6E8A-4147-A177-3AD203B41FA5}">
                      <a16:colId xmlns:a16="http://schemas.microsoft.com/office/drawing/2014/main" val="3666150530"/>
                    </a:ext>
                  </a:extLst>
                </a:gridCol>
                <a:gridCol w="3263632">
                  <a:extLst>
                    <a:ext uri="{9D8B030D-6E8A-4147-A177-3AD203B41FA5}">
                      <a16:colId xmlns:a16="http://schemas.microsoft.com/office/drawing/2014/main" val="2305968369"/>
                    </a:ext>
                  </a:extLst>
                </a:gridCol>
                <a:gridCol w="1484928">
                  <a:extLst>
                    <a:ext uri="{9D8B030D-6E8A-4147-A177-3AD203B41FA5}">
                      <a16:colId xmlns:a16="http://schemas.microsoft.com/office/drawing/2014/main" val="1014618033"/>
                    </a:ext>
                  </a:extLst>
                </a:gridCol>
                <a:gridCol w="1318704">
                  <a:extLst>
                    <a:ext uri="{9D8B030D-6E8A-4147-A177-3AD203B41FA5}">
                      <a16:colId xmlns:a16="http://schemas.microsoft.com/office/drawing/2014/main" val="2908228346"/>
                    </a:ext>
                  </a:extLst>
                </a:gridCol>
                <a:gridCol w="1143566">
                  <a:extLst>
                    <a:ext uri="{9D8B030D-6E8A-4147-A177-3AD203B41FA5}">
                      <a16:colId xmlns:a16="http://schemas.microsoft.com/office/drawing/2014/main" val="1716223508"/>
                    </a:ext>
                  </a:extLst>
                </a:gridCol>
                <a:gridCol w="1376664">
                  <a:extLst>
                    <a:ext uri="{9D8B030D-6E8A-4147-A177-3AD203B41FA5}">
                      <a16:colId xmlns:a16="http://schemas.microsoft.com/office/drawing/2014/main" val="1127517086"/>
                    </a:ext>
                  </a:extLst>
                </a:gridCol>
              </a:tblGrid>
              <a:tr h="3275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STATES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DIABETES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ASTHMA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THYROID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POPULATION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348359"/>
                  </a:ext>
                </a:extLst>
              </a:tr>
              <a:tr h="283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Andaman &amp; Nicobar Islands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16923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10404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5502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400000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063989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Andhra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1478112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1213968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1161010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52787000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945292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Arunachal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18408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11307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9072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1533000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873634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368273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279701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345929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35043000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5156752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Bihar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1777292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1959446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1028912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123083000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326835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Chandigarh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23206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7755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39580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25960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Chattisgarh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191842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191458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205868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29493000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4803476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Dadra &amp; Nagar Haveli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5590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5735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85066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Daman &amp; Diu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469000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60833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Delhi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385452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156452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443368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20571000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944732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Goa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52954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11660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15486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1559000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0707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Gujarat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800856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760844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405080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69788000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0646287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Haryana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230575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240909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383035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29483000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56715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Himachal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99554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55190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113388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7394000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259649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Jammu &amp; Kashmir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332082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148792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565970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13408000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12431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Jharkhand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545111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407204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344377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38471000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7410336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Karnataka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1737970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731387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694545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66845000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1423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Kerala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1526070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742287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1579421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35489000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107820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Lakshadweep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2091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68000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771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11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C604A-09FD-4EDD-919D-A98CE38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225A-C363-4CF2-9760-56E64BA12BB2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1724-DA90-4A92-999A-134085BC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4CBE5C-2109-4FFD-A0E3-B126B4BB4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52076"/>
              </p:ext>
            </p:extLst>
          </p:nvPr>
        </p:nvGraphicFramePr>
        <p:xfrm>
          <a:off x="1521182" y="1242532"/>
          <a:ext cx="9149636" cy="50371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2142">
                  <a:extLst>
                    <a:ext uri="{9D8B030D-6E8A-4147-A177-3AD203B41FA5}">
                      <a16:colId xmlns:a16="http://schemas.microsoft.com/office/drawing/2014/main" val="3666150530"/>
                    </a:ext>
                  </a:extLst>
                </a:gridCol>
                <a:gridCol w="3263632">
                  <a:extLst>
                    <a:ext uri="{9D8B030D-6E8A-4147-A177-3AD203B41FA5}">
                      <a16:colId xmlns:a16="http://schemas.microsoft.com/office/drawing/2014/main" val="2305968369"/>
                    </a:ext>
                  </a:extLst>
                </a:gridCol>
                <a:gridCol w="1484928">
                  <a:extLst>
                    <a:ext uri="{9D8B030D-6E8A-4147-A177-3AD203B41FA5}">
                      <a16:colId xmlns:a16="http://schemas.microsoft.com/office/drawing/2014/main" val="1014618033"/>
                    </a:ext>
                  </a:extLst>
                </a:gridCol>
                <a:gridCol w="1318704">
                  <a:extLst>
                    <a:ext uri="{9D8B030D-6E8A-4147-A177-3AD203B41FA5}">
                      <a16:colId xmlns:a16="http://schemas.microsoft.com/office/drawing/2014/main" val="2908228346"/>
                    </a:ext>
                  </a:extLst>
                </a:gridCol>
                <a:gridCol w="1143566">
                  <a:extLst>
                    <a:ext uri="{9D8B030D-6E8A-4147-A177-3AD203B41FA5}">
                      <a16:colId xmlns:a16="http://schemas.microsoft.com/office/drawing/2014/main" val="1716223508"/>
                    </a:ext>
                  </a:extLst>
                </a:gridCol>
                <a:gridCol w="1376664">
                  <a:extLst>
                    <a:ext uri="{9D8B030D-6E8A-4147-A177-3AD203B41FA5}">
                      <a16:colId xmlns:a16="http://schemas.microsoft.com/office/drawing/2014/main" val="1127517086"/>
                    </a:ext>
                  </a:extLst>
                </a:gridCol>
              </a:tblGrid>
              <a:tr h="3275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STATES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DIABETES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ASTHMA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THYROID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POPULATION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348359"/>
                  </a:ext>
                </a:extLst>
              </a:tr>
              <a:tr h="283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Andaman &amp; Nicobar Islands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21682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2655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4227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400000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063989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Andhra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1966940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1261908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1607185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52787000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945292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Arunachal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25146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-2844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1533000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873634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502598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167591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325335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35043000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5156752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Bihar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2176776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2190196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1274110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123083000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326835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Chandigarh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33078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-11835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58146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25960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Chattisgarh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161813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159872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254977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29493000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4803476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Dadra &amp; Nagar Haveli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2600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-7852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-1994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85066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Daman &amp; Diu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-5835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-13418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-4432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469000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60833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Delhi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447144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172694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643902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20571000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944732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Goa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63033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18562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1559000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0707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Gujarat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1002324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465558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557748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69788000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0646287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Haryana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212069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120519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532697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29483000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56715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Himachal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133479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70194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167485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7394000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259649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Jammu &amp; Kashmir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526749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172743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951567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13408000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12431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Jharkhand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754278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466494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462503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38471000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7410336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Karnataka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2566584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789083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929104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66845000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1423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Kerala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1897960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384599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1718058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35489000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107820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Lakshadweep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-4178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-8473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68000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77108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3660C80-1299-4852-9322-D5CBF6BC9904}"/>
              </a:ext>
            </a:extLst>
          </p:cNvPr>
          <p:cNvSpPr txBox="1">
            <a:spLocks/>
          </p:cNvSpPr>
          <p:nvPr/>
        </p:nvSpPr>
        <p:spPr>
          <a:xfrm>
            <a:off x="0" y="167704"/>
            <a:ext cx="12192000" cy="54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LINEAR EXTRAPOLATED DISEASES DATA OF 2022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3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447-0326-4BA9-9D55-944C83E6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04"/>
            <a:ext cx="12192000" cy="54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REGIONAL COMORBIDITY INDEX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C604A-09FD-4EDD-919D-A98CE38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7FAC-CEFB-4CCC-8866-CF6BD6874DD7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1724-DA90-4A92-999A-134085BC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12</a:t>
            </a:fld>
            <a:endParaRPr lang="en-I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64F634-F1CF-4AC5-A084-B65932B2A016}"/>
              </a:ext>
            </a:extLst>
          </p:cNvPr>
          <p:cNvSpPr txBox="1">
            <a:spLocks/>
          </p:cNvSpPr>
          <p:nvPr/>
        </p:nvSpPr>
        <p:spPr>
          <a:xfrm>
            <a:off x="0" y="1705377"/>
            <a:ext cx="12192000" cy="4987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METHOD : PRINCIPAL COMPONENT ANALYSIS</a:t>
            </a:r>
            <a:endParaRPr lang="en-US" sz="24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A0B6E99-F35A-41F2-9E9B-18F96D49F969}"/>
              </a:ext>
            </a:extLst>
          </p:cNvPr>
          <p:cNvSpPr txBox="1">
            <a:spLocks/>
          </p:cNvSpPr>
          <p:nvPr/>
        </p:nvSpPr>
        <p:spPr>
          <a:xfrm>
            <a:off x="838200" y="2444442"/>
            <a:ext cx="10515600" cy="28765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Statistical procedure that uses an orthogonal transformation.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In the Machine Learning, Used as a Part of preprocessing.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“Dimensionality Reduction Technique”.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New set of variables : Components of PCA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B8B37E-7F99-414C-AE91-FBB2689B17D1}"/>
              </a:ext>
            </a:extLst>
          </p:cNvPr>
          <p:cNvSpPr/>
          <p:nvPr/>
        </p:nvSpPr>
        <p:spPr>
          <a:xfrm>
            <a:off x="603376" y="2666474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C03047-B382-481D-B53D-AC0CC9555F2C}"/>
              </a:ext>
            </a:extLst>
          </p:cNvPr>
          <p:cNvSpPr/>
          <p:nvPr/>
        </p:nvSpPr>
        <p:spPr>
          <a:xfrm>
            <a:off x="603376" y="3181239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5234B8-023B-4CA5-A920-0AD65CD10319}"/>
              </a:ext>
            </a:extLst>
          </p:cNvPr>
          <p:cNvSpPr/>
          <p:nvPr/>
        </p:nvSpPr>
        <p:spPr>
          <a:xfrm>
            <a:off x="603376" y="3735593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57D934-183F-4440-B117-35E0D8D00E07}"/>
              </a:ext>
            </a:extLst>
          </p:cNvPr>
          <p:cNvSpPr/>
          <p:nvPr/>
        </p:nvSpPr>
        <p:spPr>
          <a:xfrm>
            <a:off x="603376" y="4293790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447-0326-4BA9-9D55-944C83E6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04"/>
            <a:ext cx="12192000" cy="54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REGIONAL COMORBIDITY INDEX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C604A-09FD-4EDD-919D-A98CE38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319-BB9E-4527-BEA3-B3E9BD057EE8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1724-DA90-4A92-999A-134085BC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13</a:t>
            </a:fld>
            <a:endParaRPr lang="en-I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64F634-F1CF-4AC5-A084-B65932B2A016}"/>
              </a:ext>
            </a:extLst>
          </p:cNvPr>
          <p:cNvSpPr txBox="1">
            <a:spLocks/>
          </p:cNvSpPr>
          <p:nvPr/>
        </p:nvSpPr>
        <p:spPr>
          <a:xfrm>
            <a:off x="0" y="1271744"/>
            <a:ext cx="12192000" cy="4987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PRINCIPAL COMPONENT ANALYSIS OF 2022 DISEASES DATA</a:t>
            </a:r>
            <a:endParaRPr lang="en-US" sz="24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FFC0A-47EC-445A-8FBB-2D55F54D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697" y="1920181"/>
            <a:ext cx="4828603" cy="3017637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B9B2F35-8196-4061-B9C1-336F2656F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48228"/>
              </p:ext>
            </p:extLst>
          </p:nvPr>
        </p:nvGraphicFramePr>
        <p:xfrm>
          <a:off x="2031998" y="5087533"/>
          <a:ext cx="81280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261">
                  <a:extLst>
                    <a:ext uri="{9D8B030D-6E8A-4147-A177-3AD203B41FA5}">
                      <a16:colId xmlns:a16="http://schemas.microsoft.com/office/drawing/2014/main" val="2733767523"/>
                    </a:ext>
                  </a:extLst>
                </a:gridCol>
                <a:gridCol w="1854739">
                  <a:extLst>
                    <a:ext uri="{9D8B030D-6E8A-4147-A177-3AD203B41FA5}">
                      <a16:colId xmlns:a16="http://schemas.microsoft.com/office/drawing/2014/main" val="3638381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90100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056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119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Explained_Variance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92.93 %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387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9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D309-4FC0-4298-871A-E9DF3AAF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3015-276F-4663-8475-1C05E869B44A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608B-927F-4CFB-B722-D8612F00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D63E5E-15FD-49D5-B4FF-FB82729F1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16596"/>
              </p:ext>
            </p:extLst>
          </p:nvPr>
        </p:nvGraphicFramePr>
        <p:xfrm>
          <a:off x="484233" y="1770466"/>
          <a:ext cx="4643949" cy="45142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91566">
                  <a:extLst>
                    <a:ext uri="{9D8B030D-6E8A-4147-A177-3AD203B41FA5}">
                      <a16:colId xmlns:a16="http://schemas.microsoft.com/office/drawing/2014/main" val="3666150530"/>
                    </a:ext>
                  </a:extLst>
                </a:gridCol>
                <a:gridCol w="2853886">
                  <a:extLst>
                    <a:ext uri="{9D8B030D-6E8A-4147-A177-3AD203B41FA5}">
                      <a16:colId xmlns:a16="http://schemas.microsoft.com/office/drawing/2014/main" val="2305968369"/>
                    </a:ext>
                  </a:extLst>
                </a:gridCol>
                <a:gridCol w="1298497">
                  <a:extLst>
                    <a:ext uri="{9D8B030D-6E8A-4147-A177-3AD203B41FA5}">
                      <a16:colId xmlns:a16="http://schemas.microsoft.com/office/drawing/2014/main" val="1014618033"/>
                    </a:ext>
                  </a:extLst>
                </a:gridCol>
              </a:tblGrid>
              <a:tr h="2875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STATES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r>
                        <a:rPr lang="en-IN" sz="1400" b="1" u="none" strike="noStrike" baseline="300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st</a:t>
                      </a:r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 PC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348359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Andaman &amp; Nicobar Islands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-1.31057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063989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Andhra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1.859102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9452924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Arunachal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-1.31415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8736344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-0.6809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5156752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Bihar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2.349266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3268354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Chandigarh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-1.27316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25960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Chattisgarh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-0.93641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4803476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Dadra &amp; Nagar Haveli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-1.33331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85066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Daman &amp; Diu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-1.34373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608338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Delhi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-0.47058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944732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Goa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-1.27685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0707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Gujarat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-0.01825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0646287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Haryana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-0.72508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56715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Himachal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-1.07825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259649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Jammu &amp; Kashmir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-0.19351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12431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Jharkhand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-0.23291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7410336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Karnataka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1.382867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142378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Kerala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1.317813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1078200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Lakshadweep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-1.33609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77108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993B076-456A-4CBA-969C-7CAF8864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04"/>
            <a:ext cx="12192000" cy="54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REGIONAL COMORBIDITY INDEX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8B709A-C759-48FF-B2A1-9CF42321EB55}"/>
              </a:ext>
            </a:extLst>
          </p:cNvPr>
          <p:cNvSpPr txBox="1">
            <a:spLocks/>
          </p:cNvSpPr>
          <p:nvPr/>
        </p:nvSpPr>
        <p:spPr>
          <a:xfrm>
            <a:off x="0" y="1205755"/>
            <a:ext cx="12192000" cy="4987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1</a:t>
            </a:r>
            <a:r>
              <a:rPr lang="en-IN" sz="2400" b="1" baseline="30000" dirty="0">
                <a:solidFill>
                  <a:srgbClr val="03A1A4"/>
                </a:solidFill>
                <a:latin typeface="Tw Cen MT" panose="020B0602020104020603" pitchFamily="34" charset="0"/>
              </a:rPr>
              <a:t>ST</a:t>
            </a:r>
            <a:r>
              <a:rPr lang="en-I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 COMPONENT OF PCA</a:t>
            </a:r>
            <a:endParaRPr lang="en-US" sz="24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F7781A-3525-4C84-8518-34E6E987E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60142"/>
              </p:ext>
            </p:extLst>
          </p:nvPr>
        </p:nvGraphicFramePr>
        <p:xfrm>
          <a:off x="7063818" y="1770466"/>
          <a:ext cx="4643949" cy="45142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91566">
                  <a:extLst>
                    <a:ext uri="{9D8B030D-6E8A-4147-A177-3AD203B41FA5}">
                      <a16:colId xmlns:a16="http://schemas.microsoft.com/office/drawing/2014/main" val="3666150530"/>
                    </a:ext>
                  </a:extLst>
                </a:gridCol>
                <a:gridCol w="2853886">
                  <a:extLst>
                    <a:ext uri="{9D8B030D-6E8A-4147-A177-3AD203B41FA5}">
                      <a16:colId xmlns:a16="http://schemas.microsoft.com/office/drawing/2014/main" val="2305968369"/>
                    </a:ext>
                  </a:extLst>
                </a:gridCol>
                <a:gridCol w="1298497">
                  <a:extLst>
                    <a:ext uri="{9D8B030D-6E8A-4147-A177-3AD203B41FA5}">
                      <a16:colId xmlns:a16="http://schemas.microsoft.com/office/drawing/2014/main" val="1014618033"/>
                    </a:ext>
                  </a:extLst>
                </a:gridCol>
              </a:tblGrid>
              <a:tr h="2875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STATES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C.I.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348359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Andaman &amp; Nicobar Islands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1.044287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063989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Andhra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5.27755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9452924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Arunachal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1.039511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8736344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1.88525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5156752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Bihar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5.93219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3268354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Chandigarh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1.094258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25960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Chattisgarh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1.543998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4803476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Dadra &amp; Nagar Haveli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1.013927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85066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Daman &amp; Diu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608338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Delhi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2.16614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944732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Goa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1.089332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0707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Gujarat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2.770253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0646287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Haryana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1.826242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56715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Himachal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1.354573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259649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Jammu &amp; Kashmir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2.536182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12431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Jharkhand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2.483566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7410336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Karnataka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4.641515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142378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Kerala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4.554632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1078200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Lakshadweep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1.010202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77108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46FE90-A0A6-4B1C-B5DE-7277A8D69764}"/>
              </a:ext>
            </a:extLst>
          </p:cNvPr>
          <p:cNvSpPr txBox="1"/>
          <p:nvPr/>
        </p:nvSpPr>
        <p:spPr>
          <a:xfrm>
            <a:off x="5103167" y="3214815"/>
            <a:ext cx="1938655" cy="65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F3078"/>
                </a:solidFill>
                <a:latin typeface="Tw Cen MT" panose="020B0602020104020603" pitchFamily="34" charset="0"/>
              </a:rPr>
              <a:t>Normalized Data </a:t>
            </a:r>
          </a:p>
          <a:p>
            <a:pPr algn="ctr"/>
            <a:r>
              <a:rPr lang="en-IN" b="1" dirty="0">
                <a:solidFill>
                  <a:srgbClr val="EF3078"/>
                </a:solidFill>
                <a:latin typeface="Tw Cen MT" panose="020B0602020104020603" pitchFamily="34" charset="0"/>
              </a:rPr>
              <a:t>from 1 to 10</a:t>
            </a:r>
            <a:endParaRPr lang="en-IN" b="1" dirty="0">
              <a:solidFill>
                <a:srgbClr val="EF3078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4D0CB-2559-412D-A2E5-8797BE1439BF}"/>
              </a:ext>
            </a:extLst>
          </p:cNvPr>
          <p:cNvSpPr/>
          <p:nvPr/>
        </p:nvSpPr>
        <p:spPr>
          <a:xfrm>
            <a:off x="5746132" y="3864990"/>
            <a:ext cx="699736" cy="282804"/>
          </a:xfrm>
          <a:prstGeom prst="rightArrow">
            <a:avLst>
              <a:gd name="adj1" fmla="val 26658"/>
              <a:gd name="adj2" fmla="val 51946"/>
            </a:avLst>
          </a:prstGeom>
          <a:solidFill>
            <a:srgbClr val="EF3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0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C604A-09FD-4EDD-919D-A98CE38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34CB-8B59-4698-A577-67083950701E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1724-DA90-4A92-999A-134085BC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15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A27C56-24A7-41B8-A2B6-644ED861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04"/>
            <a:ext cx="12192000" cy="54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0061AD1-311B-4C74-9F45-30D7EC01F896}"/>
              </a:ext>
            </a:extLst>
          </p:cNvPr>
          <p:cNvSpPr txBox="1">
            <a:spLocks/>
          </p:cNvSpPr>
          <p:nvPr/>
        </p:nvSpPr>
        <p:spPr>
          <a:xfrm>
            <a:off x="838200" y="1800628"/>
            <a:ext cx="10515600" cy="28765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I have finalized the web-scraping and collect state wise diseases data of 2022 as well as driving distance matrix of INDIA.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Successfully calculated the “regional comorbidity index” for the above.</a:t>
            </a:r>
          </a:p>
          <a:p>
            <a:pPr marL="3540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To understand the severity of the underlying diseases.</a:t>
            </a:r>
          </a:p>
          <a:p>
            <a:pPr marL="3540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For vaccine distribution strategy.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3D5176-7F21-4806-9374-1A3ED07FAFA3}"/>
              </a:ext>
            </a:extLst>
          </p:cNvPr>
          <p:cNvSpPr/>
          <p:nvPr/>
        </p:nvSpPr>
        <p:spPr>
          <a:xfrm>
            <a:off x="603376" y="2022660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20E6E4-ED11-448C-BB91-0FB9E4E6FCF0}"/>
              </a:ext>
            </a:extLst>
          </p:cNvPr>
          <p:cNvSpPr/>
          <p:nvPr/>
        </p:nvSpPr>
        <p:spPr>
          <a:xfrm>
            <a:off x="603376" y="3521697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2E47CE-0CFE-46E4-972F-4DD8B03345F4}"/>
              </a:ext>
            </a:extLst>
          </p:cNvPr>
          <p:cNvSpPr/>
          <p:nvPr/>
        </p:nvSpPr>
        <p:spPr>
          <a:xfrm>
            <a:off x="954055" y="4118460"/>
            <a:ext cx="108000" cy="1080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458953-58DB-454D-AEAF-B958FACB3D4D}"/>
              </a:ext>
            </a:extLst>
          </p:cNvPr>
          <p:cNvSpPr/>
          <p:nvPr/>
        </p:nvSpPr>
        <p:spPr>
          <a:xfrm>
            <a:off x="954055" y="4651213"/>
            <a:ext cx="108000" cy="1080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5A9135F-6C99-4339-BED8-1C5BB70F0074}"/>
              </a:ext>
            </a:extLst>
          </p:cNvPr>
          <p:cNvGrpSpPr/>
          <p:nvPr/>
        </p:nvGrpSpPr>
        <p:grpSpPr>
          <a:xfrm>
            <a:off x="5378756" y="6350346"/>
            <a:ext cx="1434489" cy="190500"/>
            <a:chOff x="4679586" y="878988"/>
            <a:chExt cx="1434489" cy="1905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5EF969-7DD3-4CD4-915E-4DAC4C909A0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00B3B3-913B-4B68-947E-48AF26AF3618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4BAF30-7269-4F82-9444-C1767F1B10D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AB265A-0776-4438-A201-126B3E84335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43144-8955-4434-ABA4-FA7B92BA939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5E2800F-F292-46BF-9121-1FB6C4A309F1}"/>
              </a:ext>
            </a:extLst>
          </p:cNvPr>
          <p:cNvSpPr txBox="1"/>
          <p:nvPr/>
        </p:nvSpPr>
        <p:spPr>
          <a:xfrm>
            <a:off x="1599687" y="3807424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THANK YOU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FCC2C7-F93B-4F94-84B2-F7CDF870E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48" y="2351408"/>
            <a:ext cx="1244104" cy="12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62584"/>
            <a:ext cx="10515600" cy="49274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To Scrap the Driving Distance matrix and collect the regional data of comorbidity diseases responsible for higher mortality rate under pandemics – “Web Scraping”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To estimate a regional comorbidity index to understand the regional risk of mortality under pandemics.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b="1" dirty="0">
              <a:latin typeface="Tw Cen MT" panose="020B0602020104020603" pitchFamily="34" charset="0"/>
            </a:endParaRPr>
          </a:p>
          <a:p>
            <a:pPr marL="177800" indent="0" algn="just">
              <a:lnSpc>
                <a:spcPct val="150000"/>
              </a:lnSpc>
              <a:buNone/>
            </a:pPr>
            <a:endParaRPr lang="en-IN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AD6508-E335-4C43-8ADA-80C1AA49A9DE}"/>
              </a:ext>
            </a:extLst>
          </p:cNvPr>
          <p:cNvSpPr/>
          <p:nvPr/>
        </p:nvSpPr>
        <p:spPr>
          <a:xfrm>
            <a:off x="603376" y="2057242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28874-2F9B-40B0-B15E-42C089CBFA2A}"/>
              </a:ext>
            </a:extLst>
          </p:cNvPr>
          <p:cNvSpPr/>
          <p:nvPr/>
        </p:nvSpPr>
        <p:spPr>
          <a:xfrm>
            <a:off x="608441" y="4019521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11564-B0AD-44C6-AECD-DB66CB787B61}"/>
              </a:ext>
            </a:extLst>
          </p:cNvPr>
          <p:cNvSpPr txBox="1"/>
          <p:nvPr/>
        </p:nvSpPr>
        <p:spPr>
          <a:xfrm>
            <a:off x="2456543" y="13181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OBJECTIVE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99F84-63CF-4B67-980E-91B1AADE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28C4-B4C3-4C41-87E7-034964925783}" type="datetime3">
              <a:rPr lang="en-US" smtClean="0"/>
              <a:t>7 June 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A02A8-82AA-4590-8FEC-F04E1D2F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86850"/>
            <a:ext cx="10515600" cy="1400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To extract the content and collect the data from any website.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Extract the large dataset from any website.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AD6508-E335-4C43-8ADA-80C1AA49A9DE}"/>
              </a:ext>
            </a:extLst>
          </p:cNvPr>
          <p:cNvSpPr/>
          <p:nvPr/>
        </p:nvSpPr>
        <p:spPr>
          <a:xfrm>
            <a:off x="603376" y="1481507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28874-2F9B-40B0-B15E-42C089CBFA2A}"/>
              </a:ext>
            </a:extLst>
          </p:cNvPr>
          <p:cNvSpPr/>
          <p:nvPr/>
        </p:nvSpPr>
        <p:spPr>
          <a:xfrm>
            <a:off x="603376" y="2015126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11564-B0AD-44C6-AECD-DB66CB787B61}"/>
              </a:ext>
            </a:extLst>
          </p:cNvPr>
          <p:cNvSpPr txBox="1"/>
          <p:nvPr/>
        </p:nvSpPr>
        <p:spPr>
          <a:xfrm>
            <a:off x="2456543" y="13181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WEB SCRAPING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4" descr="Introduction to Scraping in Python | DataDrivenInvestor">
            <a:extLst>
              <a:ext uri="{FF2B5EF4-FFF2-40B4-BE49-F238E27FC236}">
                <a16:creationId xmlns:a16="http://schemas.microsoft.com/office/drawing/2014/main" id="{FDE59238-927E-4AB9-AF34-C5018602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08" y="2240938"/>
            <a:ext cx="6259183" cy="28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53B73-BD09-42C1-9D8D-884A2276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57E9-A7C6-4084-BF9E-4155CA642948}" type="datetime3">
              <a:rPr lang="en-US" smtClean="0"/>
              <a:t>7 June 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523C4-80DF-4EE1-B61E-5F4E9DA7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3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500EF-FA52-40BA-AE40-14643DE363CF}"/>
              </a:ext>
            </a:extLst>
          </p:cNvPr>
          <p:cNvSpPr txBox="1"/>
          <p:nvPr/>
        </p:nvSpPr>
        <p:spPr>
          <a:xfrm>
            <a:off x="838200" y="533376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Python Library Used 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6C251D-32E6-40FD-ABB8-3E3BBB7291A7}"/>
              </a:ext>
            </a:extLst>
          </p:cNvPr>
          <p:cNvSpPr/>
          <p:nvPr/>
        </p:nvSpPr>
        <p:spPr>
          <a:xfrm>
            <a:off x="603376" y="5542744"/>
            <a:ext cx="160176" cy="1620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4" descr="Web Scraping with Python: Everything you need to know (2021) | ScrapingBee">
            <a:extLst>
              <a:ext uri="{FF2B5EF4-FFF2-40B4-BE49-F238E27FC236}">
                <a16:creationId xmlns:a16="http://schemas.microsoft.com/office/drawing/2014/main" id="{271ADCA2-9678-410E-AC7E-2A16451D1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8" t="25444" b="23508"/>
          <a:stretch/>
        </p:blipFill>
        <p:spPr bwMode="auto">
          <a:xfrm>
            <a:off x="4277904" y="5140243"/>
            <a:ext cx="903395" cy="94394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itHub - adilshehzad786/Simple-Web-Scraping-in-Python-Using-BeautifulSoup:  Web-Scraping A collection of small programs that extract data from a website  and packages it to be useful with the use of BeautifulSoup, a Python  package for parsing HTML">
            <a:extLst>
              <a:ext uri="{FF2B5EF4-FFF2-40B4-BE49-F238E27FC236}">
                <a16:creationId xmlns:a16="http://schemas.microsoft.com/office/drawing/2014/main" id="{18A75CD8-CEBA-406B-A61D-527856D2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41" y="5282635"/>
            <a:ext cx="1676384" cy="65916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xample of Scraping with Selenium WebDriver in C# – Web Scraping &amp; data  mining">
            <a:extLst>
              <a:ext uri="{FF2B5EF4-FFF2-40B4-BE49-F238E27FC236}">
                <a16:creationId xmlns:a16="http://schemas.microsoft.com/office/drawing/2014/main" id="{2D300380-8FB5-4F59-929C-F1AF24B6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97" y="5282635"/>
            <a:ext cx="785202" cy="65916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965F-6BC8-454E-BFE0-BC0359ED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384"/>
            <a:ext cx="12192000" cy="584775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DRIVING DISTANCE(KM) MATRIX OF INDIA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D1C8-F065-4F42-9119-0DCB780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0D01-2A55-4AE7-8644-400082673D3A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98E5D-8F89-405F-BFF4-6648EE4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747D7-D977-48B8-9779-3D3C26A230CD}"/>
              </a:ext>
            </a:extLst>
          </p:cNvPr>
          <p:cNvSpPr txBox="1"/>
          <p:nvPr/>
        </p:nvSpPr>
        <p:spPr>
          <a:xfrm>
            <a:off x="4707864" y="5865928"/>
            <a:ext cx="277627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Source:- </a:t>
            </a:r>
            <a:r>
              <a:rPr lang="en-US" b="1" dirty="0">
                <a:solidFill>
                  <a:schemeClr val="accent1"/>
                </a:solidFill>
              </a:rPr>
              <a:t>Bings Map API key</a:t>
            </a:r>
            <a:endParaRPr lang="en-IN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33E3D00-E5EB-4FD3-A836-F8505C5EF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84257"/>
              </p:ext>
            </p:extLst>
          </p:nvPr>
        </p:nvGraphicFramePr>
        <p:xfrm>
          <a:off x="566561" y="1272823"/>
          <a:ext cx="11058877" cy="431235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357">
                  <a:extLst>
                    <a:ext uri="{9D8B030D-6E8A-4147-A177-3AD203B41FA5}">
                      <a16:colId xmlns:a16="http://schemas.microsoft.com/office/drawing/2014/main" val="2898375287"/>
                    </a:ext>
                  </a:extLst>
                </a:gridCol>
                <a:gridCol w="1198190">
                  <a:extLst>
                    <a:ext uri="{9D8B030D-6E8A-4147-A177-3AD203B41FA5}">
                      <a16:colId xmlns:a16="http://schemas.microsoft.com/office/drawing/2014/main" val="1341935750"/>
                    </a:ext>
                  </a:extLst>
                </a:gridCol>
                <a:gridCol w="1198190">
                  <a:extLst>
                    <a:ext uri="{9D8B030D-6E8A-4147-A177-3AD203B41FA5}">
                      <a16:colId xmlns:a16="http://schemas.microsoft.com/office/drawing/2014/main" val="3119037961"/>
                    </a:ext>
                  </a:extLst>
                </a:gridCol>
                <a:gridCol w="1198190">
                  <a:extLst>
                    <a:ext uri="{9D8B030D-6E8A-4147-A177-3AD203B41FA5}">
                      <a16:colId xmlns:a16="http://schemas.microsoft.com/office/drawing/2014/main" val="1659645405"/>
                    </a:ext>
                  </a:extLst>
                </a:gridCol>
                <a:gridCol w="1198190">
                  <a:extLst>
                    <a:ext uri="{9D8B030D-6E8A-4147-A177-3AD203B41FA5}">
                      <a16:colId xmlns:a16="http://schemas.microsoft.com/office/drawing/2014/main" val="1668914883"/>
                    </a:ext>
                  </a:extLst>
                </a:gridCol>
                <a:gridCol w="1198190">
                  <a:extLst>
                    <a:ext uri="{9D8B030D-6E8A-4147-A177-3AD203B41FA5}">
                      <a16:colId xmlns:a16="http://schemas.microsoft.com/office/drawing/2014/main" val="663176257"/>
                    </a:ext>
                  </a:extLst>
                </a:gridCol>
                <a:gridCol w="1198190">
                  <a:extLst>
                    <a:ext uri="{9D8B030D-6E8A-4147-A177-3AD203B41FA5}">
                      <a16:colId xmlns:a16="http://schemas.microsoft.com/office/drawing/2014/main" val="2856191463"/>
                    </a:ext>
                  </a:extLst>
                </a:gridCol>
                <a:gridCol w="1198190">
                  <a:extLst>
                    <a:ext uri="{9D8B030D-6E8A-4147-A177-3AD203B41FA5}">
                      <a16:colId xmlns:a16="http://schemas.microsoft.com/office/drawing/2014/main" val="3784860002"/>
                    </a:ext>
                  </a:extLst>
                </a:gridCol>
                <a:gridCol w="1198190">
                  <a:extLst>
                    <a:ext uri="{9D8B030D-6E8A-4147-A177-3AD203B41FA5}">
                      <a16:colId xmlns:a16="http://schemas.microsoft.com/office/drawing/2014/main" val="964837745"/>
                    </a:ext>
                  </a:extLst>
                </a:gridCol>
              </a:tblGrid>
              <a:tr h="593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STATES/UTs*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Andaman &amp; Nicobar Islands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Andhra Pradesh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Arunachal Pradesh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Bihar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Chandigarh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Chattisgarh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Dadra &amp; Nagar Haveli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89541"/>
                  </a:ext>
                </a:extLst>
              </a:tr>
              <a:tr h="593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Andaman &amp; Nicobar Islands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2665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2298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72152"/>
                  </a:ext>
                </a:extLst>
              </a:tr>
              <a:tr h="44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Andhra Pradesh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597671"/>
                  </a:ext>
                </a:extLst>
              </a:tr>
              <a:tr h="44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Arunachal Pradesh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2737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2209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3280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233948"/>
                  </a:ext>
                </a:extLst>
              </a:tr>
              <a:tr h="44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2331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1248"/>
                  </a:ext>
                </a:extLst>
              </a:tr>
              <a:tr h="44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Bihar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137875"/>
                  </a:ext>
                </a:extLst>
              </a:tr>
              <a:tr h="44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Chandigarh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2665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2752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2340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55715"/>
                  </a:ext>
                </a:extLst>
              </a:tr>
              <a:tr h="44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Chattisgarh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2214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636439"/>
                  </a:ext>
                </a:extLst>
              </a:tr>
              <a:tr h="446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Dadra &amp; Nagar Haveli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2298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3300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5535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73BCF3-D0FB-4BA8-8A72-7C23E5082BF2}"/>
              </a:ext>
            </a:extLst>
          </p:cNvPr>
          <p:cNvSpPr txBox="1"/>
          <p:nvPr/>
        </p:nvSpPr>
        <p:spPr>
          <a:xfrm>
            <a:off x="625121" y="5585177"/>
            <a:ext cx="256963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*UTs : Union Territories</a:t>
            </a:r>
          </a:p>
        </p:txBody>
      </p:sp>
    </p:spTree>
    <p:extLst>
      <p:ext uri="{BB962C8B-B14F-4D97-AF65-F5344CB8AC3E}">
        <p14:creationId xmlns:p14="http://schemas.microsoft.com/office/powerpoint/2010/main" val="194154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965F-6BC8-454E-BFE0-BC0359ED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384"/>
            <a:ext cx="12192000" cy="584775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2021 POPULATION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D1C8-F065-4F42-9119-0DCB780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771-B505-43BD-9F87-0A1B507A1062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98E5D-8F89-405F-BFF4-6648EE4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163057B-B638-447C-BF3E-E00CA2303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82002"/>
              </p:ext>
            </p:extLst>
          </p:nvPr>
        </p:nvGraphicFramePr>
        <p:xfrm>
          <a:off x="1126467" y="1159787"/>
          <a:ext cx="9939064" cy="476293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37800">
                  <a:extLst>
                    <a:ext uri="{9D8B030D-6E8A-4147-A177-3AD203B41FA5}">
                      <a16:colId xmlns:a16="http://schemas.microsoft.com/office/drawing/2014/main" val="2224210364"/>
                    </a:ext>
                  </a:extLst>
                </a:gridCol>
                <a:gridCol w="4614286">
                  <a:extLst>
                    <a:ext uri="{9D8B030D-6E8A-4147-A177-3AD203B41FA5}">
                      <a16:colId xmlns:a16="http://schemas.microsoft.com/office/drawing/2014/main" val="117636140"/>
                    </a:ext>
                  </a:extLst>
                </a:gridCol>
                <a:gridCol w="1349682">
                  <a:extLst>
                    <a:ext uri="{9D8B030D-6E8A-4147-A177-3AD203B41FA5}">
                      <a16:colId xmlns:a16="http://schemas.microsoft.com/office/drawing/2014/main" val="879713537"/>
                    </a:ext>
                  </a:extLst>
                </a:gridCol>
                <a:gridCol w="1515286">
                  <a:extLst>
                    <a:ext uri="{9D8B030D-6E8A-4147-A177-3AD203B41FA5}">
                      <a16:colId xmlns:a16="http://schemas.microsoft.com/office/drawing/2014/main" val="523936841"/>
                    </a:ext>
                  </a:extLst>
                </a:gridCol>
                <a:gridCol w="1622010">
                  <a:extLst>
                    <a:ext uri="{9D8B030D-6E8A-4147-A177-3AD203B41FA5}">
                      <a16:colId xmlns:a16="http://schemas.microsoft.com/office/drawing/2014/main" val="1582196831"/>
                    </a:ext>
                  </a:extLst>
                </a:gridCol>
              </a:tblGrid>
              <a:tr h="39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STATES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TOTAL(‘000)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MEN(‘000)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WOMEN(‘000)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4256250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Andaman &amp; Nicobar Islands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7125189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Andhra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52787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26403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26384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1085499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Arunachal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5350374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Assam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35043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17843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17200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9392404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Bihar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1,23,083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64012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59071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0672139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Chandigarh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9799650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Chhattisgarh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29493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14794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14698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5528440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Dadra &amp; Nagar Haveli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1279366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Daman &amp; Diu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1441511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Delhi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20571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10963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9609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179006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Goa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553281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Gujarat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69788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36600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33188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0173635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Haryana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29483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15623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13860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8124071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Himachal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7394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3750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2320980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Jammu &amp; Kashmir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13408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7030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6378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0859108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Jharkhand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38471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19701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18770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4989254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Karnataka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66845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33911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32934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538256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Kerala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35489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17043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18447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45651329"/>
                  </a:ext>
                </a:extLst>
              </a:tr>
              <a:tr h="230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Lakshadweep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85148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D747D7-D977-48B8-9779-3D3C26A230CD}"/>
              </a:ext>
            </a:extLst>
          </p:cNvPr>
          <p:cNvSpPr txBox="1"/>
          <p:nvPr/>
        </p:nvSpPr>
        <p:spPr>
          <a:xfrm>
            <a:off x="2127125" y="5956240"/>
            <a:ext cx="7937750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Source:- </a:t>
            </a:r>
            <a:r>
              <a:rPr lang="en-IN" sz="1600" b="1" dirty="0">
                <a:hlinkClick r:id="rId2"/>
              </a:rPr>
              <a:t>https://nhm.gov.in/New_Updates_2018/Report_Population_Projection_2019.pdf</a:t>
            </a:r>
            <a:r>
              <a:rPr lang="en-IN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10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D1C8-F065-4F42-9119-0DCB780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771-B505-43BD-9F87-0A1B507A1062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98E5D-8F89-405F-BFF4-6648EE4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6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59B82-D2C8-4AD6-A079-E0D20231285B}"/>
              </a:ext>
            </a:extLst>
          </p:cNvPr>
          <p:cNvSpPr txBox="1"/>
          <p:nvPr/>
        </p:nvSpPr>
        <p:spPr>
          <a:xfrm>
            <a:off x="2456543" y="13181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AVAILABLE DISEASES DATA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3C822EC5-727A-49AC-A7A0-AE5D8CEE5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867483"/>
              </p:ext>
            </p:extLst>
          </p:nvPr>
        </p:nvGraphicFramePr>
        <p:xfrm>
          <a:off x="534955" y="1374704"/>
          <a:ext cx="11122088" cy="41583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91208">
                  <a:extLst>
                    <a:ext uri="{9D8B030D-6E8A-4147-A177-3AD203B41FA5}">
                      <a16:colId xmlns:a16="http://schemas.microsoft.com/office/drawing/2014/main" val="3045764916"/>
                    </a:ext>
                  </a:extLst>
                </a:gridCol>
                <a:gridCol w="2714040">
                  <a:extLst>
                    <a:ext uri="{9D8B030D-6E8A-4147-A177-3AD203B41FA5}">
                      <a16:colId xmlns:a16="http://schemas.microsoft.com/office/drawing/2014/main" val="537046063"/>
                    </a:ext>
                  </a:extLst>
                </a:gridCol>
                <a:gridCol w="3608420">
                  <a:extLst>
                    <a:ext uri="{9D8B030D-6E8A-4147-A177-3AD203B41FA5}">
                      <a16:colId xmlns:a16="http://schemas.microsoft.com/office/drawing/2014/main" val="1356771648"/>
                    </a:ext>
                  </a:extLst>
                </a:gridCol>
                <a:gridCol w="3608420">
                  <a:extLst>
                    <a:ext uri="{9D8B030D-6E8A-4147-A177-3AD203B41FA5}">
                      <a16:colId xmlns:a16="http://schemas.microsoft.com/office/drawing/2014/main" val="272217114"/>
                    </a:ext>
                  </a:extLst>
                </a:gridCol>
              </a:tblGrid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DISEASES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NFHS 3* (2005-06)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NFHS 4* (2015-16)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3148059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DIABETES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3441288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HEART DISEASES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IN" sz="2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6395166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ASTHMA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5686943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THYROID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243754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CANCER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IN" sz="2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4032989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HYPERTENSION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IN" sz="2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IN" sz="24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9479809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KIDNEY DISEASES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IN" sz="2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IN" sz="2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660181"/>
                  </a:ext>
                </a:extLst>
              </a:tr>
              <a:tr h="4620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RESPIRATORY</a:t>
                      </a:r>
                      <a:endParaRPr lang="en-IN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IN" sz="2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IN" sz="2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749910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7B863FD-17CD-4DE6-B352-10D3A03705CB}"/>
              </a:ext>
            </a:extLst>
          </p:cNvPr>
          <p:cNvSpPr txBox="1">
            <a:spLocks/>
          </p:cNvSpPr>
          <p:nvPr/>
        </p:nvSpPr>
        <p:spPr>
          <a:xfrm>
            <a:off x="8823489" y="5575750"/>
            <a:ext cx="2833554" cy="41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Source : </a:t>
            </a:r>
            <a:r>
              <a:rPr lang="en-IN" sz="1800" b="1" dirty="0">
                <a:latin typeface="Tw Cen MT" panose="020B0602020104020603" pitchFamily="34" charset="0"/>
                <a:hlinkClick r:id="rId2"/>
              </a:rPr>
              <a:t>https://data.gov.in/</a:t>
            </a:r>
            <a:r>
              <a:rPr lang="en-IN" sz="1800" b="1" dirty="0">
                <a:latin typeface="Tw Cen MT" panose="020B0602020104020603" pitchFamily="34" charset="0"/>
              </a:rPr>
              <a:t> 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A7528-01F8-4AA6-9302-C475073925C7}"/>
              </a:ext>
            </a:extLst>
          </p:cNvPr>
          <p:cNvSpPr txBox="1"/>
          <p:nvPr/>
        </p:nvSpPr>
        <p:spPr>
          <a:xfrm>
            <a:off x="625121" y="5585177"/>
            <a:ext cx="39374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*NFHS : National Family Health Survey</a:t>
            </a:r>
            <a:endParaRPr lang="en-IN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424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965F-6BC8-454E-BFE0-BC0359ED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384"/>
            <a:ext cx="12192000" cy="584775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MISSING DATA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D1C8-F065-4F42-9119-0DCB780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8E4C-02F4-43C3-8C52-75CBD310FF92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98E5D-8F89-405F-BFF4-6648EE4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4A9BF1-5CD5-4FF9-A2B2-F3BEDAFFE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09216"/>
              </p:ext>
            </p:extLst>
          </p:nvPr>
        </p:nvGraphicFramePr>
        <p:xfrm>
          <a:off x="394344" y="1407999"/>
          <a:ext cx="11403311" cy="44471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98405">
                  <a:extLst>
                    <a:ext uri="{9D8B030D-6E8A-4147-A177-3AD203B41FA5}">
                      <a16:colId xmlns:a16="http://schemas.microsoft.com/office/drawing/2014/main" val="4226523774"/>
                    </a:ext>
                  </a:extLst>
                </a:gridCol>
                <a:gridCol w="2858362">
                  <a:extLst>
                    <a:ext uri="{9D8B030D-6E8A-4147-A177-3AD203B41FA5}">
                      <a16:colId xmlns:a16="http://schemas.microsoft.com/office/drawing/2014/main" val="208051452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867541177"/>
                    </a:ext>
                  </a:extLst>
                </a:gridCol>
                <a:gridCol w="1275645">
                  <a:extLst>
                    <a:ext uri="{9D8B030D-6E8A-4147-A177-3AD203B41FA5}">
                      <a16:colId xmlns:a16="http://schemas.microsoft.com/office/drawing/2014/main" val="3980472753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233415498"/>
                    </a:ext>
                  </a:extLst>
                </a:gridCol>
                <a:gridCol w="1044605">
                  <a:extLst>
                    <a:ext uri="{9D8B030D-6E8A-4147-A177-3AD203B41FA5}">
                      <a16:colId xmlns:a16="http://schemas.microsoft.com/office/drawing/2014/main" val="489400813"/>
                    </a:ext>
                  </a:extLst>
                </a:gridCol>
                <a:gridCol w="1425414">
                  <a:extLst>
                    <a:ext uri="{9D8B030D-6E8A-4147-A177-3AD203B41FA5}">
                      <a16:colId xmlns:a16="http://schemas.microsoft.com/office/drawing/2014/main" val="4270193843"/>
                    </a:ext>
                  </a:extLst>
                </a:gridCol>
                <a:gridCol w="1425414">
                  <a:extLst>
                    <a:ext uri="{9D8B030D-6E8A-4147-A177-3AD203B41FA5}">
                      <a16:colId xmlns:a16="http://schemas.microsoft.com/office/drawing/2014/main" val="4199977357"/>
                    </a:ext>
                  </a:extLst>
                </a:gridCol>
              </a:tblGrid>
              <a:tr h="343989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IN" sz="18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STATES/UTS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NFHS 3 (2005-06)</a:t>
                      </a:r>
                      <a:endParaRPr lang="en-IN" sz="18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NFHS 4 (2015-16)</a:t>
                      </a:r>
                      <a:endParaRPr lang="en-IN" sz="18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08198"/>
                  </a:ext>
                </a:extLst>
              </a:tr>
              <a:tr h="343989">
                <a:tc vMerge="1"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w Cen MT" panose="020B0602020104020603" pitchFamily="34" charset="0"/>
                        </a:rPr>
                        <a:t>States/UTs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Diabetes</a:t>
                      </a:r>
                      <a:endParaRPr lang="en-IN" sz="1800" b="1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Asthma</a:t>
                      </a:r>
                      <a:endParaRPr lang="en-IN" sz="1800" b="1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Thyroid</a:t>
                      </a:r>
                      <a:endParaRPr lang="en-IN" sz="1800" b="1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Diabetes</a:t>
                      </a:r>
                      <a:endParaRPr lang="en-IN" sz="1800" b="1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Asthma</a:t>
                      </a:r>
                      <a:endParaRPr lang="en-IN" sz="1800" b="1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Thyroid</a:t>
                      </a:r>
                      <a:endParaRPr lang="en-IN" sz="1800" b="1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4517"/>
                  </a:ext>
                </a:extLst>
              </a:tr>
              <a:tr h="43798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Andaman &amp; Nicobar Islands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IN" sz="2000" dirty="0">
                        <a:solidFill>
                          <a:srgbClr val="FF0000"/>
                        </a:solidFill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3221677"/>
                  </a:ext>
                </a:extLst>
              </a:tr>
              <a:tr h="39627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Chandigarh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93508450"/>
                  </a:ext>
                </a:extLst>
              </a:tr>
              <a:tr h="42393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Dadra &amp; Nagar Haveli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4322691"/>
                  </a:ext>
                </a:extLst>
              </a:tr>
              <a:tr h="39627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Daman &amp; Diu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0176151"/>
                  </a:ext>
                </a:extLst>
              </a:tr>
              <a:tr h="39627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5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Lakshadweep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9416743"/>
                  </a:ext>
                </a:extLst>
              </a:tr>
              <a:tr h="39627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Puducherry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6439707"/>
                  </a:ext>
                </a:extLst>
              </a:tr>
              <a:tr h="39627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7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Telangana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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4503637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…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……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……</a:t>
                      </a:r>
                      <a:endParaRPr lang="en-IN" sz="20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……</a:t>
                      </a:r>
                      <a:endParaRPr lang="en-IN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……</a:t>
                      </a:r>
                      <a:endParaRPr lang="en-IN" sz="20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……</a:t>
                      </a:r>
                      <a:endParaRPr lang="en-IN" sz="20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……</a:t>
                      </a:r>
                      <a:endParaRPr lang="en-IN" sz="20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……</a:t>
                      </a:r>
                      <a:endParaRPr lang="en-IN" sz="20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2595342"/>
                  </a:ext>
                </a:extLst>
              </a:tr>
              <a:tr h="4761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36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All other states</a:t>
                      </a:r>
                      <a:endParaRPr lang="en-IN" sz="18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ym typeface="Wingdings 2" panose="05020102010507070707" pitchFamily="18" charset="2"/>
                        </a:rPr>
                        <a:t></a:t>
                      </a:r>
                      <a:endParaRPr lang="en-IN" sz="2000" dirty="0">
                        <a:latin typeface="Tw Cen MT" panose="020B06020201040206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 2" panose="05020102010507070707" pitchFamily="18" charset="2"/>
                        </a:rPr>
                        <a:t>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574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BE23-9619-4482-8DB3-14C79FE8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3015-276F-4663-8475-1C05E869B44A}" type="datetime3">
              <a:rPr lang="en-US" smtClean="0"/>
              <a:t>7 June 2022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4429-6FAA-4B5A-977C-3C6E327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8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DC7F1D-6EB8-43B2-8A51-8A772D52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69"/>
            <a:ext cx="10515600" cy="57369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MISING VALUE IMPUTATION IN 2005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C883E4-2742-4185-816C-3D9F6B193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7760"/>
              </p:ext>
            </p:extLst>
          </p:nvPr>
        </p:nvGraphicFramePr>
        <p:xfrm>
          <a:off x="455068" y="1238468"/>
          <a:ext cx="4866900" cy="470691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85238">
                  <a:extLst>
                    <a:ext uri="{9D8B030D-6E8A-4147-A177-3AD203B41FA5}">
                      <a16:colId xmlns:a16="http://schemas.microsoft.com/office/drawing/2014/main" val="2740921283"/>
                    </a:ext>
                  </a:extLst>
                </a:gridCol>
                <a:gridCol w="1969604">
                  <a:extLst>
                    <a:ext uri="{9D8B030D-6E8A-4147-A177-3AD203B41FA5}">
                      <a16:colId xmlns:a16="http://schemas.microsoft.com/office/drawing/2014/main" val="2305968369"/>
                    </a:ext>
                  </a:extLst>
                </a:gridCol>
                <a:gridCol w="814597">
                  <a:extLst>
                    <a:ext uri="{9D8B030D-6E8A-4147-A177-3AD203B41FA5}">
                      <a16:colId xmlns:a16="http://schemas.microsoft.com/office/drawing/2014/main" val="1014618033"/>
                    </a:ext>
                  </a:extLst>
                </a:gridCol>
                <a:gridCol w="795849">
                  <a:extLst>
                    <a:ext uri="{9D8B030D-6E8A-4147-A177-3AD203B41FA5}">
                      <a16:colId xmlns:a16="http://schemas.microsoft.com/office/drawing/2014/main" val="2908228346"/>
                    </a:ext>
                  </a:extLst>
                </a:gridCol>
                <a:gridCol w="801612">
                  <a:extLst>
                    <a:ext uri="{9D8B030D-6E8A-4147-A177-3AD203B41FA5}">
                      <a16:colId xmlns:a16="http://schemas.microsoft.com/office/drawing/2014/main" val="1716223508"/>
                    </a:ext>
                  </a:extLst>
                </a:gridCol>
              </a:tblGrid>
              <a:tr h="3394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STATES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DIABETES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ASTHMA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THYROID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348359"/>
                  </a:ext>
                </a:extLst>
              </a:tr>
              <a:tr h="2629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Andaman &amp; Nicobar Islands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723102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287500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06398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Andhra Pradesh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779785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1145482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523616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945292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Arunachal Pradesh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31524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19649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873634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Assam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176380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439857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375348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515675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Bihar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1206600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1629802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678628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326835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Chandigarh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723102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287500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2596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Chattisgarh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234740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236580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135712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480347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Dadra &amp; Nagar Haveli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723102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287500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85066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Daman &amp; Diu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723102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287500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60833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Delhi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297320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133249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156890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944732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38555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26674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11091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070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Gujarat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513044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1182680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186982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064628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Haryana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412894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169231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5671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Himachal Pradesh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51089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33755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36106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259649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Jammu and Kashmir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53985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114575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15116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12431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Jharkhand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246300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322504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175625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741033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Karnataka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554235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648964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359460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14237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Kerala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994798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1253269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1381368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10782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Lakshadweep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420600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723102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287500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7710812"/>
                  </a:ext>
                </a:extLst>
              </a:tr>
            </a:tbl>
          </a:graphicData>
        </a:graphic>
      </p:graphicFrame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E8EACACB-7AA2-4D36-86DB-87A166E1D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97852"/>
              </p:ext>
            </p:extLst>
          </p:nvPr>
        </p:nvGraphicFramePr>
        <p:xfrm>
          <a:off x="6861117" y="1233147"/>
          <a:ext cx="4863324" cy="47282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7579">
                  <a:extLst>
                    <a:ext uri="{9D8B030D-6E8A-4147-A177-3AD203B41FA5}">
                      <a16:colId xmlns:a16="http://schemas.microsoft.com/office/drawing/2014/main" val="1509973575"/>
                    </a:ext>
                  </a:extLst>
                </a:gridCol>
                <a:gridCol w="1978429">
                  <a:extLst>
                    <a:ext uri="{9D8B030D-6E8A-4147-A177-3AD203B41FA5}">
                      <a16:colId xmlns:a16="http://schemas.microsoft.com/office/drawing/2014/main" val="2305968369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1014618033"/>
                    </a:ext>
                  </a:extLst>
                </a:gridCol>
                <a:gridCol w="804546">
                  <a:extLst>
                    <a:ext uri="{9D8B030D-6E8A-4147-A177-3AD203B41FA5}">
                      <a16:colId xmlns:a16="http://schemas.microsoft.com/office/drawing/2014/main" val="29082283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16223508"/>
                    </a:ext>
                  </a:extLst>
                </a:gridCol>
              </a:tblGrid>
              <a:tr h="3489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STATES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DIABETES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ASTHMA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THYROID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34835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Andaman &amp; Nicobar Islands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10124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21473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063989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Andhra Pradesh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779785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1145482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523616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9452924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Arunachal Pradesh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31524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19649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8736344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Assam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176380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439857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375348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5156752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Bihar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1206600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1629802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678628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3268354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Chandigarh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35742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13056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259603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Chattisgarh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234740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236580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135712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4803476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Dadra &amp; Nagar Haveli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9861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25146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850663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Daman &amp; Diu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22691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7813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608338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Delhi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297320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133249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156890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9447323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38555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26674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11091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0707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Gujarat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513044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1182680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186982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0646287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Haryana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412894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169231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56715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Himachal Pradesh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51089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33755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36106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2596493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Jammu and Kashmir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53985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114575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15116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124313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Jharkhand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246300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322504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175625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7410336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Karnataka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554235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648964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359460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142378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Kerala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994798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1253269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1381368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1078200"/>
                  </a:ext>
                </a:extLst>
              </a:tr>
              <a:tr h="2286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Lakshadweep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10544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15609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4968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77108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3A948E-F318-40A0-B8B9-5837CC650808}"/>
              </a:ext>
            </a:extLst>
          </p:cNvPr>
          <p:cNvSpPr txBox="1"/>
          <p:nvPr/>
        </p:nvSpPr>
        <p:spPr>
          <a:xfrm>
            <a:off x="719829" y="5885323"/>
            <a:ext cx="4344864" cy="46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  <a:latin typeface="Tw Cen MT" panose="020B0602020104020603" pitchFamily="34" charset="0"/>
              </a:rPr>
              <a:t>1</a:t>
            </a:r>
            <a:r>
              <a:rPr lang="en-IN" b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. K-Nearest Neighbour (KNN) Imputer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A328-B386-46EB-83A1-C604EE88239F}"/>
              </a:ext>
            </a:extLst>
          </p:cNvPr>
          <p:cNvSpPr txBox="1"/>
          <p:nvPr/>
        </p:nvSpPr>
        <p:spPr>
          <a:xfrm>
            <a:off x="7369867" y="5885323"/>
            <a:ext cx="3875487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n-IN" dirty="0">
                <a:latin typeface="Tw Cen MT" panose="020B0602020104020603" pitchFamily="34" charset="0"/>
              </a:rPr>
              <a:t>2. Linear Interpolation Technique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DAF961-9E1D-4B0D-8DAE-FFBF6AF17CA0}"/>
              </a:ext>
            </a:extLst>
          </p:cNvPr>
          <p:cNvGrpSpPr/>
          <p:nvPr/>
        </p:nvGrpSpPr>
        <p:grpSpPr>
          <a:xfrm>
            <a:off x="2829227" y="1544857"/>
            <a:ext cx="1962605" cy="4482836"/>
            <a:chOff x="2064516" y="1403094"/>
            <a:chExt cx="1962605" cy="44828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FC3EB-6B3D-4D76-81DE-BA5818FDEC94}"/>
                </a:ext>
              </a:extLst>
            </p:cNvPr>
            <p:cNvSpPr txBox="1"/>
            <p:nvPr/>
          </p:nvSpPr>
          <p:spPr>
            <a:xfrm>
              <a:off x="2073394" y="1403094"/>
              <a:ext cx="2753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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9CC99C-EB9D-4DD4-9250-C0221A7A2B7A}"/>
                </a:ext>
              </a:extLst>
            </p:cNvPr>
            <p:cNvSpPr txBox="1"/>
            <p:nvPr/>
          </p:nvSpPr>
          <p:spPr>
            <a:xfrm>
              <a:off x="2875270" y="1411045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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5D444C-CDB0-4789-AF39-6FD6AF54C8C2}"/>
                </a:ext>
              </a:extLst>
            </p:cNvPr>
            <p:cNvSpPr txBox="1"/>
            <p:nvPr/>
          </p:nvSpPr>
          <p:spPr>
            <a:xfrm>
              <a:off x="2877325" y="3018534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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7D5709-BBB2-4341-9538-050466D7EA4F}"/>
                </a:ext>
              </a:extLst>
            </p:cNvPr>
            <p:cNvSpPr txBox="1"/>
            <p:nvPr/>
          </p:nvSpPr>
          <p:spPr>
            <a:xfrm>
              <a:off x="2877325" y="3242646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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F44941-9523-4B3E-9552-4F740AEB3174}"/>
                </a:ext>
              </a:extLst>
            </p:cNvPr>
            <p:cNvSpPr txBox="1"/>
            <p:nvPr/>
          </p:nvSpPr>
          <p:spPr>
            <a:xfrm>
              <a:off x="2064516" y="5511290"/>
              <a:ext cx="2753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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9A1D49-34CD-45CE-A4CC-86E0567FD681}"/>
                </a:ext>
              </a:extLst>
            </p:cNvPr>
            <p:cNvSpPr txBox="1"/>
            <p:nvPr/>
          </p:nvSpPr>
          <p:spPr>
            <a:xfrm>
              <a:off x="2875270" y="5511290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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3E0AB5-F57C-43F7-B774-10BE5B99157C}"/>
                </a:ext>
              </a:extLst>
            </p:cNvPr>
            <p:cNvSpPr txBox="1"/>
            <p:nvPr/>
          </p:nvSpPr>
          <p:spPr>
            <a:xfrm>
              <a:off x="3673588" y="5516598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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E4960D-F5A3-43D0-9077-3C35964032DD}"/>
              </a:ext>
            </a:extLst>
          </p:cNvPr>
          <p:cNvGrpSpPr/>
          <p:nvPr/>
        </p:nvGrpSpPr>
        <p:grpSpPr>
          <a:xfrm>
            <a:off x="9247465" y="1549557"/>
            <a:ext cx="2067939" cy="4520286"/>
            <a:chOff x="8136956" y="1400313"/>
            <a:chExt cx="1894001" cy="45202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2C7981-CD9A-438F-8D09-4E2BBBDF60D5}"/>
                </a:ext>
              </a:extLst>
            </p:cNvPr>
            <p:cNvSpPr txBox="1"/>
            <p:nvPr/>
          </p:nvSpPr>
          <p:spPr>
            <a:xfrm>
              <a:off x="8136956" y="1400313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</a:t>
              </a:r>
              <a:endParaRPr lang="en-IN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A17F66-D8A2-4263-8AD3-C541B6B544F4}"/>
                </a:ext>
              </a:extLst>
            </p:cNvPr>
            <p:cNvSpPr txBox="1"/>
            <p:nvPr/>
          </p:nvSpPr>
          <p:spPr>
            <a:xfrm>
              <a:off x="8937816" y="1402167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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6342BB-1487-4DA7-9CAB-B3A1C50BDC8E}"/>
                </a:ext>
              </a:extLst>
            </p:cNvPr>
            <p:cNvSpPr txBox="1"/>
            <p:nvPr/>
          </p:nvSpPr>
          <p:spPr>
            <a:xfrm>
              <a:off x="8923295" y="3028782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</a:t>
              </a:r>
              <a:endParaRPr lang="en-IN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0F2F18-776F-41F8-8699-ABD81BA9084E}"/>
                </a:ext>
              </a:extLst>
            </p:cNvPr>
            <p:cNvSpPr txBox="1"/>
            <p:nvPr/>
          </p:nvSpPr>
          <p:spPr>
            <a:xfrm>
              <a:off x="8929685" y="3257465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</a:t>
              </a:r>
              <a:endParaRPr lang="en-IN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153BB2-EB2C-41B5-90AA-A868088E1039}"/>
                </a:ext>
              </a:extLst>
            </p:cNvPr>
            <p:cNvSpPr txBox="1"/>
            <p:nvPr/>
          </p:nvSpPr>
          <p:spPr>
            <a:xfrm>
              <a:off x="8136956" y="5540535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</a:t>
              </a:r>
              <a:endParaRPr lang="en-IN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A7070E-BC05-4E07-BA33-6FA86BFF1400}"/>
                </a:ext>
              </a:extLst>
            </p:cNvPr>
            <p:cNvSpPr txBox="1"/>
            <p:nvPr/>
          </p:nvSpPr>
          <p:spPr>
            <a:xfrm>
              <a:off x="8929685" y="5551267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</a:t>
              </a:r>
              <a:endParaRPr lang="en-IN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694347-4B7B-454A-9C16-1574CC1A1988}"/>
                </a:ext>
              </a:extLst>
            </p:cNvPr>
            <p:cNvSpPr txBox="1"/>
            <p:nvPr/>
          </p:nvSpPr>
          <p:spPr>
            <a:xfrm>
              <a:off x="9677424" y="5524633"/>
              <a:ext cx="353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1" dirty="0">
                  <a:solidFill>
                    <a:srgbClr val="FF0000"/>
                  </a:solidFill>
                  <a:latin typeface="Tw Cen MT" panose="020B0602020104020603" pitchFamily="34" charset="0"/>
                  <a:sym typeface="Wingdings 2" panose="05020102010507070707" pitchFamily="18" charset="2"/>
                </a:rPr>
                <a:t></a:t>
              </a:r>
              <a:endParaRPr lang="en-IN" b="1" dirty="0"/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ADBF388-3F43-40E4-96EA-7C7406987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35446"/>
              </p:ext>
            </p:extLst>
          </p:nvPr>
        </p:nvGraphicFramePr>
        <p:xfrm>
          <a:off x="5587326" y="1233147"/>
          <a:ext cx="1008433" cy="47122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8433">
                  <a:extLst>
                    <a:ext uri="{9D8B030D-6E8A-4147-A177-3AD203B41FA5}">
                      <a16:colId xmlns:a16="http://schemas.microsoft.com/office/drawing/2014/main" val="4131267404"/>
                    </a:ext>
                  </a:extLst>
                </a:gridCol>
              </a:tblGrid>
              <a:tr h="3447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POPULATION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7498839"/>
                  </a:ext>
                </a:extLst>
              </a:tr>
              <a:tr h="2629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585585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52787000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74439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1533000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655332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35043000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173867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123083000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916925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1208000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826167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29493000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90427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608000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285733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469000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991452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20571000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221624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1559000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04453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69788000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631747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29483000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435113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7394000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708478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13408000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52469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38471000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624962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66845000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492934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35489000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163472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583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7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447-0326-4BA9-9D55-944C83E6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04"/>
            <a:ext cx="12192000" cy="54262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DISEASES DATA OF 2005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C604A-09FD-4EDD-919D-A98CE38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0BDC-505C-4831-83D6-1116B61F2167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1724-DA90-4A92-999A-134085BC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83F9-68A6-4F8D-B83D-1E60966B8541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4CBE5C-2109-4FFD-A0E3-B126B4BB4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54630"/>
              </p:ext>
            </p:extLst>
          </p:nvPr>
        </p:nvGraphicFramePr>
        <p:xfrm>
          <a:off x="1521182" y="1242532"/>
          <a:ext cx="9149636" cy="50371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2142">
                  <a:extLst>
                    <a:ext uri="{9D8B030D-6E8A-4147-A177-3AD203B41FA5}">
                      <a16:colId xmlns:a16="http://schemas.microsoft.com/office/drawing/2014/main" val="3666150530"/>
                    </a:ext>
                  </a:extLst>
                </a:gridCol>
                <a:gridCol w="3263632">
                  <a:extLst>
                    <a:ext uri="{9D8B030D-6E8A-4147-A177-3AD203B41FA5}">
                      <a16:colId xmlns:a16="http://schemas.microsoft.com/office/drawing/2014/main" val="2305968369"/>
                    </a:ext>
                  </a:extLst>
                </a:gridCol>
                <a:gridCol w="1484928">
                  <a:extLst>
                    <a:ext uri="{9D8B030D-6E8A-4147-A177-3AD203B41FA5}">
                      <a16:colId xmlns:a16="http://schemas.microsoft.com/office/drawing/2014/main" val="1014618033"/>
                    </a:ext>
                  </a:extLst>
                </a:gridCol>
                <a:gridCol w="1318704">
                  <a:extLst>
                    <a:ext uri="{9D8B030D-6E8A-4147-A177-3AD203B41FA5}">
                      <a16:colId xmlns:a16="http://schemas.microsoft.com/office/drawing/2014/main" val="2908228346"/>
                    </a:ext>
                  </a:extLst>
                </a:gridCol>
                <a:gridCol w="1143566">
                  <a:extLst>
                    <a:ext uri="{9D8B030D-6E8A-4147-A177-3AD203B41FA5}">
                      <a16:colId xmlns:a16="http://schemas.microsoft.com/office/drawing/2014/main" val="1716223508"/>
                    </a:ext>
                  </a:extLst>
                </a:gridCol>
                <a:gridCol w="1376664">
                  <a:extLst>
                    <a:ext uri="{9D8B030D-6E8A-4147-A177-3AD203B41FA5}">
                      <a16:colId xmlns:a16="http://schemas.microsoft.com/office/drawing/2014/main" val="1127517086"/>
                    </a:ext>
                  </a:extLst>
                </a:gridCol>
              </a:tblGrid>
              <a:tr h="3275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SR.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STATES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DIABETES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ASTHMA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THYROID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POPULATION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348359"/>
                  </a:ext>
                </a:extLst>
              </a:tr>
              <a:tr h="283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Andaman &amp; Nicobar Islands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10124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21473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7323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400000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063989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Andhra Pradesh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779785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1145482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523616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52787000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945292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Arunachal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8782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31524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19649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1533000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873634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Assam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176380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439857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375348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35043000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5156752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Bihar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1206600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1629802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678628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123083000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3268354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Chandigarh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9102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35742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13056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25960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Chattisgarh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234740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236580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135712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29493000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4803476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Dadra &amp; Nagar Haveli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9861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25146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8799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85066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Daman &amp; Diu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10037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22691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7813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469000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60833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Delhi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297320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133249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156890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20571000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944732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Goa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38555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26674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11091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1559000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0707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Gujarat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513044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1182680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186982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69788000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0646287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Haryana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257011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412894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169231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29483000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56715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Himachal Pradesh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51089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33755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36106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7394000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259649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Jammu &amp; Kashmir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53985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114575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15116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13408000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124313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Jharkhand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246300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322504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175625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38471000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7410336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Karnataka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554235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648964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359460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66845000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71423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Kerala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994798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1253269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1381368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35489000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107820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Lakshadweep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10544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15609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4968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68000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771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1605</Words>
  <Application>Microsoft Office PowerPoint</Application>
  <PresentationFormat>Widescreen</PresentationFormat>
  <Paragraphs>1103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Times New Roman</vt:lpstr>
      <vt:lpstr>Tw Cen MT</vt:lpstr>
      <vt:lpstr>Wingdings 2</vt:lpstr>
      <vt:lpstr>Office Theme</vt:lpstr>
      <vt:lpstr>ESTIMATING THE COMORBIDITY INDEX FOR VACCINE DISTRIBUTION  STRATEGY FOR INDIA USING THE DISEASE DATA COLLECTED  THROUGH WEB SCRAPING.</vt:lpstr>
      <vt:lpstr>PowerPoint Presentation</vt:lpstr>
      <vt:lpstr>PowerPoint Presentation</vt:lpstr>
      <vt:lpstr>DRIVING DISTANCE(KM) MATRIX OF INDIA</vt:lpstr>
      <vt:lpstr>2021 POPULATION DATA</vt:lpstr>
      <vt:lpstr>PowerPoint Presentation</vt:lpstr>
      <vt:lpstr>MISSING DATA VALUES</vt:lpstr>
      <vt:lpstr>MISING VALUE IMPUTATION IN 2005 DATA</vt:lpstr>
      <vt:lpstr>DISEASES DATA OF 2005</vt:lpstr>
      <vt:lpstr>DISEASES DATA OF 2015</vt:lpstr>
      <vt:lpstr>PowerPoint Presentation</vt:lpstr>
      <vt:lpstr>REGIONAL COMORBIDITY INDEX</vt:lpstr>
      <vt:lpstr>REGIONAL COMORBIDITY INDEX</vt:lpstr>
      <vt:lpstr>REGIONAL COMORBIDITY INDEX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Akbari</dc:creator>
  <cp:lastModifiedBy>Pratik Akbari</cp:lastModifiedBy>
  <cp:revision>751</cp:revision>
  <dcterms:created xsi:type="dcterms:W3CDTF">2022-03-12T06:21:57Z</dcterms:created>
  <dcterms:modified xsi:type="dcterms:W3CDTF">2022-06-07T12:20:42Z</dcterms:modified>
</cp:coreProperties>
</file>