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sldIdLst>
    <p:sldId id="256" r:id="rId2"/>
    <p:sldId id="258" r:id="rId3"/>
    <p:sldId id="259" r:id="rId4"/>
    <p:sldId id="260" r:id="rId5"/>
    <p:sldId id="262" r:id="rId6"/>
    <p:sldId id="263" r:id="rId7"/>
    <p:sldId id="264" r:id="rId8"/>
    <p:sldId id="266" r:id="rId9"/>
    <p:sldId id="269"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snapToObjects="1">
      <p:cViewPr varScale="1">
        <p:scale>
          <a:sx n="69" d="100"/>
          <a:sy n="69" d="100"/>
        </p:scale>
        <p:origin x="-75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C01825-CA4B-644E-B1B3-1E54ADFBE590}" type="datetimeFigureOut">
              <a:rPr lang="en-US" smtClean="0"/>
              <a:t>20/11/2021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3BDB8-A72D-9F48-9782-21403E675AF1}" type="slidenum">
              <a:rPr lang="en-US" smtClean="0"/>
              <a:t>‹#›</a:t>
            </a:fld>
            <a:endParaRPr lang="en-US"/>
          </a:p>
        </p:txBody>
      </p:sp>
    </p:spTree>
    <p:extLst>
      <p:ext uri="{BB962C8B-B14F-4D97-AF65-F5344CB8AC3E}">
        <p14:creationId xmlns:p14="http://schemas.microsoft.com/office/powerpoint/2010/main" val="1392071345"/>
      </p:ext>
    </p:extLst>
  </p:cSld>
  <p:clrMapOvr>
    <a:masterClrMapping/>
  </p:clrMapOvr>
  <mc:AlternateContent xmlns:mc="http://schemas.openxmlformats.org/markup-compatibility/2006">
    <mc:Choice xmlns:p15="http://schemas.microsoft.com/office/powerpoint/2012/main" xmlns="" Requires="p15">
      <p:transition spd="slow">
        <p15:prstTrans prst="peelOff"/>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C01825-CA4B-644E-B1B3-1E54ADFBE590}" type="datetimeFigureOut">
              <a:rPr lang="en-US" smtClean="0"/>
              <a:t>20/11/2021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3BDB8-A72D-9F48-9782-21403E675AF1}" type="slidenum">
              <a:rPr lang="en-US" smtClean="0"/>
              <a:t>‹#›</a:t>
            </a:fld>
            <a:endParaRPr lang="en-US"/>
          </a:p>
        </p:txBody>
      </p:sp>
    </p:spTree>
    <p:extLst>
      <p:ext uri="{BB962C8B-B14F-4D97-AF65-F5344CB8AC3E}">
        <p14:creationId xmlns:p14="http://schemas.microsoft.com/office/powerpoint/2010/main" val="3673258125"/>
      </p:ext>
    </p:extLst>
  </p:cSld>
  <p:clrMapOvr>
    <a:masterClrMapping/>
  </p:clrMapOvr>
  <mc:AlternateContent xmlns:mc="http://schemas.openxmlformats.org/markup-compatibility/2006">
    <mc:Choice xmlns:p15="http://schemas.microsoft.com/office/powerpoint/2012/main" xmlns="" Requires="p15">
      <p:transition spd="slow">
        <p15:prstTrans prst="peelOff"/>
      </p:transition>
    </mc:Choice>
    <mc:Fallback>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5"/>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5"/>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C01825-CA4B-644E-B1B3-1E54ADFBE590}" type="datetimeFigureOut">
              <a:rPr lang="en-US" smtClean="0"/>
              <a:t>20/11/2021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3BDB8-A72D-9F48-9782-21403E675AF1}" type="slidenum">
              <a:rPr lang="en-US" smtClean="0"/>
              <a:t>‹#›</a:t>
            </a:fld>
            <a:endParaRPr lang="en-US"/>
          </a:p>
        </p:txBody>
      </p:sp>
    </p:spTree>
    <p:extLst>
      <p:ext uri="{BB962C8B-B14F-4D97-AF65-F5344CB8AC3E}">
        <p14:creationId xmlns:p14="http://schemas.microsoft.com/office/powerpoint/2010/main" val="3192359739"/>
      </p:ext>
    </p:extLst>
  </p:cSld>
  <p:clrMapOvr>
    <a:masterClrMapping/>
  </p:clrMapOvr>
  <mc:AlternateContent xmlns:mc="http://schemas.openxmlformats.org/markup-compatibility/2006">
    <mc:Choice xmlns:p15="http://schemas.microsoft.com/office/powerpoint/2012/main" xmlns="" Requires="p15">
      <p:transition spd="slow">
        <p15:prstTrans prst="peelOff"/>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C01825-CA4B-644E-B1B3-1E54ADFBE590}" type="datetimeFigureOut">
              <a:rPr lang="en-US" smtClean="0"/>
              <a:t>20/11/2021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3BDB8-A72D-9F48-9782-21403E675AF1}" type="slidenum">
              <a:rPr lang="en-US" smtClean="0"/>
              <a:t>‹#›</a:t>
            </a:fld>
            <a:endParaRPr lang="en-US"/>
          </a:p>
        </p:txBody>
      </p:sp>
    </p:spTree>
    <p:extLst>
      <p:ext uri="{BB962C8B-B14F-4D97-AF65-F5344CB8AC3E}">
        <p14:creationId xmlns:p14="http://schemas.microsoft.com/office/powerpoint/2010/main" val="2245475863"/>
      </p:ext>
    </p:extLst>
  </p:cSld>
  <p:clrMapOvr>
    <a:masterClrMapping/>
  </p:clrMapOvr>
  <mc:AlternateContent xmlns:mc="http://schemas.openxmlformats.org/markup-compatibility/2006">
    <mc:Choice xmlns:p15="http://schemas.microsoft.com/office/powerpoint/2012/main" xmlns="" Requires="p15">
      <p:transition spd="slow">
        <p15:prstTrans prst="peelOff"/>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C01825-CA4B-644E-B1B3-1E54ADFBE590}" type="datetimeFigureOut">
              <a:rPr lang="en-US" smtClean="0"/>
              <a:t>20/11/2021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3BDB8-A72D-9F48-9782-21403E675AF1}" type="slidenum">
              <a:rPr lang="en-US" smtClean="0"/>
              <a:t>‹#›</a:t>
            </a:fld>
            <a:endParaRPr lang="en-US"/>
          </a:p>
        </p:txBody>
      </p:sp>
    </p:spTree>
    <p:extLst>
      <p:ext uri="{BB962C8B-B14F-4D97-AF65-F5344CB8AC3E}">
        <p14:creationId xmlns:p14="http://schemas.microsoft.com/office/powerpoint/2010/main" val="235154670"/>
      </p:ext>
    </p:extLst>
  </p:cSld>
  <p:clrMapOvr>
    <a:masterClrMapping/>
  </p:clrMapOvr>
  <mc:AlternateContent xmlns:mc="http://schemas.openxmlformats.org/markup-compatibility/2006">
    <mc:Choice xmlns:p15="http://schemas.microsoft.com/office/powerpoint/2012/main" xmlns="" Requires="p15">
      <p:transition spd="slow">
        <p15:prstTrans prst="peelOff"/>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C01825-CA4B-644E-B1B3-1E54ADFBE590}" type="datetimeFigureOut">
              <a:rPr lang="en-US" smtClean="0"/>
              <a:t>20/11/2021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03BDB8-A72D-9F48-9782-21403E675AF1}" type="slidenum">
              <a:rPr lang="en-US" smtClean="0"/>
              <a:t>‹#›</a:t>
            </a:fld>
            <a:endParaRPr lang="en-US"/>
          </a:p>
        </p:txBody>
      </p:sp>
    </p:spTree>
    <p:extLst>
      <p:ext uri="{BB962C8B-B14F-4D97-AF65-F5344CB8AC3E}">
        <p14:creationId xmlns:p14="http://schemas.microsoft.com/office/powerpoint/2010/main" val="3772737417"/>
      </p:ext>
    </p:extLst>
  </p:cSld>
  <p:clrMapOvr>
    <a:masterClrMapping/>
  </p:clrMapOvr>
  <mc:AlternateContent xmlns:mc="http://schemas.openxmlformats.org/markup-compatibility/2006">
    <mc:Choice xmlns:p15="http://schemas.microsoft.com/office/powerpoint/2012/main" xmlns="" Requires="p15">
      <p:transition spd="slow">
        <p15:prstTrans prst="peelOff"/>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C01825-CA4B-644E-B1B3-1E54ADFBE590}" type="datetimeFigureOut">
              <a:rPr lang="en-US" smtClean="0"/>
              <a:t>20/11/2021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03BDB8-A72D-9F48-9782-21403E675AF1}" type="slidenum">
              <a:rPr lang="en-US" smtClean="0"/>
              <a:t>‹#›</a:t>
            </a:fld>
            <a:endParaRPr lang="en-US"/>
          </a:p>
        </p:txBody>
      </p:sp>
    </p:spTree>
    <p:extLst>
      <p:ext uri="{BB962C8B-B14F-4D97-AF65-F5344CB8AC3E}">
        <p14:creationId xmlns:p14="http://schemas.microsoft.com/office/powerpoint/2010/main" val="1406438349"/>
      </p:ext>
    </p:extLst>
  </p:cSld>
  <p:clrMapOvr>
    <a:masterClrMapping/>
  </p:clrMapOvr>
  <mc:AlternateContent xmlns:mc="http://schemas.openxmlformats.org/markup-compatibility/2006">
    <mc:Choice xmlns:p15="http://schemas.microsoft.com/office/powerpoint/2012/main" xmlns="" Requires="p15">
      <p:transition spd="slow">
        <p15:prstTrans prst="peelOff"/>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C01825-CA4B-644E-B1B3-1E54ADFBE590}" type="datetimeFigureOut">
              <a:rPr lang="en-US" smtClean="0"/>
              <a:t>20/11/2021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03BDB8-A72D-9F48-9782-21403E675AF1}" type="slidenum">
              <a:rPr lang="en-US" smtClean="0"/>
              <a:t>‹#›</a:t>
            </a:fld>
            <a:endParaRPr lang="en-US"/>
          </a:p>
        </p:txBody>
      </p:sp>
    </p:spTree>
    <p:extLst>
      <p:ext uri="{BB962C8B-B14F-4D97-AF65-F5344CB8AC3E}">
        <p14:creationId xmlns:p14="http://schemas.microsoft.com/office/powerpoint/2010/main" val="4176314389"/>
      </p:ext>
    </p:extLst>
  </p:cSld>
  <p:clrMapOvr>
    <a:masterClrMapping/>
  </p:clrMapOvr>
  <mc:AlternateContent xmlns:mc="http://schemas.openxmlformats.org/markup-compatibility/2006">
    <mc:Choice xmlns:p15="http://schemas.microsoft.com/office/powerpoint/2012/main" xmlns="" Requires="p15">
      <p:transition spd="slow">
        <p15:prstTrans prst="peelOff"/>
      </p:transition>
    </mc:Choice>
    <mc:Fallback>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C01825-CA4B-644E-B1B3-1E54ADFBE590}" type="datetimeFigureOut">
              <a:rPr lang="en-US" smtClean="0"/>
              <a:t>20/11/2021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03BDB8-A72D-9F48-9782-21403E675AF1}" type="slidenum">
              <a:rPr lang="en-US" smtClean="0"/>
              <a:t>‹#›</a:t>
            </a:fld>
            <a:endParaRPr lang="en-US"/>
          </a:p>
        </p:txBody>
      </p:sp>
    </p:spTree>
    <p:extLst>
      <p:ext uri="{BB962C8B-B14F-4D97-AF65-F5344CB8AC3E}">
        <p14:creationId xmlns:p14="http://schemas.microsoft.com/office/powerpoint/2010/main" val="4244665844"/>
      </p:ext>
    </p:extLst>
  </p:cSld>
  <p:clrMapOvr>
    <a:masterClrMapping/>
  </p:clrMapOvr>
  <mc:AlternateContent xmlns:mc="http://schemas.openxmlformats.org/markup-compatibility/2006">
    <mc:Choice xmlns:p15="http://schemas.microsoft.com/office/powerpoint/2012/main" xmlns="" Requires="p15">
      <p:transition spd="slow">
        <p15:prstTrans prst="peelOff"/>
      </p:transition>
    </mc:Choice>
    <mc:Fallback>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C01825-CA4B-644E-B1B3-1E54ADFBE590}" type="datetimeFigureOut">
              <a:rPr lang="en-US" smtClean="0"/>
              <a:t>20/11/2021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03BDB8-A72D-9F48-9782-21403E675AF1}" type="slidenum">
              <a:rPr lang="en-US" smtClean="0"/>
              <a:t>‹#›</a:t>
            </a:fld>
            <a:endParaRPr lang="en-US"/>
          </a:p>
        </p:txBody>
      </p:sp>
    </p:spTree>
    <p:extLst>
      <p:ext uri="{BB962C8B-B14F-4D97-AF65-F5344CB8AC3E}">
        <p14:creationId xmlns:p14="http://schemas.microsoft.com/office/powerpoint/2010/main" val="2368043723"/>
      </p:ext>
    </p:extLst>
  </p:cSld>
  <p:clrMapOvr>
    <a:masterClrMapping/>
  </p:clrMapOvr>
  <mc:AlternateContent xmlns:mc="http://schemas.openxmlformats.org/markup-compatibility/2006">
    <mc:Choice xmlns:p15="http://schemas.microsoft.com/office/powerpoint/2012/main" xmlns="" Requires="p15">
      <p:transition spd="slow">
        <p15:prstTrans prst="peelOff"/>
      </p:transition>
    </mc:Choice>
    <mc:Fallback>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C01825-CA4B-644E-B1B3-1E54ADFBE590}" type="datetimeFigureOut">
              <a:rPr lang="en-US" smtClean="0"/>
              <a:t>20/11/2021</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A03BDB8-A72D-9F48-9782-21403E675AF1}" type="slidenum">
              <a:rPr lang="en-US" smtClean="0"/>
              <a:t>‹#›</a:t>
            </a:fld>
            <a:endParaRPr lang="en-US"/>
          </a:p>
        </p:txBody>
      </p:sp>
    </p:spTree>
    <p:extLst>
      <p:ext uri="{BB962C8B-B14F-4D97-AF65-F5344CB8AC3E}">
        <p14:creationId xmlns:p14="http://schemas.microsoft.com/office/powerpoint/2010/main" val="3808038733"/>
      </p:ext>
    </p:extLst>
  </p:cSld>
  <p:clrMapOvr>
    <a:masterClrMapping/>
  </p:clrMapOvr>
  <mc:AlternateContent xmlns:mc="http://schemas.openxmlformats.org/markup-compatibility/2006">
    <mc:Choice xmlns:p15="http://schemas.microsoft.com/office/powerpoint/2012/main" xmlns="" Requires="p15">
      <p:transition spd="slow">
        <p15:prstTrans prst="peelOff"/>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C01825-CA4B-644E-B1B3-1E54ADFBE590}" type="datetimeFigureOut">
              <a:rPr lang="en-US" smtClean="0"/>
              <a:t>20/11/2021</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03BDB8-A72D-9F48-9782-21403E675AF1}" type="slidenum">
              <a:rPr lang="en-US" smtClean="0"/>
              <a:t>‹#›</a:t>
            </a:fld>
            <a:endParaRPr lang="en-US"/>
          </a:p>
        </p:txBody>
      </p:sp>
    </p:spTree>
    <p:extLst>
      <p:ext uri="{BB962C8B-B14F-4D97-AF65-F5344CB8AC3E}">
        <p14:creationId xmlns:p14="http://schemas.microsoft.com/office/powerpoint/2010/main" val="80093768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mc:AlternateContent xmlns:mc="http://schemas.openxmlformats.org/markup-compatibility/2006">
    <mc:Choice xmlns:p15="http://schemas.microsoft.com/office/powerpoint/2012/main" xmlns="" Requires="p15">
      <p:transition spd="slow">
        <p15:prstTrans prst="peelOff"/>
      </p:transition>
    </mc:Choice>
    <mc:Fallback>
      <p:transition spd="slow">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647936-D2FE-AF41-B789-90FC0422B222}"/>
              </a:ext>
            </a:extLst>
          </p:cNvPr>
          <p:cNvSpPr>
            <a:spLocks noGrp="1"/>
          </p:cNvSpPr>
          <p:nvPr>
            <p:ph type="ctrTitle"/>
          </p:nvPr>
        </p:nvSpPr>
        <p:spPr/>
        <p:txBody>
          <a:bodyPr>
            <a:normAutofit/>
          </a:bodyPr>
          <a:lstStyle/>
          <a:p>
            <a:r>
              <a:rPr lang="en-US" dirty="0"/>
              <a:t>Jigsaw Capstone Project</a:t>
            </a:r>
          </a:p>
        </p:txBody>
      </p:sp>
    </p:spTree>
    <p:extLst>
      <p:ext uri="{BB962C8B-B14F-4D97-AF65-F5344CB8AC3E}">
        <p14:creationId xmlns:p14="http://schemas.microsoft.com/office/powerpoint/2010/main" val="37977188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93060010-B879-8D4F-AEE6-E894F97B920D}"/>
              </a:ext>
            </a:extLst>
          </p:cNvPr>
          <p:cNvSpPr/>
          <p:nvPr/>
        </p:nvSpPr>
        <p:spPr>
          <a:xfrm>
            <a:off x="4902407" y="2967335"/>
            <a:ext cx="2387192" cy="923330"/>
          </a:xfrm>
          <a:prstGeom prst="rect">
            <a:avLst/>
          </a:prstGeom>
          <a:noFill/>
        </p:spPr>
        <p:txBody>
          <a:bodyPr wrap="none" lIns="91440" tIns="45720" rIns="91440" bIns="45720">
            <a:spAutoFit/>
          </a:bodyPr>
          <a:lstStyle/>
          <a:p>
            <a:pPr algn="ctr"/>
            <a:r>
              <a:rPr lang="en-GB" sz="5400" b="0" cap="none" spc="0" dirty="0">
                <a:ln w="0"/>
                <a:solidFill>
                  <a:schemeClr val="tx1"/>
                </a:solidFill>
                <a:effectLst>
                  <a:outerShdw blurRad="38100" dist="19050" dir="2700000" algn="tl" rotWithShape="0">
                    <a:schemeClr val="dk1">
                      <a:alpha val="40000"/>
                    </a:schemeClr>
                  </a:outerShdw>
                </a:effectLst>
              </a:rPr>
              <a:t>Thanks!</a:t>
            </a:r>
          </a:p>
        </p:txBody>
      </p:sp>
    </p:spTree>
    <p:extLst>
      <p:ext uri="{BB962C8B-B14F-4D97-AF65-F5344CB8AC3E}">
        <p14:creationId xmlns:p14="http://schemas.microsoft.com/office/powerpoint/2010/main" val="3901971242"/>
      </p:ext>
    </p:extLst>
  </p:cSld>
  <p:clrMapOvr>
    <a:masterClrMapping/>
  </p:clrMapOvr>
  <mc:AlternateContent xmlns:mc="http://schemas.openxmlformats.org/markup-compatibility/2006">
    <mc:Choice xmlns:p15="http://schemas.microsoft.com/office/powerpoint/2012/main" xmlns="" Requires="p15">
      <p:transition spd="slow">
        <p15:prstTrans prst="peelOff"/>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5FE13E-7691-A74F-B0C8-1DDD1D10178C}"/>
              </a:ext>
            </a:extLst>
          </p:cNvPr>
          <p:cNvSpPr>
            <a:spLocks noGrp="1"/>
          </p:cNvSpPr>
          <p:nvPr>
            <p:ph type="title"/>
          </p:nvPr>
        </p:nvSpPr>
        <p:spPr/>
        <p:txBody>
          <a:bodyPr/>
          <a:lstStyle/>
          <a:p>
            <a:r>
              <a:rPr lang="en-US" dirty="0"/>
              <a:t>Problem definition </a:t>
            </a:r>
          </a:p>
        </p:txBody>
      </p:sp>
      <p:sp>
        <p:nvSpPr>
          <p:cNvPr id="3" name="Content Placeholder 2">
            <a:extLst>
              <a:ext uri="{FF2B5EF4-FFF2-40B4-BE49-F238E27FC236}">
                <a16:creationId xmlns="" xmlns:a16="http://schemas.microsoft.com/office/drawing/2014/main" id="{0373D2EA-DCD1-5145-A94B-D21881E38D6E}"/>
              </a:ext>
            </a:extLst>
          </p:cNvPr>
          <p:cNvSpPr>
            <a:spLocks noGrp="1"/>
          </p:cNvSpPr>
          <p:nvPr>
            <p:ph idx="1"/>
          </p:nvPr>
        </p:nvSpPr>
        <p:spPr/>
        <p:txBody>
          <a:bodyPr/>
          <a:lstStyle/>
          <a:p>
            <a:r>
              <a:rPr lang="en-US" dirty="0"/>
              <a:t>Attrition rate: Students who dropped out within one year of joining the program. </a:t>
            </a:r>
          </a:p>
        </p:txBody>
      </p:sp>
      <p:pic>
        <p:nvPicPr>
          <p:cNvPr id="5" name="Picture 4">
            <a:extLst>
              <a:ext uri="{FF2B5EF4-FFF2-40B4-BE49-F238E27FC236}">
                <a16:creationId xmlns="" xmlns:a16="http://schemas.microsoft.com/office/drawing/2014/main" id="{2EF5A710-77D8-3144-B7DE-926E0C28E724}"/>
              </a:ext>
            </a:extLst>
          </p:cNvPr>
          <p:cNvPicPr>
            <a:picLocks noChangeAspect="1"/>
          </p:cNvPicPr>
          <p:nvPr/>
        </p:nvPicPr>
        <p:blipFill>
          <a:blip r:embed="rId2"/>
          <a:stretch>
            <a:fillRect/>
          </a:stretch>
        </p:blipFill>
        <p:spPr>
          <a:xfrm>
            <a:off x="572157" y="3013075"/>
            <a:ext cx="5981700" cy="3479800"/>
          </a:xfrm>
          <a:prstGeom prst="rect">
            <a:avLst/>
          </a:prstGeom>
        </p:spPr>
      </p:pic>
      <p:sp>
        <p:nvSpPr>
          <p:cNvPr id="6" name="TextBox 5">
            <a:extLst>
              <a:ext uri="{FF2B5EF4-FFF2-40B4-BE49-F238E27FC236}">
                <a16:creationId xmlns="" xmlns:a16="http://schemas.microsoft.com/office/drawing/2014/main" id="{5A5A824B-1C1E-F84C-8C7D-BCD9A411602F}"/>
              </a:ext>
            </a:extLst>
          </p:cNvPr>
          <p:cNvSpPr txBox="1"/>
          <p:nvPr/>
        </p:nvSpPr>
        <p:spPr>
          <a:xfrm>
            <a:off x="6957850" y="2906317"/>
            <a:ext cx="4834759" cy="3693319"/>
          </a:xfrm>
          <a:prstGeom prst="rect">
            <a:avLst/>
          </a:prstGeom>
          <a:noFill/>
        </p:spPr>
        <p:txBody>
          <a:bodyPr wrap="square" rtlCol="0">
            <a:spAutoFit/>
          </a:bodyPr>
          <a:lstStyle/>
          <a:p>
            <a:r>
              <a:rPr lang="en-US" b="1" dirty="0"/>
              <a:t>Note: </a:t>
            </a:r>
            <a:r>
              <a:rPr lang="en-US" dirty="0"/>
              <a:t>Here 1 defines attrition and 0 means the student did not attrite. </a:t>
            </a:r>
          </a:p>
          <a:p>
            <a:endParaRPr lang="en-US" dirty="0"/>
          </a:p>
          <a:p>
            <a:r>
              <a:rPr lang="en-US" b="1" dirty="0"/>
              <a:t>Observations: </a:t>
            </a:r>
          </a:p>
          <a:p>
            <a:pPr marL="285750" indent="-285750">
              <a:buFont typeface="Arial" panose="020B0604020202020204" pitchFamily="34" charset="0"/>
              <a:buChar char="•"/>
            </a:pPr>
            <a:r>
              <a:rPr lang="en-US" dirty="0"/>
              <a:t>As evident, attrition rate remains between 21 to 23% across all the years with 2006 being the exception. </a:t>
            </a:r>
          </a:p>
          <a:p>
            <a:pPr marL="285750" indent="-285750">
              <a:buFont typeface="Arial" panose="020B0604020202020204" pitchFamily="34" charset="0"/>
              <a:buChar char="•"/>
            </a:pPr>
            <a:endParaRPr lang="en-US" dirty="0"/>
          </a:p>
          <a:p>
            <a:r>
              <a:rPr lang="en-US" dirty="0"/>
              <a:t>Our objective is to reduce this rate by finding out key drivers for attrition and finally building a prediction model to know beforehand if the given student would attrite early.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76379705"/>
      </p:ext>
    </p:extLst>
  </p:cSld>
  <p:clrMapOvr>
    <a:masterClrMapping/>
  </p:clrMapOvr>
  <mc:AlternateContent xmlns:mc="http://schemas.openxmlformats.org/markup-compatibility/2006">
    <mc:Choice xmlns:p15="http://schemas.microsoft.com/office/powerpoint/2012/main" xmlns="" Requires="p15">
      <p:transition spd="slow">
        <p15:prstTrans prst="peelOff"/>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7500C0-2B9B-674E-B6E9-9E3F88E197CB}"/>
              </a:ext>
            </a:extLst>
          </p:cNvPr>
          <p:cNvSpPr>
            <a:spLocks noGrp="1"/>
          </p:cNvSpPr>
          <p:nvPr>
            <p:ph type="title"/>
          </p:nvPr>
        </p:nvSpPr>
        <p:spPr/>
        <p:txBody>
          <a:bodyPr/>
          <a:lstStyle/>
          <a:p>
            <a:r>
              <a:rPr lang="en-US" dirty="0"/>
              <a:t>EDA- Key features </a:t>
            </a:r>
          </a:p>
        </p:txBody>
      </p:sp>
      <p:sp>
        <p:nvSpPr>
          <p:cNvPr id="3" name="Content Placeholder 2">
            <a:extLst>
              <a:ext uri="{FF2B5EF4-FFF2-40B4-BE49-F238E27FC236}">
                <a16:creationId xmlns="" xmlns:a16="http://schemas.microsoft.com/office/drawing/2014/main" id="{0019ED8C-B600-6348-A18A-DC670F2F6EC1}"/>
              </a:ext>
            </a:extLst>
          </p:cNvPr>
          <p:cNvSpPr>
            <a:spLocks noGrp="1"/>
          </p:cNvSpPr>
          <p:nvPr>
            <p:ph idx="1"/>
          </p:nvPr>
        </p:nvSpPr>
        <p:spPr/>
        <p:txBody>
          <a:bodyPr/>
          <a:lstStyle/>
          <a:p>
            <a:r>
              <a:rPr lang="en-US" dirty="0"/>
              <a:t>GPA</a:t>
            </a:r>
          </a:p>
          <a:p>
            <a:pPr marL="0" indent="0">
              <a:buNone/>
            </a:pPr>
            <a:endParaRPr lang="en-US" dirty="0"/>
          </a:p>
        </p:txBody>
      </p:sp>
      <p:pic>
        <p:nvPicPr>
          <p:cNvPr id="5" name="Picture 4">
            <a:extLst>
              <a:ext uri="{FF2B5EF4-FFF2-40B4-BE49-F238E27FC236}">
                <a16:creationId xmlns="" xmlns:a16="http://schemas.microsoft.com/office/drawing/2014/main" id="{11D92572-2497-FD46-9515-3B189A3C9C9B}"/>
              </a:ext>
            </a:extLst>
          </p:cNvPr>
          <p:cNvPicPr>
            <a:picLocks noChangeAspect="1"/>
          </p:cNvPicPr>
          <p:nvPr/>
        </p:nvPicPr>
        <p:blipFill>
          <a:blip r:embed="rId2"/>
          <a:stretch>
            <a:fillRect/>
          </a:stretch>
        </p:blipFill>
        <p:spPr>
          <a:xfrm>
            <a:off x="838201" y="2984500"/>
            <a:ext cx="4965700" cy="3327400"/>
          </a:xfrm>
          <a:prstGeom prst="rect">
            <a:avLst/>
          </a:prstGeom>
        </p:spPr>
      </p:pic>
      <p:sp>
        <p:nvSpPr>
          <p:cNvPr id="6" name="TextBox 5">
            <a:extLst>
              <a:ext uri="{FF2B5EF4-FFF2-40B4-BE49-F238E27FC236}">
                <a16:creationId xmlns="" xmlns:a16="http://schemas.microsoft.com/office/drawing/2014/main" id="{6754759A-EB45-AF4B-80F9-D744AFEDB1BF}"/>
              </a:ext>
            </a:extLst>
          </p:cNvPr>
          <p:cNvSpPr txBox="1"/>
          <p:nvPr/>
        </p:nvSpPr>
        <p:spPr>
          <a:xfrm>
            <a:off x="6687425" y="2984501"/>
            <a:ext cx="4960883" cy="646331"/>
          </a:xfrm>
          <a:prstGeom prst="rect">
            <a:avLst/>
          </a:prstGeom>
          <a:noFill/>
        </p:spPr>
        <p:txBody>
          <a:bodyPr wrap="square" rtlCol="0">
            <a:spAutoFit/>
          </a:bodyPr>
          <a:lstStyle/>
          <a:p>
            <a:r>
              <a:rPr lang="en-US" b="1" dirty="0"/>
              <a:t>Observation: </a:t>
            </a:r>
            <a:r>
              <a:rPr lang="en-US" dirty="0"/>
              <a:t>Student with higher GPA (&gt;3.2) are comparatively less likely to attrite. </a:t>
            </a:r>
          </a:p>
        </p:txBody>
      </p:sp>
    </p:spTree>
    <p:extLst>
      <p:ext uri="{BB962C8B-B14F-4D97-AF65-F5344CB8AC3E}">
        <p14:creationId xmlns:p14="http://schemas.microsoft.com/office/powerpoint/2010/main" val="1424157691"/>
      </p:ext>
    </p:extLst>
  </p:cSld>
  <p:clrMapOvr>
    <a:masterClrMapping/>
  </p:clrMapOvr>
  <mc:AlternateContent xmlns:mc="http://schemas.openxmlformats.org/markup-compatibility/2006">
    <mc:Choice xmlns:p15="http://schemas.microsoft.com/office/powerpoint/2012/main" xmlns="" Requires="p15">
      <p:transition spd="slow">
        <p15:prstTrans prst="peelOff"/>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44FF5B6-9223-3B45-8CE5-958A8A6514FC}"/>
              </a:ext>
            </a:extLst>
          </p:cNvPr>
          <p:cNvSpPr>
            <a:spLocks noGrp="1"/>
          </p:cNvSpPr>
          <p:nvPr>
            <p:ph idx="1"/>
          </p:nvPr>
        </p:nvSpPr>
        <p:spPr/>
        <p:txBody>
          <a:bodyPr/>
          <a:lstStyle/>
          <a:p>
            <a:r>
              <a:rPr lang="en-US" dirty="0"/>
              <a:t>Housing Status</a:t>
            </a:r>
          </a:p>
          <a:p>
            <a:pPr marL="0" indent="0">
              <a:buNone/>
            </a:pPr>
            <a:endParaRPr lang="en-US" dirty="0"/>
          </a:p>
        </p:txBody>
      </p:sp>
      <p:pic>
        <p:nvPicPr>
          <p:cNvPr id="4" name="Picture 3">
            <a:extLst>
              <a:ext uri="{FF2B5EF4-FFF2-40B4-BE49-F238E27FC236}">
                <a16:creationId xmlns="" xmlns:a16="http://schemas.microsoft.com/office/drawing/2014/main" id="{ECD97A31-80FC-F942-812A-4A15579BDCC2}"/>
              </a:ext>
            </a:extLst>
          </p:cNvPr>
          <p:cNvPicPr>
            <a:picLocks noChangeAspect="1"/>
          </p:cNvPicPr>
          <p:nvPr/>
        </p:nvPicPr>
        <p:blipFill>
          <a:blip r:embed="rId2"/>
          <a:stretch>
            <a:fillRect/>
          </a:stretch>
        </p:blipFill>
        <p:spPr>
          <a:xfrm>
            <a:off x="381000" y="2322460"/>
            <a:ext cx="4655427" cy="3103617"/>
          </a:xfrm>
          <a:prstGeom prst="rect">
            <a:avLst/>
          </a:prstGeom>
        </p:spPr>
      </p:pic>
      <p:sp>
        <p:nvSpPr>
          <p:cNvPr id="5" name="TextBox 4">
            <a:extLst>
              <a:ext uri="{FF2B5EF4-FFF2-40B4-BE49-F238E27FC236}">
                <a16:creationId xmlns="" xmlns:a16="http://schemas.microsoft.com/office/drawing/2014/main" id="{0149DB8B-31A0-F444-BE62-F73914527803}"/>
              </a:ext>
            </a:extLst>
          </p:cNvPr>
          <p:cNvSpPr txBox="1"/>
          <p:nvPr/>
        </p:nvSpPr>
        <p:spPr>
          <a:xfrm>
            <a:off x="6319346" y="1469680"/>
            <a:ext cx="5704489" cy="2585323"/>
          </a:xfrm>
          <a:prstGeom prst="rect">
            <a:avLst/>
          </a:prstGeom>
          <a:noFill/>
        </p:spPr>
        <p:txBody>
          <a:bodyPr wrap="square" rtlCol="0">
            <a:spAutoFit/>
          </a:bodyPr>
          <a:lstStyle/>
          <a:p>
            <a:r>
              <a:rPr lang="en-US" b="1" dirty="0"/>
              <a:t>Observation: </a:t>
            </a:r>
            <a:r>
              <a:rPr lang="en-US" dirty="0"/>
              <a:t>Students staying on campus are more likely to attrite</a:t>
            </a:r>
          </a:p>
          <a:p>
            <a:endParaRPr lang="en-US" dirty="0"/>
          </a:p>
          <a:p>
            <a:r>
              <a:rPr lang="en-US" b="1" dirty="0"/>
              <a:t>Recommendation: </a:t>
            </a:r>
          </a:p>
          <a:p>
            <a:pPr marL="285750" indent="-285750">
              <a:buFont typeface="Arial" panose="020B0604020202020204" pitchFamily="34" charset="0"/>
              <a:buChar char="•"/>
            </a:pPr>
            <a:r>
              <a:rPr lang="en-US" dirty="0"/>
              <a:t>Check how students are spending time on campus, find out what’s distracting them from focusing on studies, it could be anything from poor hostel facilities, poor meals to noisy surroundings </a:t>
            </a:r>
          </a:p>
          <a:p>
            <a:endParaRPr lang="en-US" dirty="0"/>
          </a:p>
        </p:txBody>
      </p:sp>
    </p:spTree>
    <p:extLst>
      <p:ext uri="{BB962C8B-B14F-4D97-AF65-F5344CB8AC3E}">
        <p14:creationId xmlns:p14="http://schemas.microsoft.com/office/powerpoint/2010/main" val="3251690534"/>
      </p:ext>
    </p:extLst>
  </p:cSld>
  <p:clrMapOvr>
    <a:masterClrMapping/>
  </p:clrMapOvr>
  <mc:AlternateContent xmlns:mc="http://schemas.openxmlformats.org/markup-compatibility/2006">
    <mc:Choice xmlns:p15="http://schemas.microsoft.com/office/powerpoint/2012/main" xmlns="" Requires="p15">
      <p:transition spd="slow">
        <p15:prstTrans prst="peelOff"/>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44FF5B6-9223-3B45-8CE5-958A8A6514FC}"/>
              </a:ext>
            </a:extLst>
          </p:cNvPr>
          <p:cNvSpPr>
            <a:spLocks noGrp="1"/>
          </p:cNvSpPr>
          <p:nvPr>
            <p:ph idx="1"/>
          </p:nvPr>
        </p:nvSpPr>
        <p:spPr/>
        <p:txBody>
          <a:bodyPr/>
          <a:lstStyle/>
          <a:p>
            <a:r>
              <a:rPr lang="en-US" dirty="0"/>
              <a:t>Distance form home</a:t>
            </a:r>
          </a:p>
          <a:p>
            <a:pPr marL="0" indent="0">
              <a:buNone/>
            </a:pPr>
            <a:endParaRPr lang="en-US" dirty="0"/>
          </a:p>
        </p:txBody>
      </p:sp>
      <p:pic>
        <p:nvPicPr>
          <p:cNvPr id="4" name="Picture 3">
            <a:extLst>
              <a:ext uri="{FF2B5EF4-FFF2-40B4-BE49-F238E27FC236}">
                <a16:creationId xmlns="" xmlns:a16="http://schemas.microsoft.com/office/drawing/2014/main" id="{DE40DF0A-A444-074A-A552-11A4193AE3DE}"/>
              </a:ext>
            </a:extLst>
          </p:cNvPr>
          <p:cNvPicPr>
            <a:picLocks noChangeAspect="1"/>
          </p:cNvPicPr>
          <p:nvPr/>
        </p:nvPicPr>
        <p:blipFill>
          <a:blip r:embed="rId2"/>
          <a:stretch>
            <a:fillRect/>
          </a:stretch>
        </p:blipFill>
        <p:spPr>
          <a:xfrm>
            <a:off x="838200" y="2771447"/>
            <a:ext cx="3670739" cy="2872608"/>
          </a:xfrm>
          <a:prstGeom prst="rect">
            <a:avLst/>
          </a:prstGeom>
        </p:spPr>
      </p:pic>
      <p:sp>
        <p:nvSpPr>
          <p:cNvPr id="5" name="TextBox 4">
            <a:extLst>
              <a:ext uri="{FF2B5EF4-FFF2-40B4-BE49-F238E27FC236}">
                <a16:creationId xmlns="" xmlns:a16="http://schemas.microsoft.com/office/drawing/2014/main" id="{7431909F-DD42-2D40-B36B-94CFCF1BD04E}"/>
              </a:ext>
            </a:extLst>
          </p:cNvPr>
          <p:cNvSpPr txBox="1"/>
          <p:nvPr/>
        </p:nvSpPr>
        <p:spPr>
          <a:xfrm>
            <a:off x="5602014" y="1825627"/>
            <a:ext cx="6295697" cy="3693319"/>
          </a:xfrm>
          <a:prstGeom prst="rect">
            <a:avLst/>
          </a:prstGeom>
          <a:noFill/>
        </p:spPr>
        <p:txBody>
          <a:bodyPr wrap="square" rtlCol="0">
            <a:spAutoFit/>
          </a:bodyPr>
          <a:lstStyle/>
          <a:p>
            <a:r>
              <a:rPr lang="en-US" b="1" dirty="0"/>
              <a:t>Observation: </a:t>
            </a:r>
            <a:r>
              <a:rPr lang="en-US" dirty="0"/>
              <a:t>We saw earlier that students who stay on campus are more likely to attrite, now here we see that those students for whom the distance from university and home is more are more likely to attrite. It is likely that these are the same students who stay on campus as distance from home is more. In other words students who belong to same city as university are more likely to continue and finish the course.</a:t>
            </a:r>
          </a:p>
          <a:p>
            <a:endParaRPr lang="en-US" b="1" dirty="0"/>
          </a:p>
          <a:p>
            <a:r>
              <a:rPr lang="en-US" b="1" dirty="0"/>
              <a:t>Recommendation: </a:t>
            </a:r>
          </a:p>
          <a:p>
            <a:pPr marL="342900" indent="-342900">
              <a:buAutoNum type="arabicPeriod"/>
            </a:pPr>
            <a:r>
              <a:rPr lang="en-US" dirty="0"/>
              <a:t>Maybe students are wasting time commuting between home and university, so institute can come up with pick and drop service which would consume less time.</a:t>
            </a:r>
          </a:p>
          <a:p>
            <a:endParaRPr lang="en-US" dirty="0"/>
          </a:p>
        </p:txBody>
      </p:sp>
    </p:spTree>
    <p:extLst>
      <p:ext uri="{BB962C8B-B14F-4D97-AF65-F5344CB8AC3E}">
        <p14:creationId xmlns:p14="http://schemas.microsoft.com/office/powerpoint/2010/main" val="2400407980"/>
      </p:ext>
    </p:extLst>
  </p:cSld>
  <p:clrMapOvr>
    <a:masterClrMapping/>
  </p:clrMapOvr>
  <mc:AlternateContent xmlns:mc="http://schemas.openxmlformats.org/markup-compatibility/2006">
    <mc:Choice xmlns:p15="http://schemas.microsoft.com/office/powerpoint/2012/main" xmlns="" Requires="p15">
      <p:transition spd="slow">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44FF5B6-9223-3B45-8CE5-958A8A6514FC}"/>
              </a:ext>
            </a:extLst>
          </p:cNvPr>
          <p:cNvSpPr>
            <a:spLocks noGrp="1"/>
          </p:cNvSpPr>
          <p:nvPr>
            <p:ph idx="1"/>
          </p:nvPr>
        </p:nvSpPr>
        <p:spPr/>
        <p:txBody>
          <a:bodyPr/>
          <a:lstStyle/>
          <a:p>
            <a:r>
              <a:rPr lang="en-US" dirty="0"/>
              <a:t>Financial conditions</a:t>
            </a:r>
          </a:p>
        </p:txBody>
      </p:sp>
      <p:pic>
        <p:nvPicPr>
          <p:cNvPr id="4" name="Picture 3">
            <a:extLst>
              <a:ext uri="{FF2B5EF4-FFF2-40B4-BE49-F238E27FC236}">
                <a16:creationId xmlns="" xmlns:a16="http://schemas.microsoft.com/office/drawing/2014/main" id="{B1EE773C-D7F2-A14B-81EF-96C6CC2B8B8F}"/>
              </a:ext>
            </a:extLst>
          </p:cNvPr>
          <p:cNvPicPr>
            <a:picLocks noChangeAspect="1"/>
          </p:cNvPicPr>
          <p:nvPr/>
        </p:nvPicPr>
        <p:blipFill>
          <a:blip r:embed="rId2"/>
          <a:stretch>
            <a:fillRect/>
          </a:stretch>
        </p:blipFill>
        <p:spPr>
          <a:xfrm>
            <a:off x="838200" y="2903482"/>
            <a:ext cx="3054568" cy="2882900"/>
          </a:xfrm>
          <a:prstGeom prst="rect">
            <a:avLst/>
          </a:prstGeom>
        </p:spPr>
      </p:pic>
      <p:pic>
        <p:nvPicPr>
          <p:cNvPr id="5" name="Picture 4">
            <a:extLst>
              <a:ext uri="{FF2B5EF4-FFF2-40B4-BE49-F238E27FC236}">
                <a16:creationId xmlns="" xmlns:a16="http://schemas.microsoft.com/office/drawing/2014/main" id="{0CABB45A-FDB2-DC42-84AB-FBFA3BD62AFD}"/>
              </a:ext>
            </a:extLst>
          </p:cNvPr>
          <p:cNvPicPr>
            <a:picLocks noChangeAspect="1"/>
          </p:cNvPicPr>
          <p:nvPr/>
        </p:nvPicPr>
        <p:blipFill>
          <a:blip r:embed="rId3"/>
          <a:stretch>
            <a:fillRect/>
          </a:stretch>
        </p:blipFill>
        <p:spPr>
          <a:xfrm>
            <a:off x="4367706" y="2903482"/>
            <a:ext cx="3054567" cy="2882900"/>
          </a:xfrm>
          <a:prstGeom prst="rect">
            <a:avLst/>
          </a:prstGeom>
        </p:spPr>
      </p:pic>
      <p:sp>
        <p:nvSpPr>
          <p:cNvPr id="6" name="TextBox 5">
            <a:extLst>
              <a:ext uri="{FF2B5EF4-FFF2-40B4-BE49-F238E27FC236}">
                <a16:creationId xmlns="" xmlns:a16="http://schemas.microsoft.com/office/drawing/2014/main" id="{EE97E710-DFE9-FC40-AA56-483FDF8719DD}"/>
              </a:ext>
            </a:extLst>
          </p:cNvPr>
          <p:cNvSpPr txBox="1"/>
          <p:nvPr/>
        </p:nvSpPr>
        <p:spPr>
          <a:xfrm>
            <a:off x="8113989" y="2903482"/>
            <a:ext cx="3054567" cy="2862322"/>
          </a:xfrm>
          <a:prstGeom prst="rect">
            <a:avLst/>
          </a:prstGeom>
          <a:noFill/>
        </p:spPr>
        <p:txBody>
          <a:bodyPr wrap="square" rtlCol="0">
            <a:spAutoFit/>
          </a:bodyPr>
          <a:lstStyle/>
          <a:p>
            <a:r>
              <a:rPr lang="en-US" b="1" dirty="0"/>
              <a:t>Observation: </a:t>
            </a:r>
            <a:r>
              <a:rPr lang="en-US" dirty="0"/>
              <a:t>Students for whom the family contribution is less and therefore higher unmet needs are more likely to attrite. </a:t>
            </a:r>
          </a:p>
          <a:p>
            <a:endParaRPr lang="en-US" b="1" dirty="0"/>
          </a:p>
          <a:p>
            <a:r>
              <a:rPr lang="en-US" b="1" dirty="0"/>
              <a:t>Recommendation: </a:t>
            </a:r>
            <a:r>
              <a:rPr lang="en-US" dirty="0"/>
              <a:t>Come up with attractive finance scheme or scholarship programs for needy. </a:t>
            </a:r>
            <a:endParaRPr lang="en-US" b="1" dirty="0"/>
          </a:p>
        </p:txBody>
      </p:sp>
    </p:spTree>
    <p:extLst>
      <p:ext uri="{BB962C8B-B14F-4D97-AF65-F5344CB8AC3E}">
        <p14:creationId xmlns:p14="http://schemas.microsoft.com/office/powerpoint/2010/main" val="626208190"/>
      </p:ext>
    </p:extLst>
  </p:cSld>
  <p:clrMapOvr>
    <a:masterClrMapping/>
  </p:clrMapOvr>
  <mc:AlternateContent xmlns:mc="http://schemas.openxmlformats.org/markup-compatibility/2006">
    <mc:Choice xmlns:p15="http://schemas.microsoft.com/office/powerpoint/2012/main" xmlns="" Requires="p15">
      <p:transition spd="slow">
        <p15:prstTrans prst="peelOff"/>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DF4863-3462-5745-A2F4-C0595F6DFF05}"/>
              </a:ext>
            </a:extLst>
          </p:cNvPr>
          <p:cNvSpPr>
            <a:spLocks noGrp="1"/>
          </p:cNvSpPr>
          <p:nvPr>
            <p:ph type="title"/>
          </p:nvPr>
        </p:nvSpPr>
        <p:spPr/>
        <p:txBody>
          <a:bodyPr/>
          <a:lstStyle/>
          <a:p>
            <a:r>
              <a:rPr lang="en-US" dirty="0"/>
              <a:t>EDA- </a:t>
            </a:r>
            <a:r>
              <a:rPr lang="en-US" dirty="0" smtClean="0"/>
              <a:t>Few </a:t>
            </a:r>
            <a:r>
              <a:rPr lang="en-US" dirty="0"/>
              <a:t>more observations</a:t>
            </a:r>
          </a:p>
        </p:txBody>
      </p:sp>
      <p:sp>
        <p:nvSpPr>
          <p:cNvPr id="3" name="Content Placeholder 2">
            <a:extLst>
              <a:ext uri="{FF2B5EF4-FFF2-40B4-BE49-F238E27FC236}">
                <a16:creationId xmlns="" xmlns:a16="http://schemas.microsoft.com/office/drawing/2014/main" id="{008B9824-FEB8-9E4F-AA58-AD42A2309426}"/>
              </a:ext>
            </a:extLst>
          </p:cNvPr>
          <p:cNvSpPr>
            <a:spLocks noGrp="1"/>
          </p:cNvSpPr>
          <p:nvPr>
            <p:ph idx="1"/>
          </p:nvPr>
        </p:nvSpPr>
        <p:spPr/>
        <p:txBody>
          <a:bodyPr>
            <a:normAutofit lnSpcReduction="10000"/>
          </a:bodyPr>
          <a:lstStyle/>
          <a:p>
            <a:r>
              <a:rPr lang="en-US" dirty="0"/>
              <a:t>Apart from above mentioned features, it was also found that students who opt for following courses are more likely to attrite:</a:t>
            </a:r>
          </a:p>
          <a:p>
            <a:pPr lvl="1"/>
            <a:r>
              <a:rPr lang="en-US" dirty="0"/>
              <a:t>Criminal Justice, </a:t>
            </a:r>
          </a:p>
          <a:p>
            <a:pPr lvl="1"/>
            <a:r>
              <a:rPr lang="en-US" dirty="0"/>
              <a:t>Exercise Science, </a:t>
            </a:r>
          </a:p>
          <a:p>
            <a:pPr lvl="1"/>
            <a:r>
              <a:rPr lang="en-US" dirty="0"/>
              <a:t>Art, </a:t>
            </a:r>
          </a:p>
          <a:p>
            <a:pPr lvl="1"/>
            <a:r>
              <a:rPr lang="en-US" dirty="0"/>
              <a:t>Computer Science Games, </a:t>
            </a:r>
          </a:p>
          <a:p>
            <a:pPr lvl="1"/>
            <a:r>
              <a:rPr lang="en-US" dirty="0"/>
              <a:t>Marketing and </a:t>
            </a:r>
          </a:p>
          <a:p>
            <a:pPr lvl="1"/>
            <a:r>
              <a:rPr lang="en-US" dirty="0"/>
              <a:t>Engineering studies have higher proportions of dropouts</a:t>
            </a:r>
          </a:p>
        </p:txBody>
      </p:sp>
    </p:spTree>
    <p:extLst>
      <p:ext uri="{BB962C8B-B14F-4D97-AF65-F5344CB8AC3E}">
        <p14:creationId xmlns:p14="http://schemas.microsoft.com/office/powerpoint/2010/main" val="2226260643"/>
      </p:ext>
    </p:extLst>
  </p:cSld>
  <p:clrMapOvr>
    <a:masterClrMapping/>
  </p:clrMapOvr>
  <mc:AlternateContent xmlns:mc="http://schemas.openxmlformats.org/markup-compatibility/2006">
    <mc:Choice xmlns:p15="http://schemas.microsoft.com/office/powerpoint/2012/main" xmlns="" Requires="p15">
      <p:transition spd="slow">
        <p15:prstTrans prst="peelOff"/>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5D4DAF-3282-AA45-871A-DED085B9D1A3}"/>
              </a:ext>
            </a:extLst>
          </p:cNvPr>
          <p:cNvSpPr>
            <a:spLocks noGrp="1"/>
          </p:cNvSpPr>
          <p:nvPr>
            <p:ph type="title"/>
          </p:nvPr>
        </p:nvSpPr>
        <p:spPr/>
        <p:txBody>
          <a:bodyPr/>
          <a:lstStyle/>
          <a:p>
            <a:r>
              <a:rPr lang="en-US" b="1" dirty="0"/>
              <a:t>Prediction Model</a:t>
            </a:r>
          </a:p>
        </p:txBody>
      </p:sp>
      <p:sp>
        <p:nvSpPr>
          <p:cNvPr id="3" name="Content Placeholder 2">
            <a:extLst>
              <a:ext uri="{FF2B5EF4-FFF2-40B4-BE49-F238E27FC236}">
                <a16:creationId xmlns="" xmlns:a16="http://schemas.microsoft.com/office/drawing/2014/main" id="{76CAE290-EE0A-5E49-B81A-89E7494DB6B4}"/>
              </a:ext>
            </a:extLst>
          </p:cNvPr>
          <p:cNvSpPr>
            <a:spLocks noGrp="1"/>
          </p:cNvSpPr>
          <p:nvPr>
            <p:ph idx="1"/>
          </p:nvPr>
        </p:nvSpPr>
        <p:spPr>
          <a:xfrm>
            <a:off x="609600" y="1105059"/>
            <a:ext cx="10972800" cy="5610878"/>
          </a:xfrm>
        </p:spPr>
        <p:txBody>
          <a:bodyPr/>
          <a:lstStyle/>
          <a:p>
            <a:pPr marL="0" indent="0">
              <a:buNone/>
            </a:pPr>
            <a:r>
              <a:rPr lang="en-US" b="1" dirty="0"/>
              <a:t>Xgboost results</a:t>
            </a:r>
          </a:p>
          <a:p>
            <a:r>
              <a:rPr lang="en-US" dirty="0"/>
              <a:t>Model executed an accuracy score of </a:t>
            </a:r>
            <a:r>
              <a:rPr lang="en-IN" b="1" dirty="0"/>
              <a:t>0.8049</a:t>
            </a:r>
          </a:p>
          <a:p>
            <a:r>
              <a:rPr lang="en-IN" b="1" dirty="0"/>
              <a:t>Confusion matrix</a:t>
            </a:r>
            <a:r>
              <a:rPr lang="en-IN" dirty="0"/>
              <a:t>: </a:t>
            </a:r>
          </a:p>
          <a:p>
            <a:endParaRPr lang="en-IN" dirty="0"/>
          </a:p>
          <a:p>
            <a:endParaRPr lang="en-IN" dirty="0"/>
          </a:p>
          <a:p>
            <a:endParaRPr lang="en-IN" b="1" dirty="0"/>
          </a:p>
          <a:p>
            <a:r>
              <a:rPr lang="en-IN" b="1" dirty="0" smtClean="0"/>
              <a:t>Performance </a:t>
            </a:r>
            <a:r>
              <a:rPr lang="en-IN" b="1" dirty="0"/>
              <a:t>metrics</a:t>
            </a:r>
            <a:r>
              <a:rPr lang="en-IN" dirty="0"/>
              <a:t>: </a:t>
            </a:r>
          </a:p>
          <a:p>
            <a:pPr marL="0" indent="0">
              <a:buNone/>
            </a:pPr>
            <a:endParaRPr lang="en-IN" dirty="0"/>
          </a:p>
        </p:txBody>
      </p:sp>
      <p:graphicFrame>
        <p:nvGraphicFramePr>
          <p:cNvPr id="4" name="Table 3">
            <a:extLst>
              <a:ext uri="{FF2B5EF4-FFF2-40B4-BE49-F238E27FC236}">
                <a16:creationId xmlns="" xmlns:a16="http://schemas.microsoft.com/office/drawing/2014/main" id="{7D9A0007-08F4-C641-BD24-05C4827D6DFF}"/>
              </a:ext>
            </a:extLst>
          </p:cNvPr>
          <p:cNvGraphicFramePr>
            <a:graphicFrameLocks noGrp="1"/>
          </p:cNvGraphicFramePr>
          <p:nvPr>
            <p:extLst>
              <p:ext uri="{D42A27DB-BD31-4B8C-83A1-F6EECF244321}">
                <p14:modId xmlns:p14="http://schemas.microsoft.com/office/powerpoint/2010/main" val="1647580259"/>
              </p:ext>
            </p:extLst>
          </p:nvPr>
        </p:nvGraphicFramePr>
        <p:xfrm>
          <a:off x="1298355" y="2883132"/>
          <a:ext cx="2699490" cy="1483360"/>
        </p:xfrm>
        <a:graphic>
          <a:graphicData uri="http://schemas.openxmlformats.org/drawingml/2006/table">
            <a:tbl>
              <a:tblPr firstRow="1" bandRow="1">
                <a:tableStyleId>{18603FDC-E32A-4AB5-989C-0864C3EAD2B8}</a:tableStyleId>
              </a:tblPr>
              <a:tblGrid>
                <a:gridCol w="1104604">
                  <a:extLst>
                    <a:ext uri="{9D8B030D-6E8A-4147-A177-3AD203B41FA5}">
                      <a16:colId xmlns="" xmlns:a16="http://schemas.microsoft.com/office/drawing/2014/main" val="4186144996"/>
                    </a:ext>
                  </a:extLst>
                </a:gridCol>
                <a:gridCol w="720527">
                  <a:extLst>
                    <a:ext uri="{9D8B030D-6E8A-4147-A177-3AD203B41FA5}">
                      <a16:colId xmlns="" xmlns:a16="http://schemas.microsoft.com/office/drawing/2014/main" val="2708056416"/>
                    </a:ext>
                  </a:extLst>
                </a:gridCol>
                <a:gridCol w="874359">
                  <a:extLst>
                    <a:ext uri="{9D8B030D-6E8A-4147-A177-3AD203B41FA5}">
                      <a16:colId xmlns="" xmlns:a16="http://schemas.microsoft.com/office/drawing/2014/main" val="976627521"/>
                    </a:ext>
                  </a:extLst>
                </a:gridCol>
              </a:tblGrid>
              <a:tr h="370840">
                <a:tc>
                  <a:txBody>
                    <a:bodyPr/>
                    <a:lstStyle/>
                    <a:p>
                      <a:pPr algn="ctr"/>
                      <a:endParaRPr lang="en-US" b="0" dirty="0"/>
                    </a:p>
                  </a:txBody>
                  <a:tcPr>
                    <a:solidFill>
                      <a:srgbClr val="00B050"/>
                    </a:solidFill>
                  </a:tcPr>
                </a:tc>
                <a:tc gridSpan="2">
                  <a:txBody>
                    <a:bodyPr/>
                    <a:lstStyle/>
                    <a:p>
                      <a:pPr algn="ctr"/>
                      <a:r>
                        <a:rPr lang="en-US" b="1" dirty="0"/>
                        <a:t>Predicted</a:t>
                      </a:r>
                    </a:p>
                  </a:txBody>
                  <a:tcPr>
                    <a:solidFill>
                      <a:srgbClr val="00B050"/>
                    </a:solidFill>
                  </a:tcPr>
                </a:tc>
                <a:tc hMerge="1">
                  <a:txBody>
                    <a:bodyPr/>
                    <a:lstStyle/>
                    <a:p>
                      <a:pPr algn="ctr"/>
                      <a:endParaRPr lang="en-US" b="0" dirty="0"/>
                    </a:p>
                  </a:txBody>
                  <a:tcPr/>
                </a:tc>
                <a:extLst>
                  <a:ext uri="{0D108BD9-81ED-4DB2-BD59-A6C34878D82A}">
                    <a16:rowId xmlns="" xmlns:a16="http://schemas.microsoft.com/office/drawing/2014/main" val="3285733286"/>
                  </a:ext>
                </a:extLst>
              </a:tr>
              <a:tr h="370840">
                <a:tc>
                  <a:txBody>
                    <a:bodyPr/>
                    <a:lstStyle/>
                    <a:p>
                      <a:pPr algn="ctr"/>
                      <a:r>
                        <a:rPr lang="en-US" b="1" dirty="0"/>
                        <a:t>Actual</a:t>
                      </a:r>
                    </a:p>
                  </a:txBody>
                  <a:tcPr>
                    <a:solidFill>
                      <a:schemeClr val="accent6">
                        <a:lumMod val="40000"/>
                        <a:lumOff val="60000"/>
                        <a:alpha val="20000"/>
                      </a:schemeClr>
                    </a:solidFill>
                  </a:tcPr>
                </a:tc>
                <a:tc>
                  <a:txBody>
                    <a:bodyPr/>
                    <a:lstStyle/>
                    <a:p>
                      <a:pPr algn="ctr"/>
                      <a:r>
                        <a:rPr lang="en-US" b="0" dirty="0"/>
                        <a:t>0</a:t>
                      </a:r>
                    </a:p>
                  </a:txBody>
                  <a:tcPr>
                    <a:solidFill>
                      <a:schemeClr val="accent6">
                        <a:lumMod val="40000"/>
                        <a:lumOff val="60000"/>
                        <a:alpha val="20000"/>
                      </a:schemeClr>
                    </a:solidFill>
                  </a:tcPr>
                </a:tc>
                <a:tc>
                  <a:txBody>
                    <a:bodyPr/>
                    <a:lstStyle/>
                    <a:p>
                      <a:pPr algn="ctr"/>
                      <a:r>
                        <a:rPr lang="en-US" b="0" dirty="0"/>
                        <a:t>1</a:t>
                      </a:r>
                    </a:p>
                  </a:txBody>
                  <a:tcPr/>
                </a:tc>
                <a:extLst>
                  <a:ext uri="{0D108BD9-81ED-4DB2-BD59-A6C34878D82A}">
                    <a16:rowId xmlns="" xmlns:a16="http://schemas.microsoft.com/office/drawing/2014/main" val="404527277"/>
                  </a:ext>
                </a:extLst>
              </a:tr>
              <a:tr h="370840">
                <a:tc>
                  <a:txBody>
                    <a:bodyPr/>
                    <a:lstStyle/>
                    <a:p>
                      <a:pPr algn="ctr"/>
                      <a:r>
                        <a:rPr lang="en-US" b="0" dirty="0"/>
                        <a:t>0</a:t>
                      </a:r>
                    </a:p>
                  </a:txBody>
                  <a:tcPr>
                    <a:solidFill>
                      <a:srgbClr val="00B050"/>
                    </a:solidFill>
                  </a:tcPr>
                </a:tc>
                <a:tc>
                  <a:txBody>
                    <a:bodyPr/>
                    <a:lstStyle/>
                    <a:p>
                      <a:pPr algn="ctr"/>
                      <a:r>
                        <a:rPr lang="en-US" b="0" dirty="0" smtClean="0"/>
                        <a:t>779</a:t>
                      </a:r>
                      <a:endParaRPr lang="en-US" b="0" dirty="0"/>
                    </a:p>
                  </a:txBody>
                  <a:tcPr>
                    <a:solidFill>
                      <a:srgbClr val="00B050"/>
                    </a:solidFill>
                  </a:tcPr>
                </a:tc>
                <a:tc>
                  <a:txBody>
                    <a:bodyPr/>
                    <a:lstStyle/>
                    <a:p>
                      <a:pPr algn="ctr"/>
                      <a:r>
                        <a:rPr lang="en-US" b="0" dirty="0" smtClean="0"/>
                        <a:t>22</a:t>
                      </a:r>
                      <a:endParaRPr lang="en-US" b="0" dirty="0"/>
                    </a:p>
                  </a:txBody>
                  <a:tcPr>
                    <a:solidFill>
                      <a:srgbClr val="00B050"/>
                    </a:solidFill>
                  </a:tcPr>
                </a:tc>
                <a:extLst>
                  <a:ext uri="{0D108BD9-81ED-4DB2-BD59-A6C34878D82A}">
                    <a16:rowId xmlns="" xmlns:a16="http://schemas.microsoft.com/office/drawing/2014/main" val="2894927662"/>
                  </a:ext>
                </a:extLst>
              </a:tr>
              <a:tr h="370840">
                <a:tc>
                  <a:txBody>
                    <a:bodyPr/>
                    <a:lstStyle/>
                    <a:p>
                      <a:pPr algn="ctr"/>
                      <a:r>
                        <a:rPr lang="en-US" dirty="0"/>
                        <a:t>1</a:t>
                      </a:r>
                    </a:p>
                  </a:txBody>
                  <a:tcPr/>
                </a:tc>
                <a:tc>
                  <a:txBody>
                    <a:bodyPr/>
                    <a:lstStyle/>
                    <a:p>
                      <a:pPr algn="ctr"/>
                      <a:r>
                        <a:rPr lang="en-US" dirty="0" smtClean="0"/>
                        <a:t>152</a:t>
                      </a:r>
                      <a:endParaRPr lang="en-US" dirty="0"/>
                    </a:p>
                  </a:txBody>
                  <a:tcPr/>
                </a:tc>
                <a:tc>
                  <a:txBody>
                    <a:bodyPr/>
                    <a:lstStyle/>
                    <a:p>
                      <a:pPr algn="ctr"/>
                      <a:r>
                        <a:rPr lang="en-US" dirty="0" smtClean="0"/>
                        <a:t>67</a:t>
                      </a:r>
                      <a:endParaRPr lang="en-US" dirty="0"/>
                    </a:p>
                  </a:txBody>
                  <a:tcPr/>
                </a:tc>
                <a:extLst>
                  <a:ext uri="{0D108BD9-81ED-4DB2-BD59-A6C34878D82A}">
                    <a16:rowId xmlns="" xmlns:a16="http://schemas.microsoft.com/office/drawing/2014/main" val="2877583862"/>
                  </a:ext>
                </a:extLst>
              </a:tr>
            </a:tbl>
          </a:graphicData>
        </a:graphic>
      </p:graphicFrame>
      <p:graphicFrame>
        <p:nvGraphicFramePr>
          <p:cNvPr id="5" name="Table 4">
            <a:extLst>
              <a:ext uri="{FF2B5EF4-FFF2-40B4-BE49-F238E27FC236}">
                <a16:creationId xmlns="" xmlns:a16="http://schemas.microsoft.com/office/drawing/2014/main" id="{8491ADE2-776E-B241-90DA-8D648C3E5DFD}"/>
              </a:ext>
            </a:extLst>
          </p:cNvPr>
          <p:cNvGraphicFramePr>
            <a:graphicFrameLocks noGrp="1"/>
          </p:cNvGraphicFramePr>
          <p:nvPr>
            <p:extLst>
              <p:ext uri="{D42A27DB-BD31-4B8C-83A1-F6EECF244321}">
                <p14:modId xmlns:p14="http://schemas.microsoft.com/office/powerpoint/2010/main" val="3437603718"/>
              </p:ext>
            </p:extLst>
          </p:nvPr>
        </p:nvGraphicFramePr>
        <p:xfrm>
          <a:off x="1298355" y="5390375"/>
          <a:ext cx="6537844" cy="1325562"/>
        </p:xfrm>
        <a:graphic>
          <a:graphicData uri="http://schemas.openxmlformats.org/drawingml/2006/table">
            <a:tbl>
              <a:tblPr firstRow="1" bandRow="1">
                <a:tableStyleId>{18603FDC-E32A-4AB5-989C-0864C3EAD2B8}</a:tableStyleId>
              </a:tblPr>
              <a:tblGrid>
                <a:gridCol w="1634461">
                  <a:extLst>
                    <a:ext uri="{9D8B030D-6E8A-4147-A177-3AD203B41FA5}">
                      <a16:colId xmlns="" xmlns:a16="http://schemas.microsoft.com/office/drawing/2014/main" val="919564411"/>
                    </a:ext>
                  </a:extLst>
                </a:gridCol>
                <a:gridCol w="1634461">
                  <a:extLst>
                    <a:ext uri="{9D8B030D-6E8A-4147-A177-3AD203B41FA5}">
                      <a16:colId xmlns="" xmlns:a16="http://schemas.microsoft.com/office/drawing/2014/main" val="2351595320"/>
                    </a:ext>
                  </a:extLst>
                </a:gridCol>
                <a:gridCol w="1634461">
                  <a:extLst>
                    <a:ext uri="{9D8B030D-6E8A-4147-A177-3AD203B41FA5}">
                      <a16:colId xmlns="" xmlns:a16="http://schemas.microsoft.com/office/drawing/2014/main" val="3374579815"/>
                    </a:ext>
                  </a:extLst>
                </a:gridCol>
                <a:gridCol w="1634461">
                  <a:extLst>
                    <a:ext uri="{9D8B030D-6E8A-4147-A177-3AD203B41FA5}">
                      <a16:colId xmlns="" xmlns:a16="http://schemas.microsoft.com/office/drawing/2014/main" val="3296575009"/>
                    </a:ext>
                  </a:extLst>
                </a:gridCol>
              </a:tblGrid>
              <a:tr h="441854">
                <a:tc>
                  <a:txBody>
                    <a:bodyPr/>
                    <a:lstStyle/>
                    <a:p>
                      <a:pPr algn="ctr"/>
                      <a:r>
                        <a:rPr lang="en-US" dirty="0"/>
                        <a:t>Report</a:t>
                      </a:r>
                    </a:p>
                  </a:txBody>
                  <a:tcPr>
                    <a:solidFill>
                      <a:srgbClr val="00B050"/>
                    </a:solidFill>
                  </a:tcPr>
                </a:tc>
                <a:tc>
                  <a:txBody>
                    <a:bodyPr/>
                    <a:lstStyle/>
                    <a:p>
                      <a:pPr algn="ctr"/>
                      <a:r>
                        <a:rPr lang="en-US" dirty="0"/>
                        <a:t>Precision</a:t>
                      </a:r>
                    </a:p>
                  </a:txBody>
                  <a:tcPr>
                    <a:solidFill>
                      <a:srgbClr val="00B050"/>
                    </a:solidFill>
                  </a:tcPr>
                </a:tc>
                <a:tc>
                  <a:txBody>
                    <a:bodyPr/>
                    <a:lstStyle/>
                    <a:p>
                      <a:pPr algn="ctr"/>
                      <a:r>
                        <a:rPr lang="en-US" dirty="0"/>
                        <a:t>Recall</a:t>
                      </a:r>
                    </a:p>
                  </a:txBody>
                  <a:tcPr>
                    <a:solidFill>
                      <a:srgbClr val="00B050"/>
                    </a:solidFill>
                  </a:tcPr>
                </a:tc>
                <a:tc>
                  <a:txBody>
                    <a:bodyPr/>
                    <a:lstStyle/>
                    <a:p>
                      <a:pPr algn="ctr"/>
                      <a:r>
                        <a:rPr lang="en-US" dirty="0"/>
                        <a:t>F1-score</a:t>
                      </a:r>
                    </a:p>
                  </a:txBody>
                  <a:tcPr>
                    <a:solidFill>
                      <a:srgbClr val="00B050"/>
                    </a:solidFill>
                  </a:tcPr>
                </a:tc>
                <a:extLst>
                  <a:ext uri="{0D108BD9-81ED-4DB2-BD59-A6C34878D82A}">
                    <a16:rowId xmlns="" xmlns:a16="http://schemas.microsoft.com/office/drawing/2014/main" val="1205773352"/>
                  </a:ext>
                </a:extLst>
              </a:tr>
              <a:tr h="441854">
                <a:tc>
                  <a:txBody>
                    <a:bodyPr/>
                    <a:lstStyle/>
                    <a:p>
                      <a:pPr algn="ctr"/>
                      <a:r>
                        <a:rPr lang="en-US" dirty="0"/>
                        <a:t>0</a:t>
                      </a:r>
                    </a:p>
                  </a:txBody>
                  <a:tcPr/>
                </a:tc>
                <a:tc>
                  <a:txBody>
                    <a:bodyPr/>
                    <a:lstStyle/>
                    <a:p>
                      <a:pPr algn="ctr"/>
                      <a:r>
                        <a:rPr lang="en-US" dirty="0" smtClean="0"/>
                        <a:t>0.84</a:t>
                      </a:r>
                      <a:endParaRPr lang="en-US" dirty="0"/>
                    </a:p>
                  </a:txBody>
                  <a:tcPr/>
                </a:tc>
                <a:tc>
                  <a:txBody>
                    <a:bodyPr/>
                    <a:lstStyle/>
                    <a:p>
                      <a:pPr algn="ctr"/>
                      <a:r>
                        <a:rPr lang="en-US" dirty="0" smtClean="0"/>
                        <a:t>0.97</a:t>
                      </a:r>
                      <a:endParaRPr lang="en-US" dirty="0"/>
                    </a:p>
                  </a:txBody>
                  <a:tcPr/>
                </a:tc>
                <a:tc>
                  <a:txBody>
                    <a:bodyPr/>
                    <a:lstStyle/>
                    <a:p>
                      <a:pPr algn="ctr"/>
                      <a:r>
                        <a:rPr lang="en-US" dirty="0" smtClean="0"/>
                        <a:t>0.90</a:t>
                      </a:r>
                      <a:endParaRPr lang="en-US" dirty="0"/>
                    </a:p>
                  </a:txBody>
                  <a:tcPr/>
                </a:tc>
                <a:extLst>
                  <a:ext uri="{0D108BD9-81ED-4DB2-BD59-A6C34878D82A}">
                    <a16:rowId xmlns="" xmlns:a16="http://schemas.microsoft.com/office/drawing/2014/main" val="4102017340"/>
                  </a:ext>
                </a:extLst>
              </a:tr>
              <a:tr h="441854">
                <a:tc>
                  <a:txBody>
                    <a:bodyPr/>
                    <a:lstStyle/>
                    <a:p>
                      <a:pPr algn="ctr"/>
                      <a:r>
                        <a:rPr lang="en-US" dirty="0"/>
                        <a:t>1</a:t>
                      </a:r>
                    </a:p>
                  </a:txBody>
                  <a:tcPr>
                    <a:solidFill>
                      <a:srgbClr val="00B050"/>
                    </a:solidFill>
                  </a:tcPr>
                </a:tc>
                <a:tc>
                  <a:txBody>
                    <a:bodyPr/>
                    <a:lstStyle/>
                    <a:p>
                      <a:pPr algn="ctr"/>
                      <a:r>
                        <a:rPr lang="en-US" dirty="0" smtClean="0"/>
                        <a:t>0.75</a:t>
                      </a:r>
                      <a:endParaRPr lang="en-US" dirty="0"/>
                    </a:p>
                  </a:txBody>
                  <a:tcPr>
                    <a:solidFill>
                      <a:srgbClr val="00B050"/>
                    </a:solidFill>
                  </a:tcPr>
                </a:tc>
                <a:tc>
                  <a:txBody>
                    <a:bodyPr/>
                    <a:lstStyle/>
                    <a:p>
                      <a:pPr algn="ctr"/>
                      <a:r>
                        <a:rPr lang="en-US" dirty="0" smtClean="0"/>
                        <a:t>0.31</a:t>
                      </a:r>
                      <a:endParaRPr lang="en-US" dirty="0"/>
                    </a:p>
                  </a:txBody>
                  <a:tcPr>
                    <a:solidFill>
                      <a:srgbClr val="00B050"/>
                    </a:solidFill>
                  </a:tcPr>
                </a:tc>
                <a:tc>
                  <a:txBody>
                    <a:bodyPr/>
                    <a:lstStyle/>
                    <a:p>
                      <a:pPr algn="ctr"/>
                      <a:r>
                        <a:rPr lang="en-US" dirty="0" smtClean="0"/>
                        <a:t>0.44</a:t>
                      </a:r>
                      <a:endParaRPr lang="en-US" dirty="0"/>
                    </a:p>
                  </a:txBody>
                  <a:tcPr>
                    <a:solidFill>
                      <a:srgbClr val="00B050"/>
                    </a:solidFill>
                  </a:tcPr>
                </a:tc>
                <a:extLst>
                  <a:ext uri="{0D108BD9-81ED-4DB2-BD59-A6C34878D82A}">
                    <a16:rowId xmlns="" xmlns:a16="http://schemas.microsoft.com/office/drawing/2014/main" val="3648798278"/>
                  </a:ext>
                </a:extLst>
              </a:tr>
            </a:tbl>
          </a:graphicData>
        </a:graphic>
      </p:graphicFrame>
    </p:spTree>
    <p:extLst>
      <p:ext uri="{BB962C8B-B14F-4D97-AF65-F5344CB8AC3E}">
        <p14:creationId xmlns:p14="http://schemas.microsoft.com/office/powerpoint/2010/main" val="1026963534"/>
      </p:ext>
    </p:extLst>
  </p:cSld>
  <p:clrMapOvr>
    <a:masterClrMapping/>
  </p:clrMapOvr>
  <mc:AlternateContent xmlns:mc="http://schemas.openxmlformats.org/markup-compatibility/2006">
    <mc:Choice xmlns:p15="http://schemas.microsoft.com/office/powerpoint/2012/main" xmlns="" Requires="p15">
      <p:transition spd="slow">
        <p15:prstTrans prst="peelOff"/>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 </a:t>
            </a:r>
            <a:r>
              <a:rPr lang="en-US" b="1" dirty="0"/>
              <a:t>of recommendations</a:t>
            </a:r>
            <a:endParaRPr lang="en-IN" b="1" dirty="0"/>
          </a:p>
        </p:txBody>
      </p:sp>
      <p:sp>
        <p:nvSpPr>
          <p:cNvPr id="3" name="Content Placeholder 2"/>
          <p:cNvSpPr>
            <a:spLocks noGrp="1"/>
          </p:cNvSpPr>
          <p:nvPr>
            <p:ph idx="1"/>
          </p:nvPr>
        </p:nvSpPr>
        <p:spPr/>
        <p:txBody>
          <a:bodyPr/>
          <a:lstStyle/>
          <a:p>
            <a:pPr marL="514350" indent="-514350">
              <a:buAutoNum type="arabicPeriod"/>
            </a:pPr>
            <a:r>
              <a:rPr lang="en-IN" dirty="0" smtClean="0"/>
              <a:t>Attract Students with High School GPA&gt;3.2.</a:t>
            </a:r>
          </a:p>
          <a:p>
            <a:pPr marL="514350" indent="-514350">
              <a:buAutoNum type="arabicPeriod"/>
            </a:pPr>
            <a:r>
              <a:rPr lang="en-IN" dirty="0" smtClean="0"/>
              <a:t>Improve on campus hostel facilities.</a:t>
            </a:r>
          </a:p>
          <a:p>
            <a:pPr marL="514350" indent="-514350">
              <a:buAutoNum type="arabicPeriod"/>
            </a:pPr>
            <a:r>
              <a:rPr lang="en-IN" dirty="0" smtClean="0"/>
              <a:t>Provide more job opportunities.</a:t>
            </a:r>
          </a:p>
          <a:p>
            <a:pPr marL="514350" indent="-514350">
              <a:buAutoNum type="arabicPeriod"/>
            </a:pPr>
            <a:r>
              <a:rPr lang="en-IN" dirty="0" smtClean="0"/>
              <a:t>Help financially needy students with special scholarships.</a:t>
            </a:r>
          </a:p>
          <a:p>
            <a:pPr marL="514350" indent="-514350">
              <a:buAutoNum type="arabicPeriod"/>
            </a:pPr>
            <a:r>
              <a:rPr lang="en-IN" dirty="0" smtClean="0"/>
              <a:t>Use the prediction model to predict which students are likely  to attrite.</a:t>
            </a:r>
          </a:p>
          <a:p>
            <a:pPr marL="514350" indent="-514350">
              <a:buAutoNum type="arabicPeriod"/>
            </a:pPr>
            <a:endParaRPr lang="en-IN" dirty="0"/>
          </a:p>
        </p:txBody>
      </p:sp>
    </p:spTree>
    <p:extLst>
      <p:ext uri="{BB962C8B-B14F-4D97-AF65-F5344CB8AC3E}">
        <p14:creationId xmlns:p14="http://schemas.microsoft.com/office/powerpoint/2010/main" val="2586411098"/>
      </p:ext>
    </p:extLst>
  </p:cSld>
  <p:clrMapOvr>
    <a:masterClrMapping/>
  </p:clrMapOvr>
  <mc:AlternateContent xmlns:mc="http://schemas.openxmlformats.org/markup-compatibility/2006">
    <mc:Choice xmlns:p15="http://schemas.microsoft.com/office/powerpoint/2012/main" xmlns="" Requires="p15">
      <p:transition spd="slow">
        <p15:prstTrans prst="peelOff"/>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589</TotalTime>
  <Words>438</Words>
  <Application>Microsoft Office PowerPoint</Application>
  <PresentationFormat>Custom</PresentationFormat>
  <Paragraphs>71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Jigsaw Capstone Project</vt:lpstr>
      <vt:lpstr>Problem definition </vt:lpstr>
      <vt:lpstr>EDA- Key features </vt:lpstr>
      <vt:lpstr>PowerPoint Presentation</vt:lpstr>
      <vt:lpstr>PowerPoint Presentation</vt:lpstr>
      <vt:lpstr>PowerPoint Presentation</vt:lpstr>
      <vt:lpstr>EDA- Few more observations</vt:lpstr>
      <vt:lpstr>Prediction Model</vt:lpstr>
      <vt:lpstr>Summary of recommendations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Jigsaw Capstone Project</dc:title>
  <dc:creator>Keivaly Pujara</dc:creator>
  <cp:lastModifiedBy>prathik</cp:lastModifiedBy>
  <cp:revision>34</cp:revision>
  <dcterms:created xsi:type="dcterms:W3CDTF">2020-07-01T05:42:17Z</dcterms:created>
  <dcterms:modified xsi:type="dcterms:W3CDTF">2021-11-20T05:41:02Z</dcterms:modified>
</cp:coreProperties>
</file>