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0" r:id="rId1"/>
  </p:sldMasterIdLst>
  <p:notesMasterIdLst>
    <p:notesMasterId r:id="rId12"/>
  </p:notesMasterIdLst>
  <p:sldIdLst>
    <p:sldId id="267" r:id="rId2"/>
    <p:sldId id="256" r:id="rId3"/>
    <p:sldId id="264" r:id="rId4"/>
    <p:sldId id="271" r:id="rId5"/>
    <p:sldId id="257" r:id="rId6"/>
    <p:sldId id="258" r:id="rId7"/>
    <p:sldId id="268" r:id="rId8"/>
    <p:sldId id="269" r:id="rId9"/>
    <p:sldId id="270"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6"/>
  </p:normalViewPr>
  <p:slideViewPr>
    <p:cSldViewPr>
      <p:cViewPr>
        <p:scale>
          <a:sx n="107" d="100"/>
          <a:sy n="107" d="100"/>
        </p:scale>
        <p:origin x="-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316D30-D3F8-4F46-9159-7E5B758412A4}"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218F14-3928-4963-A2B5-1CC731E89D2C}" type="slidenum">
              <a:rPr lang="en-US" smtClean="0"/>
              <a:t>‹#›</a:t>
            </a:fld>
            <a:endParaRPr lang="en-US"/>
          </a:p>
        </p:txBody>
      </p:sp>
    </p:spTree>
    <p:extLst>
      <p:ext uri="{BB962C8B-B14F-4D97-AF65-F5344CB8AC3E}">
        <p14:creationId xmlns:p14="http://schemas.microsoft.com/office/powerpoint/2010/main" val="84598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429245001"/>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86464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41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136501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238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176730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1326999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1263040054"/>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92316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C0F3B-B47D-4B56-A2EA-587F34DAA39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655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8C0F3B-B47D-4B56-A2EA-587F34DAA398}"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60389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8C0F3B-B47D-4B56-A2EA-587F34DAA398}"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72183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8C0F3B-B47D-4B56-A2EA-587F34DAA398}"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76397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C0F3B-B47D-4B56-A2EA-587F34DAA398}"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331486280"/>
      </p:ext>
    </p:extLst>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C0F3B-B47D-4B56-A2EA-587F34DAA398}"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717327642"/>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C0F3B-B47D-4B56-A2EA-587F34DAA398}"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29B9D-58A1-43A6-A552-C84DDDBBF197}" type="slidenum">
              <a:rPr lang="en-US" smtClean="0"/>
              <a:t>‹#›</a:t>
            </a:fld>
            <a:endParaRPr lang="en-US"/>
          </a:p>
        </p:txBody>
      </p:sp>
    </p:spTree>
    <p:extLst>
      <p:ext uri="{BB962C8B-B14F-4D97-AF65-F5344CB8AC3E}">
        <p14:creationId xmlns:p14="http://schemas.microsoft.com/office/powerpoint/2010/main" val="15248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8C0F3B-B47D-4B56-A2EA-587F34DAA398}" type="datetimeFigureOut">
              <a:rPr lang="en-US" smtClean="0"/>
              <a:t>12/15/2015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3029B9D-58A1-43A6-A552-C84DDDBBF197}" type="slidenum">
              <a:rPr lang="en-US" smtClean="0"/>
              <a:t>‹#›</a:t>
            </a:fld>
            <a:endParaRPr lang="en-US"/>
          </a:p>
        </p:txBody>
      </p:sp>
    </p:spTree>
    <p:extLst>
      <p:ext uri="{BB962C8B-B14F-4D97-AF65-F5344CB8AC3E}">
        <p14:creationId xmlns:p14="http://schemas.microsoft.com/office/powerpoint/2010/main" val="1850181023"/>
      </p:ext>
    </p:extLst>
  </p:cSld>
  <p:clrMap bg1="lt1" tx1="dk1" bg2="lt2" tx2="dk2" accent1="accent1" accent2="accent2" accent3="accent3" accent4="accent4" accent5="accent5" accent6="accent6" hlink="hlink" folHlink="folHlink"/>
  <p:sldLayoutIdLst>
    <p:sldLayoutId id="2147484411" r:id="rId1"/>
    <p:sldLayoutId id="2147484412" r:id="rId2"/>
    <p:sldLayoutId id="2147484413" r:id="rId3"/>
    <p:sldLayoutId id="2147484414" r:id="rId4"/>
    <p:sldLayoutId id="2147484415" r:id="rId5"/>
    <p:sldLayoutId id="2147484416" r:id="rId6"/>
    <p:sldLayoutId id="2147484417" r:id="rId7"/>
    <p:sldLayoutId id="2147484418" r:id="rId8"/>
    <p:sldLayoutId id="2147484419" r:id="rId9"/>
    <p:sldLayoutId id="2147484420" r:id="rId10"/>
    <p:sldLayoutId id="2147484421" r:id="rId11"/>
    <p:sldLayoutId id="2147484422" r:id="rId12"/>
    <p:sldLayoutId id="2147484423" r:id="rId13"/>
    <p:sldLayoutId id="2147484424" r:id="rId14"/>
    <p:sldLayoutId id="2147484425" r:id="rId15"/>
    <p:sldLayoutId id="21474844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Deep Neural Network (DNN) modeling for Weather Forecasting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349623" y="4800600"/>
            <a:ext cx="4876800" cy="830997"/>
          </a:xfrm>
          <a:prstGeom prst="rect">
            <a:avLst/>
          </a:prstGeom>
          <a:noFill/>
        </p:spPr>
        <p:txBody>
          <a:bodyPr wrap="square" rtlCol="0">
            <a:spAutoFit/>
          </a:bodyPr>
          <a:lstStyle/>
          <a:p>
            <a:pPr algn="ctr"/>
            <a:r>
              <a:rPr lang="en-US" sz="2400" dirty="0" smtClean="0">
                <a:latin typeface="Times New Roman" charset="0"/>
                <a:ea typeface="Times New Roman" charset="0"/>
                <a:cs typeface="Times New Roman" charset="0"/>
              </a:rPr>
              <a:t>Given by :  Pratik Mohan Ramdasi </a:t>
            </a:r>
          </a:p>
          <a:p>
            <a:pPr algn="ctr"/>
            <a:r>
              <a:rPr lang="en-US" sz="2400" dirty="0" smtClean="0">
                <a:latin typeface="Times New Roman" charset="0"/>
                <a:ea typeface="Times New Roman" charset="0"/>
                <a:cs typeface="Times New Roman" charset="0"/>
              </a:rPr>
              <a:t>Date : </a:t>
            </a:r>
            <a:r>
              <a:rPr lang="en-US" sz="2400" dirty="0" smtClean="0">
                <a:latin typeface="Times New Roman" charset="0"/>
                <a:ea typeface="Times New Roman" charset="0"/>
                <a:cs typeface="Times New Roman" charset="0"/>
              </a:rPr>
              <a:t>12/15/2015 </a:t>
            </a:r>
            <a:endParaRPr lang="en-US" sz="2400" dirty="0" smtClean="0">
              <a:latin typeface="Times New Roman" charset="0"/>
              <a:ea typeface="Times New Roman" charset="0"/>
              <a:cs typeface="Times New Roman" charset="0"/>
            </a:endParaRPr>
          </a:p>
        </p:txBody>
      </p:sp>
      <p:sp>
        <p:nvSpPr>
          <p:cNvPr id="5" name="TextBox 4"/>
          <p:cNvSpPr txBox="1"/>
          <p:nvPr/>
        </p:nvSpPr>
        <p:spPr>
          <a:xfrm>
            <a:off x="1981200" y="762000"/>
            <a:ext cx="5486400" cy="1938992"/>
          </a:xfrm>
          <a:prstGeom prst="rect">
            <a:avLst/>
          </a:prstGeom>
          <a:noFill/>
        </p:spPr>
        <p:txBody>
          <a:bodyPr wrap="square" rtlCol="0">
            <a:spAutoFit/>
          </a:bodyPr>
          <a:lstStyle/>
          <a:p>
            <a:pPr algn="ctr"/>
            <a:r>
              <a:rPr lang="en-US" sz="2000" dirty="0" smtClean="0">
                <a:latin typeface="Times New Roman" charset="0"/>
                <a:ea typeface="Times New Roman" charset="0"/>
                <a:cs typeface="Times New Roman" charset="0"/>
              </a:rPr>
              <a:t>ECE </a:t>
            </a:r>
            <a:r>
              <a:rPr lang="en-US" sz="2000" dirty="0" smtClean="0">
                <a:latin typeface="Times New Roman" charset="0"/>
                <a:ea typeface="Times New Roman" charset="0"/>
                <a:cs typeface="Times New Roman" charset="0"/>
              </a:rPr>
              <a:t>656 : Machine Learning and Adaptive  Systems</a:t>
            </a:r>
            <a:endParaRPr lang="en-US" sz="2000" dirty="0" smtClean="0">
              <a:latin typeface="Times New Roman" charset="0"/>
              <a:ea typeface="Times New Roman" charset="0"/>
              <a:cs typeface="Times New Roman" charset="0"/>
            </a:endParaRPr>
          </a:p>
          <a:p>
            <a:pPr algn="ctr"/>
            <a:endParaRPr lang="en-US" sz="2000" dirty="0" smtClean="0">
              <a:latin typeface="Times New Roman" charset="0"/>
              <a:ea typeface="Times New Roman" charset="0"/>
              <a:cs typeface="Times New Roman" charset="0"/>
            </a:endParaRPr>
          </a:p>
          <a:p>
            <a:pPr algn="ctr"/>
            <a:r>
              <a:rPr lang="en-US" sz="2000" dirty="0" smtClean="0">
                <a:latin typeface="Times New Roman" charset="0"/>
                <a:ea typeface="Times New Roman" charset="0"/>
                <a:cs typeface="Times New Roman" charset="0"/>
              </a:rPr>
              <a:t>Final </a:t>
            </a:r>
            <a:r>
              <a:rPr lang="en-US" sz="2000" dirty="0" smtClean="0">
                <a:latin typeface="Times New Roman" charset="0"/>
                <a:ea typeface="Times New Roman" charset="0"/>
                <a:cs typeface="Times New Roman" charset="0"/>
              </a:rPr>
              <a:t>Project Presentation</a:t>
            </a:r>
          </a:p>
          <a:p>
            <a:pPr algn="ctr"/>
            <a:endParaRPr lang="en-US" sz="2000" dirty="0" smtClean="0">
              <a:latin typeface="Times New Roman" charset="0"/>
              <a:ea typeface="Times New Roman" charset="0"/>
              <a:cs typeface="Times New Roman" charset="0"/>
            </a:endParaRPr>
          </a:p>
          <a:p>
            <a:pPr algn="ctr"/>
            <a:r>
              <a:rPr lang="en-US" sz="2000" dirty="0" smtClean="0">
                <a:latin typeface="Times New Roman" charset="0"/>
                <a:ea typeface="Times New Roman" charset="0"/>
                <a:cs typeface="Times New Roman" charset="0"/>
              </a:rPr>
              <a:t>Instructor:  Dr. </a:t>
            </a:r>
            <a:r>
              <a:rPr lang="en-US" sz="2000" dirty="0" smtClean="0">
                <a:latin typeface="Times New Roman" charset="0"/>
                <a:ea typeface="Times New Roman" charset="0"/>
                <a:cs typeface="Times New Roman" charset="0"/>
              </a:rPr>
              <a:t>M R Azimi</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50104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200" dirty="0" smtClean="0">
                <a:solidFill>
                  <a:schemeClr val="tx1"/>
                </a:solidFill>
                <a:latin typeface="Times New Roman" charset="0"/>
                <a:ea typeface="Times New Roman" charset="0"/>
                <a:cs typeface="Times New Roman" charset="0"/>
              </a:rPr>
              <a:t>Conclusion:</a:t>
            </a:r>
            <a:endParaRPr lang="en-US" sz="3200" dirty="0">
              <a:solidFill>
                <a:schemeClr val="tx1"/>
              </a:solidFill>
              <a:latin typeface="Times New Roman" charset="0"/>
              <a:ea typeface="Times New Roman" charset="0"/>
              <a:cs typeface="Times New Roman" charset="0"/>
            </a:endParaRPr>
          </a:p>
        </p:txBody>
      </p:sp>
      <p:sp>
        <p:nvSpPr>
          <p:cNvPr id="3" name="Content Placeholder 2"/>
          <p:cNvSpPr>
            <a:spLocks noGrp="1"/>
          </p:cNvSpPr>
          <p:nvPr>
            <p:ph idx="1"/>
          </p:nvPr>
        </p:nvSpPr>
        <p:spPr>
          <a:xfrm>
            <a:off x="457200" y="914400"/>
            <a:ext cx="8229600" cy="4525963"/>
          </a:xfrm>
        </p:spPr>
        <p:txBody>
          <a:bodyPr>
            <a:normAutofit/>
          </a:bodyPr>
          <a:lstStyle/>
          <a:p>
            <a:pPr>
              <a:buClr>
                <a:schemeClr val="tx1"/>
              </a:buClr>
              <a:buFont typeface="Wingdings" panose="05000000000000000000" pitchFamily="2" charset="2"/>
              <a:buChar char="Ø"/>
            </a:pPr>
            <a:r>
              <a:rPr lang="en-US" dirty="0" smtClean="0">
                <a:solidFill>
                  <a:schemeClr val="tx1"/>
                </a:solidFill>
                <a:latin typeface="Times New Roman" charset="0"/>
                <a:ea typeface="Times New Roman" charset="0"/>
                <a:cs typeface="Times New Roman" charset="0"/>
              </a:rPr>
              <a:t>Auto encoder based DNN model is applied for prediction and the results are compared with that obtained from non-linear AR model</a:t>
            </a:r>
            <a:r>
              <a:rPr lang="en-US" sz="2000" dirty="0" smtClean="0">
                <a:solidFill>
                  <a:schemeClr val="tx1"/>
                </a:solidFill>
                <a:latin typeface="Times New Roman" charset="0"/>
                <a:ea typeface="Times New Roman" charset="0"/>
                <a:cs typeface="Times New Roman" charset="0"/>
              </a:rPr>
              <a:t>.</a:t>
            </a:r>
          </a:p>
          <a:p>
            <a:pPr lvl="0">
              <a:lnSpc>
                <a:spcPct val="110000"/>
              </a:lnSpc>
              <a:buClr>
                <a:schemeClr val="tx1"/>
              </a:buClr>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 proposed DNN model  using Stacked Auto encoder may represent the features of the raw weather data layer by layer and experimental results show that the obtained features can improve the performances of classical computational intelligence models. </a:t>
            </a:r>
          </a:p>
          <a:p>
            <a:pPr lvl="0">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DNN provides a way better representation of generating estimation of the original data and due to ‘learning features’ feature, it can be used for prediction of more larger and complex dataset.</a:t>
            </a:r>
          </a:p>
          <a:p>
            <a:pPr>
              <a:buClr>
                <a:schemeClr val="tx1"/>
              </a:buClr>
              <a:buFont typeface="Wingdings" panose="05000000000000000000" pitchFamily="2" charset="2"/>
              <a:buChar char="Ø"/>
            </a:pPr>
            <a:endParaRPr lang="en-US" sz="2000" dirty="0" smtClean="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21791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609600"/>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Introduction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8600" y="609600"/>
            <a:ext cx="8763000" cy="6096000"/>
          </a:xfrm>
        </p:spPr>
        <p:txBody>
          <a:bodyPr>
            <a:normAutofit fontScale="62500" lnSpcReduction="20000"/>
          </a:bodyPr>
          <a:lstStyle/>
          <a:p>
            <a:pPr algn="l"/>
            <a:endParaRPr lang="en-US" sz="2000" dirty="0" smtClean="0">
              <a:solidFill>
                <a:schemeClr val="tx2"/>
              </a:solidFill>
              <a:latin typeface="Times New Roman" panose="02020603050405020304" pitchFamily="18" charset="0"/>
              <a:cs typeface="Times New Roman" panose="02020603050405020304" pitchFamily="18" charset="0"/>
            </a:endParaRPr>
          </a:p>
          <a:p>
            <a:pPr algn="l"/>
            <a:r>
              <a:rPr lang="en-US" sz="2000" dirty="0" smtClean="0">
                <a:solidFill>
                  <a:schemeClr val="tx2"/>
                </a:solidFill>
                <a:latin typeface="Times New Roman" panose="02020603050405020304" pitchFamily="18" charset="0"/>
                <a:cs typeface="Times New Roman" panose="02020603050405020304" pitchFamily="18" charset="0"/>
              </a:rPr>
              <a:t>1. </a:t>
            </a:r>
            <a:r>
              <a:rPr lang="en-US" sz="2300" dirty="0" smtClean="0">
                <a:solidFill>
                  <a:schemeClr val="tx2"/>
                </a:solidFill>
                <a:latin typeface="Times New Roman" panose="02020603050405020304" pitchFamily="18" charset="0"/>
                <a:cs typeface="Times New Roman" panose="02020603050405020304" pitchFamily="18" charset="0"/>
              </a:rPr>
              <a:t>Why </a:t>
            </a:r>
            <a:r>
              <a:rPr lang="en-US" sz="2300" dirty="0" smtClean="0">
                <a:solidFill>
                  <a:schemeClr val="tx2"/>
                </a:solidFill>
                <a:latin typeface="Times New Roman" panose="02020603050405020304" pitchFamily="18" charset="0"/>
                <a:cs typeface="Times New Roman" panose="02020603050405020304" pitchFamily="18" charset="0"/>
              </a:rPr>
              <a:t>Weather </a:t>
            </a:r>
            <a:r>
              <a:rPr lang="en-US" sz="2300" dirty="0" smtClean="0">
                <a:solidFill>
                  <a:schemeClr val="tx2"/>
                </a:solidFill>
                <a:latin typeface="Times New Roman" panose="02020603050405020304" pitchFamily="18" charset="0"/>
                <a:cs typeface="Times New Roman" panose="02020603050405020304" pitchFamily="18" charset="0"/>
              </a:rPr>
              <a:t>Forecasting </a:t>
            </a:r>
            <a:r>
              <a:rPr lang="en-US" sz="2300" dirty="0" smtClean="0">
                <a:solidFill>
                  <a:schemeClr val="tx2"/>
                </a:solidFill>
                <a:latin typeface="Times New Roman" panose="02020603050405020304" pitchFamily="18" charset="0"/>
                <a:cs typeface="Times New Roman" panose="02020603050405020304" pitchFamily="18" charset="0"/>
              </a:rPr>
              <a:t>is </a:t>
            </a:r>
            <a:r>
              <a:rPr lang="en-US" sz="2300" dirty="0" smtClean="0">
                <a:solidFill>
                  <a:schemeClr val="tx2"/>
                </a:solidFill>
                <a:latin typeface="Times New Roman" panose="02020603050405020304" pitchFamily="18" charset="0"/>
                <a:cs typeface="Times New Roman" panose="02020603050405020304" pitchFamily="18" charset="0"/>
              </a:rPr>
              <a:t>important ?</a:t>
            </a:r>
          </a:p>
          <a:p>
            <a:pPr marL="342900" indent="-342900" algn="l">
              <a:lnSpc>
                <a:spcPct val="120000"/>
              </a:lnSpc>
              <a:buClrTx/>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The changes of climate </a:t>
            </a:r>
            <a:r>
              <a:rPr lang="en-US" sz="2200" dirty="0" smtClean="0">
                <a:solidFill>
                  <a:schemeClr val="tx1"/>
                </a:solidFill>
                <a:latin typeface="Times New Roman" panose="02020603050405020304" pitchFamily="18" charset="0"/>
                <a:cs typeface="Times New Roman" panose="02020603050405020304" pitchFamily="18" charset="0"/>
              </a:rPr>
              <a:t>could </a:t>
            </a:r>
            <a:r>
              <a:rPr lang="en-US" sz="2200" dirty="0">
                <a:solidFill>
                  <a:schemeClr val="tx1"/>
                </a:solidFill>
                <a:latin typeface="Times New Roman" panose="02020603050405020304" pitchFamily="18" charset="0"/>
                <a:cs typeface="Times New Roman" panose="02020603050405020304" pitchFamily="18" charset="0"/>
              </a:rPr>
              <a:t>impact people’s </a:t>
            </a:r>
            <a:r>
              <a:rPr lang="en-US" sz="2200" dirty="0" smtClean="0">
                <a:solidFill>
                  <a:schemeClr val="tx1"/>
                </a:solidFill>
                <a:latin typeface="Times New Roman" panose="02020603050405020304" pitchFamily="18" charset="0"/>
                <a:cs typeface="Times New Roman" panose="02020603050405020304" pitchFamily="18" charset="0"/>
              </a:rPr>
              <a:t>daily life</a:t>
            </a:r>
            <a:r>
              <a:rPr lang="en-US" sz="2200" dirty="0">
                <a:solidFill>
                  <a:schemeClr val="tx1"/>
                </a:solidFill>
                <a:latin typeface="Times New Roman" panose="02020603050405020304" pitchFamily="18" charset="0"/>
                <a:cs typeface="Times New Roman" panose="02020603050405020304" pitchFamily="18" charset="0"/>
              </a:rPr>
              <a:t>, therefore people never cease their efforts on </a:t>
            </a:r>
            <a:r>
              <a:rPr lang="en-US" sz="2200" dirty="0" smtClean="0">
                <a:solidFill>
                  <a:schemeClr val="tx1"/>
                </a:solidFill>
                <a:latin typeface="Times New Roman" panose="02020603050405020304" pitchFamily="18" charset="0"/>
                <a:cs typeface="Times New Roman" panose="02020603050405020304" pitchFamily="18" charset="0"/>
              </a:rPr>
              <a:t>predicting the </a:t>
            </a:r>
            <a:r>
              <a:rPr lang="en-US" sz="2200" dirty="0">
                <a:solidFill>
                  <a:schemeClr val="tx1"/>
                </a:solidFill>
                <a:latin typeface="Times New Roman" panose="02020603050405020304" pitchFamily="18" charset="0"/>
                <a:cs typeface="Times New Roman" panose="02020603050405020304" pitchFamily="18" charset="0"/>
              </a:rPr>
              <a:t>trend of weather changes</a:t>
            </a:r>
            <a:r>
              <a:rPr lang="en-US" sz="2200" dirty="0" smtClean="0">
                <a:solidFill>
                  <a:schemeClr val="tx1"/>
                </a:solidFill>
                <a:latin typeface="Times New Roman" panose="02020603050405020304" pitchFamily="18" charset="0"/>
                <a:cs typeface="Times New Roman" panose="02020603050405020304" pitchFamily="18" charset="0"/>
              </a:rPr>
              <a:t>.</a:t>
            </a:r>
          </a:p>
          <a:p>
            <a:pPr marL="342900" indent="-342900" algn="l">
              <a:lnSpc>
                <a:spcPct val="120000"/>
              </a:lnSpc>
              <a:buClrTx/>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Unlike </a:t>
            </a:r>
            <a:r>
              <a:rPr lang="en-US" sz="2200" dirty="0">
                <a:solidFill>
                  <a:schemeClr val="tx1"/>
                </a:solidFill>
                <a:latin typeface="Times New Roman" panose="02020603050405020304" pitchFamily="18" charset="0"/>
                <a:cs typeface="Times New Roman" panose="02020603050405020304" pitchFamily="18" charset="0"/>
              </a:rPr>
              <a:t>data sets in </a:t>
            </a:r>
            <a:r>
              <a:rPr lang="en-US" sz="2200" dirty="0" smtClean="0">
                <a:solidFill>
                  <a:schemeClr val="tx1"/>
                </a:solidFill>
                <a:latin typeface="Times New Roman" panose="02020603050405020304" pitchFamily="18" charset="0"/>
                <a:cs typeface="Times New Roman" panose="02020603050405020304" pitchFamily="18" charset="0"/>
              </a:rPr>
              <a:t>other domain</a:t>
            </a:r>
            <a:r>
              <a:rPr lang="en-US" sz="2200" dirty="0">
                <a:solidFill>
                  <a:schemeClr val="tx1"/>
                </a:solidFill>
                <a:latin typeface="Times New Roman" panose="02020603050405020304" pitchFamily="18" charset="0"/>
                <a:cs typeface="Times New Roman" panose="02020603050405020304" pitchFamily="18" charset="0"/>
              </a:rPr>
              <a:t>, weather data has some particularities. </a:t>
            </a:r>
            <a:r>
              <a:rPr lang="en-US" sz="2200" dirty="0" smtClean="0">
                <a:solidFill>
                  <a:schemeClr val="tx1"/>
                </a:solidFill>
                <a:latin typeface="Times New Roman" panose="02020603050405020304" pitchFamily="18" charset="0"/>
                <a:cs typeface="Times New Roman" panose="02020603050405020304" pitchFamily="18" charset="0"/>
              </a:rPr>
              <a:t>Specifically, there </a:t>
            </a:r>
            <a:r>
              <a:rPr lang="en-US" sz="2200" dirty="0">
                <a:solidFill>
                  <a:schemeClr val="tx1"/>
                </a:solidFill>
                <a:latin typeface="Times New Roman" panose="02020603050405020304" pitchFamily="18" charset="0"/>
                <a:cs typeface="Times New Roman" panose="02020603050405020304" pitchFamily="18" charset="0"/>
              </a:rPr>
              <a:t>is season-to-season, and year-to-year variability in </a:t>
            </a:r>
            <a:r>
              <a:rPr lang="en-US" sz="2200" dirty="0" smtClean="0">
                <a:solidFill>
                  <a:schemeClr val="tx1"/>
                </a:solidFill>
                <a:latin typeface="Times New Roman" panose="02020603050405020304" pitchFamily="18" charset="0"/>
                <a:cs typeface="Times New Roman" panose="02020603050405020304" pitchFamily="18" charset="0"/>
              </a:rPr>
              <a:t>the trend </a:t>
            </a:r>
            <a:r>
              <a:rPr lang="en-US" sz="2200" dirty="0">
                <a:solidFill>
                  <a:schemeClr val="tx1"/>
                </a:solidFill>
                <a:latin typeface="Times New Roman" panose="02020603050405020304" pitchFamily="18" charset="0"/>
                <a:cs typeface="Times New Roman" panose="02020603050405020304" pitchFamily="18" charset="0"/>
              </a:rPr>
              <a:t>of weather data. </a:t>
            </a:r>
            <a:endParaRPr lang="en-US" sz="2200" dirty="0" smtClean="0">
              <a:solidFill>
                <a:schemeClr val="tx1"/>
              </a:solidFill>
              <a:latin typeface="Times New Roman" panose="02020603050405020304" pitchFamily="18" charset="0"/>
              <a:cs typeface="Times New Roman" panose="02020603050405020304" pitchFamily="18" charset="0"/>
            </a:endParaRPr>
          </a:p>
          <a:p>
            <a:pPr marL="342900" indent="-342900" algn="l">
              <a:lnSpc>
                <a:spcPct val="120000"/>
              </a:lnSpc>
              <a:buClr>
                <a:schemeClr val="tx1"/>
              </a:buCl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The </a:t>
            </a:r>
            <a:r>
              <a:rPr lang="en-US" sz="2200" dirty="0">
                <a:solidFill>
                  <a:schemeClr val="tx1"/>
                </a:solidFill>
                <a:latin typeface="Times New Roman" panose="02020603050405020304" pitchFamily="18" charset="0"/>
                <a:cs typeface="Times New Roman" panose="02020603050405020304" pitchFamily="18" charset="0"/>
              </a:rPr>
              <a:t>cycle could be </a:t>
            </a:r>
            <a:r>
              <a:rPr lang="en-US" sz="2200" dirty="0" smtClean="0">
                <a:solidFill>
                  <a:schemeClr val="tx1"/>
                </a:solidFill>
                <a:latin typeface="Times New Roman" panose="02020603050405020304" pitchFamily="18" charset="0"/>
                <a:cs typeface="Times New Roman" panose="02020603050405020304" pitchFamily="18" charset="0"/>
              </a:rPr>
              <a:t>multi-month, multi-season </a:t>
            </a:r>
            <a:r>
              <a:rPr lang="en-US" sz="2200" dirty="0">
                <a:solidFill>
                  <a:schemeClr val="tx1"/>
                </a:solidFill>
                <a:latin typeface="Times New Roman" panose="02020603050405020304" pitchFamily="18" charset="0"/>
                <a:cs typeface="Times New Roman" panose="02020603050405020304" pitchFamily="18" charset="0"/>
              </a:rPr>
              <a:t>or multi-year, and the main difficulty of </a:t>
            </a:r>
            <a:r>
              <a:rPr lang="en-US" sz="2200" dirty="0" smtClean="0">
                <a:solidFill>
                  <a:schemeClr val="tx1"/>
                </a:solidFill>
                <a:latin typeface="Times New Roman" panose="02020603050405020304" pitchFamily="18" charset="0"/>
                <a:cs typeface="Times New Roman" panose="02020603050405020304" pitchFamily="18" charset="0"/>
              </a:rPr>
              <a:t>investigations is </a:t>
            </a:r>
            <a:r>
              <a:rPr lang="en-US" sz="2200" dirty="0">
                <a:solidFill>
                  <a:schemeClr val="tx1"/>
                </a:solidFill>
                <a:latin typeface="Times New Roman" panose="02020603050405020304" pitchFamily="18" charset="0"/>
                <a:cs typeface="Times New Roman" panose="02020603050405020304" pitchFamily="18" charset="0"/>
              </a:rPr>
              <a:t>to capture all the possible cycles</a:t>
            </a:r>
            <a:r>
              <a:rPr lang="en-US" sz="2200" dirty="0" smtClean="0">
                <a:solidFill>
                  <a:schemeClr val="tx1"/>
                </a:solidFill>
                <a:latin typeface="Times New Roman" panose="02020603050405020304" pitchFamily="18" charset="0"/>
                <a:cs typeface="Times New Roman" panose="02020603050405020304" pitchFamily="18" charset="0"/>
              </a:rPr>
              <a:t>.</a:t>
            </a:r>
          </a:p>
          <a:p>
            <a:pPr algn="l">
              <a:buClr>
                <a:schemeClr val="tx1"/>
              </a:buClr>
            </a:pP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2"/>
                </a:solidFill>
                <a:latin typeface="Times New Roman" panose="02020603050405020304" pitchFamily="18" charset="0"/>
                <a:cs typeface="Times New Roman" panose="02020603050405020304" pitchFamily="18" charset="0"/>
              </a:rPr>
              <a:t>2. </a:t>
            </a:r>
            <a:r>
              <a:rPr lang="en-US" sz="2300" dirty="0" smtClean="0">
                <a:solidFill>
                  <a:schemeClr val="tx2"/>
                </a:solidFill>
                <a:latin typeface="Times New Roman" panose="02020603050405020304" pitchFamily="18" charset="0"/>
                <a:cs typeface="Times New Roman" panose="02020603050405020304" pitchFamily="18" charset="0"/>
              </a:rPr>
              <a:t>Objective of the project:</a:t>
            </a:r>
          </a:p>
          <a:p>
            <a:pPr marL="285750" indent="-285750" algn="l">
              <a:lnSpc>
                <a:spcPct val="120000"/>
              </a:lnSpc>
              <a:buClr>
                <a:schemeClr val="tx1"/>
              </a:buClr>
              <a:buFont typeface="Wingdings" panose="05000000000000000000" pitchFamily="2" charset="2"/>
              <a:buChar char="Ø"/>
            </a:pPr>
            <a:r>
              <a:rPr lang="en-US" sz="2300" dirty="0">
                <a:solidFill>
                  <a:schemeClr val="tx1"/>
                </a:solidFill>
                <a:latin typeface="Times New Roman" panose="02020603050405020304" pitchFamily="18" charset="0"/>
                <a:cs typeface="Times New Roman" panose="02020603050405020304" pitchFamily="18" charset="0"/>
              </a:rPr>
              <a:t>The objective is to explore the potential of DNN in weather forecasting. </a:t>
            </a:r>
            <a:endParaRPr lang="en-US" sz="2300" dirty="0" smtClean="0">
              <a:solidFill>
                <a:schemeClr val="tx1"/>
              </a:solidFill>
              <a:latin typeface="Times New Roman" panose="02020603050405020304" pitchFamily="18" charset="0"/>
              <a:cs typeface="Times New Roman" panose="02020603050405020304" pitchFamily="18" charset="0"/>
            </a:endParaRPr>
          </a:p>
          <a:p>
            <a:pPr marL="285750" indent="-285750" algn="l">
              <a:lnSpc>
                <a:spcPct val="120000"/>
              </a:lnSpc>
              <a:buClr>
                <a:schemeClr val="tx1"/>
              </a:buClr>
              <a:buFont typeface="Wingdings" panose="05000000000000000000" pitchFamily="2" charset="2"/>
              <a:buChar char="Ø"/>
            </a:pPr>
            <a:r>
              <a:rPr lang="en-US" sz="2300" dirty="0" smtClean="0">
                <a:solidFill>
                  <a:schemeClr val="tx1"/>
                </a:solidFill>
                <a:latin typeface="Times New Roman" panose="02020603050405020304" pitchFamily="18" charset="0"/>
                <a:cs typeface="Times New Roman" panose="02020603050405020304" pitchFamily="18" charset="0"/>
              </a:rPr>
              <a:t>In </a:t>
            </a:r>
            <a:r>
              <a:rPr lang="en-US" sz="2300" dirty="0">
                <a:solidFill>
                  <a:schemeClr val="tx1"/>
                </a:solidFill>
                <a:latin typeface="Times New Roman" panose="02020603050405020304" pitchFamily="18" charset="0"/>
                <a:cs typeface="Times New Roman" panose="02020603050405020304" pitchFamily="18" charset="0"/>
              </a:rPr>
              <a:t>time series problem, the correlations among the features are obviously but not easy to be identified. If we can analyze the correlations and represent the features properly, the prediction accuracy is expected to increase and DNNs could be a reasonable and suitable tool to analyze the time series features. </a:t>
            </a:r>
          </a:p>
          <a:p>
            <a:pPr algn="l">
              <a:buClr>
                <a:schemeClr val="tx1"/>
              </a:buClr>
            </a:pP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3. </a:t>
            </a:r>
            <a:r>
              <a:rPr lang="en-US" sz="2300" dirty="0" smtClean="0">
                <a:solidFill>
                  <a:schemeClr val="tx2"/>
                </a:solidFill>
                <a:latin typeface="Times New Roman" panose="02020603050405020304" pitchFamily="18" charset="0"/>
                <a:cs typeface="Times New Roman" panose="02020603050405020304" pitchFamily="18" charset="0"/>
              </a:rPr>
              <a:t>Motivation for the project:</a:t>
            </a:r>
          </a:p>
          <a:p>
            <a:pPr marL="342900" indent="-342900" algn="l">
              <a:lnSpc>
                <a:spcPct val="120000"/>
              </a:lnSpc>
              <a:buClr>
                <a:schemeClr val="tx1"/>
              </a:buClr>
              <a:buFont typeface="Wingdings" panose="05000000000000000000" pitchFamily="2" charset="2"/>
              <a:buChar char="Ø"/>
            </a:pPr>
            <a:r>
              <a:rPr lang="en-US" sz="2300" dirty="0">
                <a:solidFill>
                  <a:schemeClr val="tx1"/>
                </a:solidFill>
                <a:latin typeface="Times New Roman" panose="02020603050405020304" pitchFamily="18" charset="0"/>
                <a:cs typeface="Times New Roman" panose="02020603050405020304" pitchFamily="18" charset="0"/>
              </a:rPr>
              <a:t>Until recently, ANN's with back propagation learning rule are used in solving various classification and prediction problems. However, the depth of the practical NN was limited to one hidden layer</a:t>
            </a:r>
            <a:r>
              <a:rPr lang="en-US" sz="2300" dirty="0" smtClean="0">
                <a:solidFill>
                  <a:schemeClr val="tx1"/>
                </a:solidFill>
                <a:latin typeface="Times New Roman" panose="02020603050405020304" pitchFamily="18" charset="0"/>
                <a:cs typeface="Times New Roman" panose="02020603050405020304" pitchFamily="18" charset="0"/>
              </a:rPr>
              <a:t>.</a:t>
            </a:r>
          </a:p>
          <a:p>
            <a:pPr marL="342900" indent="-342900" algn="l">
              <a:lnSpc>
                <a:spcPct val="120000"/>
              </a:lnSpc>
              <a:buClr>
                <a:schemeClr val="tx1"/>
              </a:buClr>
              <a:buFont typeface="Wingdings" panose="05000000000000000000" pitchFamily="2" charset="2"/>
              <a:buChar char="Ø"/>
            </a:pPr>
            <a:r>
              <a:rPr lang="en-US" sz="2300" dirty="0" smtClean="0">
                <a:solidFill>
                  <a:schemeClr val="tx1"/>
                </a:solidFill>
                <a:latin typeface="Times New Roman" panose="02020603050405020304" pitchFamily="18" charset="0"/>
                <a:cs typeface="Times New Roman" panose="02020603050405020304" pitchFamily="18" charset="0"/>
              </a:rPr>
              <a:t>Deep </a:t>
            </a:r>
            <a:r>
              <a:rPr lang="en-US" sz="2300" dirty="0">
                <a:solidFill>
                  <a:schemeClr val="tx1"/>
                </a:solidFill>
                <a:latin typeface="Times New Roman" panose="02020603050405020304" pitchFamily="18" charset="0"/>
                <a:cs typeface="Times New Roman" panose="02020603050405020304" pitchFamily="18" charset="0"/>
              </a:rPr>
              <a:t>Neural Networks (DNN) have many layers of nonlinear functions, unlike shallow networks, which allow them to compactly represent highly non-linear and highly-varying functions. This increases learning ability. </a:t>
            </a:r>
            <a:endParaRPr lang="en-US" sz="2100" dirty="0">
              <a:solidFill>
                <a:schemeClr val="tx1"/>
              </a:solidFill>
              <a:latin typeface="Times New Roman" charset="0"/>
              <a:ea typeface="Times New Roman" charset="0"/>
              <a:cs typeface="Times New Roman" charset="0"/>
            </a:endParaRPr>
          </a:p>
          <a:p>
            <a:pPr algn="l"/>
            <a:endParaRPr lang="en-US" sz="2000" dirty="0" smtClean="0">
              <a:solidFill>
                <a:schemeClr val="tx2"/>
              </a:solidFill>
              <a:latin typeface="Times New Roman" panose="02020603050405020304" pitchFamily="18" charset="0"/>
              <a:cs typeface="Times New Roman" panose="02020603050405020304" pitchFamily="18" charset="0"/>
            </a:endParaRPr>
          </a:p>
          <a:p>
            <a:pPr marL="457200" indent="-457200" algn="l">
              <a:buAutoNum type="arabicPeriod"/>
            </a:pPr>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52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2438400" cy="369332"/>
          </a:xfrm>
          <a:prstGeom prst="rect">
            <a:avLst/>
          </a:prstGeom>
          <a:noFill/>
        </p:spPr>
        <p:txBody>
          <a:bodyPr wrap="square" rtlCol="0">
            <a:spAutoFit/>
          </a:bodyPr>
          <a:lstStyle/>
          <a:p>
            <a:r>
              <a:rPr lang="en-US" u="sng" dirty="0" smtClean="0">
                <a:solidFill>
                  <a:schemeClr val="tx2"/>
                </a:solidFill>
                <a:latin typeface="Times New Roman" panose="02020603050405020304" pitchFamily="18" charset="0"/>
                <a:cs typeface="Times New Roman" panose="02020603050405020304" pitchFamily="18" charset="0"/>
              </a:rPr>
              <a:t>Auto Encoder DNN</a:t>
            </a:r>
            <a:r>
              <a:rPr lang="en-US" dirty="0" smtClean="0">
                <a:solidFill>
                  <a:schemeClr val="tx2"/>
                </a:solidFill>
                <a:latin typeface="Times New Roman" panose="02020603050405020304" pitchFamily="18" charset="0"/>
                <a:cs typeface="Times New Roman" panose="02020603050405020304" pitchFamily="18" charset="0"/>
              </a:rPr>
              <a:t>:</a:t>
            </a:r>
            <a:endParaRPr lang="en-US" dirty="0">
              <a:solidFill>
                <a:schemeClr val="tx2"/>
              </a:solidFill>
              <a:latin typeface="Times New Roman" panose="02020603050405020304" pitchFamily="18" charset="0"/>
              <a:cs typeface="Times New Roman" panose="02020603050405020304" pitchFamily="18" charset="0"/>
            </a:endParaRPr>
          </a:p>
        </p:txBody>
      </p: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2775012" y="434720"/>
            <a:ext cx="2514600" cy="2794000"/>
          </a:xfrm>
          <a:prstGeom prst="rect">
            <a:avLst/>
          </a:prstGeom>
          <a:noFill/>
          <a:ln>
            <a:noFill/>
          </a:ln>
        </p:spPr>
      </p:pic>
      <p:sp>
        <p:nvSpPr>
          <p:cNvPr id="2" name="TextBox 1"/>
          <p:cNvSpPr txBox="1"/>
          <p:nvPr/>
        </p:nvSpPr>
        <p:spPr>
          <a:xfrm>
            <a:off x="609600" y="3429000"/>
            <a:ext cx="7315200" cy="2462213"/>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Procedure:</a:t>
            </a:r>
          </a:p>
          <a:p>
            <a:endParaRPr lang="en-US" sz="1400"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a:t>
            </a:r>
            <a:r>
              <a:rPr lang="en-US" sz="1400" dirty="0" smtClean="0">
                <a:latin typeface="Times New Roman" panose="02020603050405020304" pitchFamily="18" charset="0"/>
                <a:cs typeface="Times New Roman" panose="02020603050405020304" pitchFamily="18" charset="0"/>
              </a:rPr>
              <a:t>n </a:t>
            </a:r>
            <a:r>
              <a:rPr lang="en-US" sz="1400" dirty="0">
                <a:latin typeface="Times New Roman" panose="02020603050405020304" pitchFamily="18" charset="0"/>
                <a:cs typeface="Times New Roman" panose="02020603050405020304" pitchFamily="18" charset="0"/>
              </a:rPr>
              <a:t>the training process of each layer the input vectors have to pass through three </a:t>
            </a:r>
            <a:r>
              <a:rPr lang="en-US" sz="1400" dirty="0" smtClean="0">
                <a:latin typeface="Times New Roman" panose="02020603050405020304" pitchFamily="18" charset="0"/>
                <a:cs typeface="Times New Roman" panose="02020603050405020304" pitchFamily="18" charset="0"/>
              </a:rPr>
              <a:t>layers and </a:t>
            </a:r>
            <a:r>
              <a:rPr lang="en-US" sz="1400" dirty="0">
                <a:latin typeface="Times New Roman" panose="02020603050405020304" pitchFamily="18" charset="0"/>
                <a:cs typeface="Times New Roman" panose="02020603050405020304" pitchFamily="18" charset="0"/>
              </a:rPr>
              <a:t>the vectors in hidden layers (layer </a:t>
            </a:r>
            <a:r>
              <a:rPr lang="en-US" sz="1400" i="1" dirty="0">
                <a:latin typeface="Times New Roman" panose="02020603050405020304" pitchFamily="18" charset="0"/>
                <a:cs typeface="Times New Roman" panose="02020603050405020304" pitchFamily="18" charset="0"/>
              </a:rPr>
              <a:t>L</a:t>
            </a:r>
            <a:r>
              <a:rPr lang="en-US" sz="1400" dirty="0">
                <a:latin typeface="Times New Roman" panose="02020603050405020304" pitchFamily="18" charset="0"/>
                <a:cs typeface="Times New Roman" panose="02020603050405020304" pitchFamily="18" charset="0"/>
              </a:rPr>
              <a:t>2) (also called as transformed vectors) are representations of the input vectors and can be used to reconstruct the input vectors.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Thus</a:t>
            </a:r>
            <a:r>
              <a:rPr lang="en-US" sz="1400" dirty="0">
                <a:latin typeface="Times New Roman" panose="02020603050405020304" pitchFamily="18" charset="0"/>
                <a:cs typeface="Times New Roman" panose="02020603050405020304" pitchFamily="18" charset="0"/>
              </a:rPr>
              <a:t>, in every layer of the deep NN, the input of the current layer is the output of the previous layer, and then we train the input data via an Auto-Encoder, and use the transformed vectors as the output of the current layer.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We </a:t>
            </a:r>
            <a:r>
              <a:rPr lang="en-US" sz="1400" dirty="0">
                <a:latin typeface="Times New Roman" panose="02020603050405020304" pitchFamily="18" charset="0"/>
                <a:cs typeface="Times New Roman" panose="02020603050405020304" pitchFamily="18" charset="0"/>
              </a:rPr>
              <a:t>can see that through a DNN, the raw data can be represented in new feature spaces layer by layer. In other words, DNN can learn features from the original data sets.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Learned </a:t>
            </a:r>
            <a:r>
              <a:rPr lang="en-US" sz="1400" dirty="0">
                <a:latin typeface="Times New Roman" panose="02020603050405020304" pitchFamily="18" charset="0"/>
                <a:cs typeface="Times New Roman" panose="02020603050405020304" pitchFamily="18" charset="0"/>
              </a:rPr>
              <a:t>features are then used for validation and </a:t>
            </a:r>
            <a:r>
              <a:rPr lang="en-US" sz="1400" dirty="0" smtClean="0">
                <a:latin typeface="Times New Roman" panose="02020603050405020304" pitchFamily="18" charset="0"/>
                <a:cs typeface="Times New Roman" panose="02020603050405020304" pitchFamily="18" charset="0"/>
              </a:rPr>
              <a:t>testing.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778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17820"/>
            <a:ext cx="4267200" cy="369332"/>
          </a:xfrm>
          <a:prstGeom prst="rect">
            <a:avLst/>
          </a:prstGeom>
          <a:noFill/>
        </p:spPr>
        <p:txBody>
          <a:bodyPr wrap="square" rtlCol="0">
            <a:spAutoFit/>
          </a:bodyPr>
          <a:lstStyle/>
          <a:p>
            <a:r>
              <a:rPr lang="en-US" dirty="0" smtClean="0">
                <a:solidFill>
                  <a:schemeClr val="tx2"/>
                </a:solidFill>
                <a:latin typeface="Times New Roman" panose="02020603050405020304" pitchFamily="18" charset="0"/>
                <a:cs typeface="Times New Roman" panose="02020603050405020304" pitchFamily="18" charset="0"/>
              </a:rPr>
              <a:t>Variations in the distribution of parameters:</a:t>
            </a:r>
            <a:endParaRPr lang="en-US" dirty="0">
              <a:solidFill>
                <a:schemeClr val="tx2"/>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8864" y="302486"/>
            <a:ext cx="4267200" cy="3200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 y="3527201"/>
            <a:ext cx="4191000" cy="31432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024" y="434720"/>
            <a:ext cx="4152900" cy="311467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8864" y="3543477"/>
            <a:ext cx="4308814" cy="3231611"/>
          </a:xfrm>
          <a:prstGeom prst="rect">
            <a:avLst/>
          </a:prstGeom>
        </p:spPr>
      </p:pic>
    </p:spTree>
    <p:extLst>
      <p:ext uri="{BB962C8B-B14F-4D97-AF65-F5344CB8AC3E}">
        <p14:creationId xmlns:p14="http://schemas.microsoft.com/office/powerpoint/2010/main" val="3818677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18" y="1"/>
            <a:ext cx="8229600" cy="685800"/>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Methodology</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825" y="691018"/>
            <a:ext cx="6781800" cy="1600200"/>
          </a:xfrm>
          <a:prstGeom prst="rect">
            <a:avLst/>
          </a:prstGeom>
          <a:noFill/>
          <a:ln>
            <a:noFill/>
          </a:ln>
        </p:spPr>
      </p:pic>
      <p:sp>
        <p:nvSpPr>
          <p:cNvPr id="5" name="Text Box 27"/>
          <p:cNvSpPr txBox="1"/>
          <p:nvPr/>
        </p:nvSpPr>
        <p:spPr>
          <a:xfrm>
            <a:off x="1143000" y="2056474"/>
            <a:ext cx="2095211" cy="5086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r>
              <a:rPr lang="en-US" sz="1400" dirty="0" smtClean="0">
                <a:effectLst/>
                <a:latin typeface="Times New Roman"/>
                <a:ea typeface="Calibri"/>
                <a:cs typeface="Times New Roman"/>
              </a:rPr>
              <a:t>Gather Weather data</a:t>
            </a:r>
            <a:endParaRPr lang="en-US" sz="1400" dirty="0">
              <a:effectLst/>
              <a:ea typeface="Calibri"/>
              <a:cs typeface="Times New Roman"/>
            </a:endParaRPr>
          </a:p>
          <a:p>
            <a:pPr marL="0" marR="0">
              <a:lnSpc>
                <a:spcPct val="115000"/>
              </a:lnSpc>
              <a:spcBef>
                <a:spcPts val="0"/>
              </a:spcBef>
              <a:spcAft>
                <a:spcPts val="1000"/>
              </a:spcAft>
            </a:pPr>
            <a:r>
              <a:rPr lang="en-US" sz="1400" dirty="0">
                <a:effectLst/>
                <a:latin typeface="Times New Roman"/>
                <a:ea typeface="Calibri"/>
                <a:cs typeface="Times New Roman"/>
              </a:rPr>
              <a:t> </a:t>
            </a:r>
            <a:endParaRPr lang="en-US" sz="1400" dirty="0">
              <a:effectLst/>
              <a:ea typeface="Calibri"/>
              <a:cs typeface="Times New Roman"/>
            </a:endParaRPr>
          </a:p>
        </p:txBody>
      </p:sp>
      <p:sp>
        <p:nvSpPr>
          <p:cNvPr id="6" name="Text Box 42"/>
          <p:cNvSpPr txBox="1"/>
          <p:nvPr/>
        </p:nvSpPr>
        <p:spPr>
          <a:xfrm>
            <a:off x="3048000" y="2053328"/>
            <a:ext cx="2225964" cy="613672"/>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dirty="0" smtClean="0">
                <a:latin typeface="Times New Roman" panose="02020603050405020304" pitchFamily="18" charset="0"/>
                <a:ea typeface="Calibri"/>
                <a:cs typeface="Times New Roman" panose="02020603050405020304" pitchFamily="18" charset="0"/>
              </a:rPr>
              <a:t>Stacked auto Encoder model and NAR model</a:t>
            </a:r>
            <a:endParaRPr lang="en-US" sz="1400" dirty="0">
              <a:effectLst/>
              <a:latin typeface="Times New Roman" panose="02020603050405020304" pitchFamily="18" charset="0"/>
              <a:ea typeface="Calibri"/>
              <a:cs typeface="Times New Roman" panose="02020603050405020304" pitchFamily="18" charset="0"/>
            </a:endParaRPr>
          </a:p>
        </p:txBody>
      </p:sp>
      <p:sp>
        <p:nvSpPr>
          <p:cNvPr id="8" name="Text Box 7"/>
          <p:cNvSpPr txBox="1"/>
          <p:nvPr/>
        </p:nvSpPr>
        <p:spPr>
          <a:xfrm>
            <a:off x="1276205" y="1271408"/>
            <a:ext cx="914400" cy="4394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dirty="0" smtClean="0">
                <a:effectLst/>
                <a:latin typeface="Times New Roman"/>
                <a:ea typeface="Calibri"/>
                <a:cs typeface="Times New Roman"/>
              </a:rPr>
              <a:t>Data collection</a:t>
            </a:r>
            <a:endParaRPr lang="en-US" sz="1200" dirty="0">
              <a:effectLst/>
              <a:ea typeface="Calibri"/>
              <a:cs typeface="Times New Roman"/>
            </a:endParaRPr>
          </a:p>
        </p:txBody>
      </p:sp>
      <p:sp>
        <p:nvSpPr>
          <p:cNvPr id="9" name="Text Box 20"/>
          <p:cNvSpPr txBox="1"/>
          <p:nvPr/>
        </p:nvSpPr>
        <p:spPr>
          <a:xfrm>
            <a:off x="3200400" y="1292998"/>
            <a:ext cx="1295400" cy="4394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dirty="0" smtClean="0">
                <a:effectLst/>
                <a:latin typeface="Times New Roman" panose="02020603050405020304" pitchFamily="18" charset="0"/>
                <a:ea typeface="Calibri"/>
                <a:cs typeface="Times New Roman" panose="02020603050405020304" pitchFamily="18" charset="0"/>
              </a:rPr>
              <a:t>DNN modeling</a:t>
            </a:r>
            <a:endParaRPr lang="en-US" sz="1400" dirty="0">
              <a:effectLst/>
              <a:latin typeface="Times New Roman" panose="02020603050405020304" pitchFamily="18" charset="0"/>
              <a:ea typeface="Calibri"/>
              <a:cs typeface="Times New Roman" panose="02020603050405020304" pitchFamily="18" charset="0"/>
            </a:endParaRPr>
          </a:p>
        </p:txBody>
      </p:sp>
      <p:sp>
        <p:nvSpPr>
          <p:cNvPr id="10" name="Text Box 23"/>
          <p:cNvSpPr txBox="1"/>
          <p:nvPr/>
        </p:nvSpPr>
        <p:spPr>
          <a:xfrm>
            <a:off x="5273964" y="1314060"/>
            <a:ext cx="1143000" cy="2413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dirty="0" smtClean="0">
                <a:effectLst/>
                <a:latin typeface="Times New Roman" panose="02020603050405020304" pitchFamily="18" charset="0"/>
                <a:ea typeface="Calibri"/>
                <a:cs typeface="Times New Roman" panose="02020603050405020304" pitchFamily="18" charset="0"/>
              </a:rPr>
              <a:t>Prediction</a:t>
            </a:r>
            <a:endParaRPr lang="en-US" sz="1400" dirty="0">
              <a:effectLst/>
              <a:latin typeface="Times New Roman" panose="02020603050405020304" pitchFamily="18" charset="0"/>
              <a:ea typeface="Calibri"/>
              <a:cs typeface="Times New Roman" panose="02020603050405020304" pitchFamily="18" charset="0"/>
            </a:endParaRPr>
          </a:p>
        </p:txBody>
      </p:sp>
      <p:sp>
        <p:nvSpPr>
          <p:cNvPr id="13" name="Rectangle 12"/>
          <p:cNvSpPr/>
          <p:nvPr/>
        </p:nvSpPr>
        <p:spPr>
          <a:xfrm>
            <a:off x="304800" y="2667000"/>
            <a:ext cx="8686800" cy="4462760"/>
          </a:xfrm>
          <a:prstGeom prst="rect">
            <a:avLst/>
          </a:prstGeom>
          <a:ln>
            <a:noFill/>
          </a:ln>
        </p:spPr>
        <p:txBody>
          <a:bodyPr wrap="square">
            <a:spAutoFit/>
          </a:bodyPr>
          <a:lstStyle/>
          <a:p>
            <a:pPr lvl="0"/>
            <a:r>
              <a:rPr lang="en-US" u="sng" dirty="0" smtClean="0">
                <a:latin typeface="Times New Roman" panose="02020603050405020304" pitchFamily="18" charset="0"/>
                <a:cs typeface="Times New Roman" panose="02020603050405020304" pitchFamily="18" charset="0"/>
              </a:rPr>
              <a:t>Stepwise Procedure:</a:t>
            </a:r>
          </a:p>
          <a:p>
            <a:pPr lvl="0"/>
            <a:endParaRPr lang="en-US" dirty="0"/>
          </a:p>
          <a:p>
            <a:pPr lvl="0"/>
            <a:r>
              <a:rPr lang="en-US" dirty="0" smtClean="0">
                <a:solidFill>
                  <a:schemeClr val="tx2"/>
                </a:solidFill>
              </a:rPr>
              <a:t>1.  </a:t>
            </a:r>
            <a:r>
              <a:rPr lang="en-US" dirty="0">
                <a:solidFill>
                  <a:schemeClr val="tx2"/>
                </a:solidFill>
                <a:latin typeface="Times New Roman" panose="02020603050405020304" pitchFamily="18" charset="0"/>
                <a:cs typeface="Times New Roman" panose="02020603050405020304" pitchFamily="18" charset="0"/>
              </a:rPr>
              <a:t>C</a:t>
            </a:r>
            <a:r>
              <a:rPr lang="en-US" dirty="0" smtClean="0">
                <a:solidFill>
                  <a:schemeClr val="tx2"/>
                </a:solidFill>
                <a:latin typeface="Times New Roman" panose="02020603050405020304" pitchFamily="18" charset="0"/>
                <a:cs typeface="Times New Roman" panose="02020603050405020304" pitchFamily="18" charset="0"/>
              </a:rPr>
              <a:t>ollection</a:t>
            </a:r>
            <a:r>
              <a:rPr lang="en-US"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of </a:t>
            </a:r>
            <a:r>
              <a:rPr lang="en-US" dirty="0" smtClean="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database: </a:t>
            </a:r>
          </a:p>
          <a:p>
            <a:pPr marL="285750" lvl="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Contains weather data corresponding to MSLP, Minimu</a:t>
            </a:r>
            <a:r>
              <a:rPr lang="en-US" sz="1600" dirty="0" smtClean="0">
                <a:latin typeface="Times New Roman" panose="02020603050405020304" pitchFamily="18" charset="0"/>
                <a:cs typeface="Times New Roman" panose="02020603050405020304" pitchFamily="18" charset="0"/>
              </a:rPr>
              <a:t>m and Maximum Temperature, Dew point temperature recorded per day from 1</a:t>
            </a:r>
            <a:r>
              <a:rPr lang="en-US" sz="1600" baseline="30000" dirty="0" smtClean="0">
                <a:latin typeface="Times New Roman" panose="02020603050405020304" pitchFamily="18" charset="0"/>
                <a:cs typeface="Times New Roman" panose="02020603050405020304" pitchFamily="18" charset="0"/>
              </a:rPr>
              <a:t>st</a:t>
            </a:r>
            <a:r>
              <a:rPr lang="en-US" sz="1600" dirty="0" smtClean="0">
                <a:latin typeface="Times New Roman" panose="02020603050405020304" pitchFamily="18" charset="0"/>
                <a:cs typeface="Times New Roman" panose="02020603050405020304" pitchFamily="18" charset="0"/>
              </a:rPr>
              <a:t> January 1997 to 31</a:t>
            </a:r>
            <a:r>
              <a:rPr lang="en-US" sz="1600" baseline="30000" dirty="0" smtClean="0">
                <a:latin typeface="Times New Roman" panose="02020603050405020304" pitchFamily="18" charset="0"/>
                <a:cs typeface="Times New Roman" panose="02020603050405020304" pitchFamily="18" charset="0"/>
              </a:rPr>
              <a:t>st</a:t>
            </a:r>
            <a:r>
              <a:rPr lang="en-US" sz="1600" dirty="0" smtClean="0">
                <a:latin typeface="Times New Roman" panose="02020603050405020304" pitchFamily="18" charset="0"/>
                <a:cs typeface="Times New Roman" panose="02020603050405020304" pitchFamily="18" charset="0"/>
              </a:rPr>
              <a:t> December 2015</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0"/>
            <a:endParaRPr lang="en-US" dirty="0" smtClean="0"/>
          </a:p>
          <a:p>
            <a:pPr lvl="0"/>
            <a:r>
              <a:rPr lang="en-US" dirty="0" smtClean="0">
                <a:solidFill>
                  <a:schemeClr val="tx2"/>
                </a:solidFill>
              </a:rPr>
              <a:t>2. </a:t>
            </a:r>
            <a:r>
              <a:rPr lang="en-US" dirty="0" smtClean="0">
                <a:solidFill>
                  <a:schemeClr val="tx2"/>
                </a:solidFill>
                <a:latin typeface="Times New Roman" panose="02020603050405020304" pitchFamily="18" charset="0"/>
                <a:cs typeface="Times New Roman" panose="02020603050405020304" pitchFamily="18" charset="0"/>
              </a:rPr>
              <a:t>Neural Network Modeling</a:t>
            </a: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Implementation of Auto Encoder DNN and non-linear auto Regressive model in MATLAB using NN toolbox.</a:t>
            </a:r>
            <a:endParaRPr lang="en-US" dirty="0" smtClean="0">
              <a:latin typeface="Times New Roman" panose="02020603050405020304" pitchFamily="18" charset="0"/>
              <a:cs typeface="Times New Roman" panose="02020603050405020304" pitchFamily="18" charset="0"/>
            </a:endParaRPr>
          </a:p>
          <a:p>
            <a:pPr lvl="0"/>
            <a:endParaRPr lang="en-US" dirty="0"/>
          </a:p>
          <a:p>
            <a:pPr marL="342900" lvl="0" indent="-342900">
              <a:buAutoNum type="arabicPeriod" startAt="3"/>
            </a:pPr>
            <a:r>
              <a:rPr lang="en-US" dirty="0" smtClean="0">
                <a:solidFill>
                  <a:schemeClr val="tx2"/>
                </a:solidFill>
                <a:latin typeface="Times New Roman" panose="02020603050405020304" pitchFamily="18" charset="0"/>
                <a:cs typeface="Times New Roman" panose="02020603050405020304" pitchFamily="18" charset="0"/>
              </a:rPr>
              <a:t>Prediction</a:t>
            </a:r>
          </a:p>
          <a:p>
            <a:pPr lvl="0"/>
            <a:endParaRPr lang="en-US" dirty="0" smtClean="0">
              <a:solidFill>
                <a:schemeClr val="tx2"/>
              </a:solidFill>
              <a:latin typeface="Times New Roman" panose="02020603050405020304" pitchFamily="18" charset="0"/>
              <a:cs typeface="Times New Roman" panose="02020603050405020304" pitchFamily="18" charset="0"/>
            </a:endParaRPr>
          </a:p>
          <a:p>
            <a:pPr lvl="0"/>
            <a:r>
              <a:rPr lang="en-US" dirty="0" smtClean="0">
                <a:solidFill>
                  <a:schemeClr val="tx2"/>
                </a:solidFill>
                <a:latin typeface="Times New Roman" panose="02020603050405020304" pitchFamily="18" charset="0"/>
                <a:cs typeface="Times New Roman" panose="02020603050405020304" pitchFamily="18" charset="0"/>
              </a:rPr>
              <a:t>4.  Results and Conclusion.</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endParaRPr lang="en-US" dirty="0" smtClean="0"/>
          </a:p>
          <a:p>
            <a:pPr lvl="0"/>
            <a:endParaRPr lang="en-US" dirty="0"/>
          </a:p>
        </p:txBody>
      </p:sp>
    </p:spTree>
    <p:extLst>
      <p:ext uri="{BB962C8B-B14F-4D97-AF65-F5344CB8AC3E}">
        <p14:creationId xmlns:p14="http://schemas.microsoft.com/office/powerpoint/2010/main" val="3555503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92"/>
            <a:ext cx="8229600" cy="884808"/>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Prediction Results: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200" y="609600"/>
            <a:ext cx="564026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 Prediction of Minimum Temperature over the year 2015</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56393" y="1126101"/>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Auto encoder DNN</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297750" y="1126101"/>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non-linear AR model</a:t>
            </a:r>
            <a:endParaRPr lang="en-US"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2">
            <a:extLst>
              <a:ext uri="{28A0092B-C50C-407E-A947-70E740481C1C}">
                <a14:useLocalDpi xmlns:a14="http://schemas.microsoft.com/office/drawing/2010/main" val="0"/>
              </a:ext>
            </a:extLst>
          </a:blip>
          <a:stretch>
            <a:fillRect/>
          </a:stretch>
        </p:blipFill>
        <p:spPr>
          <a:xfrm>
            <a:off x="175950" y="1680099"/>
            <a:ext cx="3898900" cy="2924175"/>
          </a:xfrm>
          <a:prstGeom prst="rect">
            <a:avLst/>
          </a:prstGeom>
        </p:spPr>
      </p:pic>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3886108" y="1600200"/>
            <a:ext cx="5248275" cy="3748405"/>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1205402304"/>
              </p:ext>
            </p:extLst>
          </p:nvPr>
        </p:nvGraphicFramePr>
        <p:xfrm>
          <a:off x="2118742" y="5486400"/>
          <a:ext cx="4434458" cy="818515"/>
        </p:xfrm>
        <a:graphic>
          <a:graphicData uri="http://schemas.openxmlformats.org/drawingml/2006/table">
            <a:tbl>
              <a:tblPr firstRow="1" firstCol="1" bandRow="1">
                <a:tableStyleId>{5C22544A-7EE6-4342-B048-85BDC9FD1C3A}</a:tableStyleId>
              </a:tblPr>
              <a:tblGrid>
                <a:gridCol w="2161867"/>
                <a:gridCol w="981383"/>
                <a:gridCol w="1291208"/>
              </a:tblGrid>
              <a:tr h="381000">
                <a:tc>
                  <a:txBody>
                    <a:bodyPr/>
                    <a:lstStyle/>
                    <a:p>
                      <a:pPr marL="0" marR="0">
                        <a:spcBef>
                          <a:spcPts val="0"/>
                        </a:spcBef>
                        <a:spcAft>
                          <a:spcPts val="0"/>
                        </a:spcAft>
                      </a:pPr>
                      <a:r>
                        <a:rPr lang="en-US" sz="1200">
                          <a:solidFill>
                            <a:schemeClr val="tx1"/>
                          </a:solidFill>
                          <a:effectLst/>
                        </a:rPr>
                        <a:t> </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MSE</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Regression (R)</a:t>
                      </a:r>
                      <a:endParaRPr lang="en-US" sz="1200">
                        <a:solidFill>
                          <a:schemeClr val="tx1"/>
                        </a:solidFill>
                        <a:effectLst/>
                        <a:latin typeface="Liberation Serif"/>
                        <a:ea typeface="Arial Unicode MS"/>
                        <a:cs typeface="Arial Unicode MS"/>
                      </a:endParaRPr>
                    </a:p>
                  </a:txBody>
                  <a:tcPr marL="68580" marR="68580" marT="0" marB="0"/>
                </a:tc>
              </a:tr>
              <a:tr h="243840">
                <a:tc>
                  <a:txBody>
                    <a:bodyPr/>
                    <a:lstStyle/>
                    <a:p>
                      <a:pPr marL="0" marR="0">
                        <a:spcBef>
                          <a:spcPts val="0"/>
                        </a:spcBef>
                        <a:spcAft>
                          <a:spcPts val="0"/>
                        </a:spcAft>
                      </a:pPr>
                      <a:r>
                        <a:rPr lang="en-US" sz="1200">
                          <a:solidFill>
                            <a:schemeClr val="tx1"/>
                          </a:solidFill>
                          <a:effectLst/>
                        </a:rPr>
                        <a:t>Stacked Auto Encoder DNN</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0.0097</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0.99</a:t>
                      </a:r>
                      <a:endParaRPr lang="en-US" sz="1200">
                        <a:solidFill>
                          <a:schemeClr val="tx1"/>
                        </a:solidFill>
                        <a:effectLst/>
                        <a:latin typeface="Liberation Serif"/>
                        <a:ea typeface="Arial Unicode MS"/>
                        <a:cs typeface="Arial Unicode MS"/>
                      </a:endParaRPr>
                    </a:p>
                  </a:txBody>
                  <a:tcPr marL="68580" marR="68580" marT="0" marB="0"/>
                </a:tc>
              </a:tr>
              <a:tr h="193675">
                <a:tc>
                  <a:txBody>
                    <a:bodyPr/>
                    <a:lstStyle/>
                    <a:p>
                      <a:pPr marL="0" marR="0" algn="ctr">
                        <a:spcBef>
                          <a:spcPts val="0"/>
                        </a:spcBef>
                        <a:spcAft>
                          <a:spcPts val="0"/>
                        </a:spcAft>
                      </a:pPr>
                      <a:r>
                        <a:rPr lang="en-US" sz="1200">
                          <a:solidFill>
                            <a:schemeClr val="tx1"/>
                          </a:solidFill>
                          <a:effectLst/>
                        </a:rPr>
                        <a:t>Non-linear AR model </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0.1</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a:solidFill>
                            <a:schemeClr val="tx1"/>
                          </a:solidFill>
                          <a:effectLst/>
                        </a:rPr>
                        <a:t>0.97</a:t>
                      </a:r>
                      <a:endParaRPr lang="en-US" sz="1200" dirty="0">
                        <a:solidFill>
                          <a:schemeClr val="tx1"/>
                        </a:solidFill>
                        <a:effectLst/>
                        <a:latin typeface="Liberation Serif"/>
                        <a:ea typeface="Arial Unicode MS"/>
                        <a:cs typeface="Arial Unicode MS"/>
                      </a:endParaRPr>
                    </a:p>
                  </a:txBody>
                  <a:tcPr marL="68580" marR="68580" marT="0" marB="0"/>
                </a:tc>
              </a:tr>
            </a:tbl>
          </a:graphicData>
        </a:graphic>
      </p:graphicFrame>
    </p:spTree>
    <p:extLst>
      <p:ext uri="{BB962C8B-B14F-4D97-AF65-F5344CB8AC3E}">
        <p14:creationId xmlns:p14="http://schemas.microsoft.com/office/powerpoint/2010/main" val="358412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92"/>
            <a:ext cx="8229600" cy="884808"/>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Prediction Results: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200" y="609600"/>
            <a:ext cx="563385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Prediction of Maximum Temperature over the year 2015</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56393" y="1126101"/>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Auto encoder DNN</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130926" y="1126101"/>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non-linear AR model</a:t>
            </a:r>
            <a:endParaRPr lang="en-US"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7145" y="1680099"/>
            <a:ext cx="4162425" cy="312166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962398" y="1646807"/>
            <a:ext cx="5080985" cy="373010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794156531"/>
              </p:ext>
            </p:extLst>
          </p:nvPr>
        </p:nvGraphicFramePr>
        <p:xfrm>
          <a:off x="2245851" y="5562600"/>
          <a:ext cx="4383549" cy="666115"/>
        </p:xfrm>
        <a:graphic>
          <a:graphicData uri="http://schemas.openxmlformats.org/drawingml/2006/table">
            <a:tbl>
              <a:tblPr firstRow="1" firstCol="1" bandRow="1">
                <a:tableStyleId>{5C22544A-7EE6-4342-B048-85BDC9FD1C3A}</a:tableStyleId>
              </a:tblPr>
              <a:tblGrid>
                <a:gridCol w="2173749"/>
                <a:gridCol w="969501"/>
                <a:gridCol w="1240299"/>
              </a:tblGrid>
              <a:tr h="289560">
                <a:tc>
                  <a:txBody>
                    <a:bodyPr/>
                    <a:lstStyle/>
                    <a:p>
                      <a:pPr marL="0" marR="0">
                        <a:spcBef>
                          <a:spcPts val="0"/>
                        </a:spcBef>
                        <a:spcAft>
                          <a:spcPts val="0"/>
                        </a:spcAft>
                      </a:pPr>
                      <a:r>
                        <a:rPr lang="en-US" sz="1200" dirty="0">
                          <a:solidFill>
                            <a:schemeClr val="tx1"/>
                          </a:solidFill>
                          <a:effectLst/>
                        </a:rPr>
                        <a:t> </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a:solidFill>
                            <a:schemeClr val="tx1"/>
                          </a:solidFill>
                          <a:effectLst/>
                        </a:rPr>
                        <a:t>MSE</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a:solidFill>
                            <a:schemeClr val="tx1"/>
                          </a:solidFill>
                          <a:effectLst/>
                        </a:rPr>
                        <a:t>Regression (R)</a:t>
                      </a:r>
                      <a:endParaRPr lang="en-US" sz="1200" dirty="0">
                        <a:solidFill>
                          <a:schemeClr val="tx1"/>
                        </a:solidFill>
                        <a:effectLst/>
                        <a:latin typeface="Liberation Serif"/>
                        <a:ea typeface="Arial Unicode MS"/>
                        <a:cs typeface="Arial Unicode MS"/>
                      </a:endParaRPr>
                    </a:p>
                  </a:txBody>
                  <a:tcPr marL="68580" marR="68580" marT="0" marB="0"/>
                </a:tc>
              </a:tr>
              <a:tr h="0">
                <a:tc>
                  <a:txBody>
                    <a:bodyPr/>
                    <a:lstStyle/>
                    <a:p>
                      <a:pPr marL="0" marR="0">
                        <a:spcBef>
                          <a:spcPts val="0"/>
                        </a:spcBef>
                        <a:spcAft>
                          <a:spcPts val="0"/>
                        </a:spcAft>
                      </a:pPr>
                      <a:r>
                        <a:rPr lang="en-US" sz="1200">
                          <a:solidFill>
                            <a:schemeClr val="tx1"/>
                          </a:solidFill>
                          <a:effectLst/>
                        </a:rPr>
                        <a:t>Stacked Auto Encoder DNN</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0.0113</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0.99</a:t>
                      </a:r>
                      <a:endParaRPr lang="en-US" sz="1200">
                        <a:solidFill>
                          <a:schemeClr val="tx1"/>
                        </a:solidFill>
                        <a:effectLst/>
                        <a:latin typeface="Liberation Serif"/>
                        <a:ea typeface="Arial Unicode MS"/>
                        <a:cs typeface="Arial Unicode MS"/>
                      </a:endParaRPr>
                    </a:p>
                  </a:txBody>
                  <a:tcPr marL="68580" marR="68580" marT="0" marB="0"/>
                </a:tc>
              </a:tr>
              <a:tr h="193675">
                <a:tc>
                  <a:txBody>
                    <a:bodyPr/>
                    <a:lstStyle/>
                    <a:p>
                      <a:pPr marL="0" marR="0" algn="ctr">
                        <a:spcBef>
                          <a:spcPts val="0"/>
                        </a:spcBef>
                        <a:spcAft>
                          <a:spcPts val="0"/>
                        </a:spcAft>
                      </a:pPr>
                      <a:r>
                        <a:rPr lang="en-US" sz="1200" dirty="0">
                          <a:solidFill>
                            <a:schemeClr val="tx1"/>
                          </a:solidFill>
                          <a:effectLst/>
                        </a:rPr>
                        <a:t>Non-linear AR model </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0.1</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a:solidFill>
                            <a:schemeClr val="tx1"/>
                          </a:solidFill>
                          <a:effectLst/>
                        </a:rPr>
                        <a:t>0.94</a:t>
                      </a:r>
                      <a:endParaRPr lang="en-US" sz="1200" dirty="0">
                        <a:solidFill>
                          <a:schemeClr val="tx1"/>
                        </a:solidFill>
                        <a:effectLst/>
                        <a:latin typeface="Liberation Serif"/>
                        <a:ea typeface="Arial Unicode MS"/>
                        <a:cs typeface="Arial Unicode MS"/>
                      </a:endParaRPr>
                    </a:p>
                  </a:txBody>
                  <a:tcPr marL="68580" marR="68580" marT="0" marB="0"/>
                </a:tc>
              </a:tr>
            </a:tbl>
          </a:graphicData>
        </a:graphic>
      </p:graphicFrame>
    </p:spTree>
    <p:extLst>
      <p:ext uri="{BB962C8B-B14F-4D97-AF65-F5344CB8AC3E}">
        <p14:creationId xmlns:p14="http://schemas.microsoft.com/office/powerpoint/2010/main" val="3824213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92"/>
            <a:ext cx="8229600" cy="884808"/>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Prediction Results: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200" y="609600"/>
            <a:ext cx="564026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Prediction of Dew point Temperature over the year 2015</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56393" y="1126101"/>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Auto encoder DNN</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288114" y="1126101"/>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non-linear AR model</a:t>
            </a:r>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6990" y="1583126"/>
            <a:ext cx="4219575" cy="3164205"/>
          </a:xfrm>
          <a:prstGeom prst="rect">
            <a:avLst/>
          </a:prstGeom>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4024544" y="1564631"/>
            <a:ext cx="4967056" cy="3674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974053951"/>
              </p:ext>
            </p:extLst>
          </p:nvPr>
        </p:nvGraphicFramePr>
        <p:xfrm>
          <a:off x="2128045" y="5393872"/>
          <a:ext cx="4425155" cy="855616"/>
        </p:xfrm>
        <a:graphic>
          <a:graphicData uri="http://schemas.openxmlformats.org/drawingml/2006/table">
            <a:tbl>
              <a:tblPr firstRow="1" firstCol="1" bandRow="1">
                <a:tableStyleId>{5C22544A-7EE6-4342-B048-85BDC9FD1C3A}</a:tableStyleId>
              </a:tblPr>
              <a:tblGrid>
                <a:gridCol w="2215355"/>
                <a:gridCol w="927895"/>
                <a:gridCol w="1281905"/>
              </a:tblGrid>
              <a:tr h="244928">
                <a:tc>
                  <a:txBody>
                    <a:bodyPr/>
                    <a:lstStyle/>
                    <a:p>
                      <a:pPr marL="0" marR="0">
                        <a:spcBef>
                          <a:spcPts val="0"/>
                        </a:spcBef>
                        <a:spcAft>
                          <a:spcPts val="0"/>
                        </a:spcAft>
                      </a:pPr>
                      <a:r>
                        <a:rPr lang="en-US" sz="1200" dirty="0">
                          <a:solidFill>
                            <a:schemeClr val="tx1"/>
                          </a:solidFill>
                          <a:effectLst/>
                        </a:rPr>
                        <a:t> </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MSE</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smtClean="0">
                          <a:solidFill>
                            <a:schemeClr val="tx1"/>
                          </a:solidFill>
                          <a:effectLst/>
                        </a:rPr>
                        <a:t>Regression (R) </a:t>
                      </a:r>
                      <a:endParaRPr lang="en-US" sz="1200" dirty="0">
                        <a:solidFill>
                          <a:schemeClr val="tx1"/>
                        </a:solidFill>
                        <a:effectLst/>
                        <a:latin typeface="Liberation Serif"/>
                        <a:ea typeface="Arial Unicode MS"/>
                        <a:cs typeface="Arial Unicode MS"/>
                      </a:endParaRPr>
                    </a:p>
                  </a:txBody>
                  <a:tcPr marL="68580" marR="68580" marT="0" marB="0"/>
                </a:tc>
              </a:tr>
              <a:tr h="249827">
                <a:tc>
                  <a:txBody>
                    <a:bodyPr/>
                    <a:lstStyle/>
                    <a:p>
                      <a:pPr marL="0" marR="0">
                        <a:spcBef>
                          <a:spcPts val="0"/>
                        </a:spcBef>
                        <a:spcAft>
                          <a:spcPts val="0"/>
                        </a:spcAft>
                      </a:pPr>
                      <a:r>
                        <a:rPr lang="en-US" sz="1200">
                          <a:solidFill>
                            <a:schemeClr val="tx1"/>
                          </a:solidFill>
                          <a:effectLst/>
                        </a:rPr>
                        <a:t>Stacked Auto Encoder DNN</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0.0043</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0.99</a:t>
                      </a:r>
                      <a:endParaRPr lang="en-US" sz="1200">
                        <a:solidFill>
                          <a:schemeClr val="tx1"/>
                        </a:solidFill>
                        <a:effectLst/>
                        <a:latin typeface="Liberation Serif"/>
                        <a:ea typeface="Arial Unicode MS"/>
                        <a:cs typeface="Arial Unicode MS"/>
                      </a:endParaRPr>
                    </a:p>
                  </a:txBody>
                  <a:tcPr marL="68580" marR="68580" marT="0" marB="0"/>
                </a:tc>
              </a:tr>
              <a:tr h="360861">
                <a:tc>
                  <a:txBody>
                    <a:bodyPr/>
                    <a:lstStyle/>
                    <a:p>
                      <a:pPr marL="0" marR="0" algn="ctr">
                        <a:spcBef>
                          <a:spcPts val="0"/>
                        </a:spcBef>
                        <a:spcAft>
                          <a:spcPts val="0"/>
                        </a:spcAft>
                      </a:pPr>
                      <a:r>
                        <a:rPr lang="en-US" sz="1200">
                          <a:solidFill>
                            <a:schemeClr val="tx1"/>
                          </a:solidFill>
                          <a:effectLst/>
                        </a:rPr>
                        <a:t>Non-linear AR model </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0.09</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a:solidFill>
                            <a:schemeClr val="tx1"/>
                          </a:solidFill>
                          <a:effectLst/>
                        </a:rPr>
                        <a:t>0.93</a:t>
                      </a:r>
                      <a:endParaRPr lang="en-US" sz="1200" dirty="0">
                        <a:solidFill>
                          <a:schemeClr val="tx1"/>
                        </a:solidFill>
                        <a:effectLst/>
                        <a:latin typeface="Liberation Serif"/>
                        <a:ea typeface="Arial Unicode MS"/>
                        <a:cs typeface="Arial Unicode MS"/>
                      </a:endParaRPr>
                    </a:p>
                  </a:txBody>
                  <a:tcPr marL="68580" marR="68580" marT="0" marB="0"/>
                </a:tc>
              </a:tr>
            </a:tbl>
          </a:graphicData>
        </a:graphic>
      </p:graphicFrame>
    </p:spTree>
    <p:extLst>
      <p:ext uri="{BB962C8B-B14F-4D97-AF65-F5344CB8AC3E}">
        <p14:creationId xmlns:p14="http://schemas.microsoft.com/office/powerpoint/2010/main" val="2900637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92"/>
            <a:ext cx="8229600" cy="884808"/>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Prediction Results: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200" y="609600"/>
            <a:ext cx="40489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Prediction of MSLP over the year 2015</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56393" y="1126101"/>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Auto encoder DNN</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248186" y="1124738"/>
            <a:ext cx="27439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non-linear AR model</a:t>
            </a:r>
            <a:endParaRPr lang="en-US"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4771" y="1625378"/>
            <a:ext cx="4314825" cy="323596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056353" y="1573567"/>
            <a:ext cx="5078767" cy="36875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564255763"/>
              </p:ext>
            </p:extLst>
          </p:nvPr>
        </p:nvGraphicFramePr>
        <p:xfrm>
          <a:off x="2481664" y="5486400"/>
          <a:ext cx="3965999" cy="914400"/>
        </p:xfrm>
        <a:graphic>
          <a:graphicData uri="http://schemas.openxmlformats.org/drawingml/2006/table">
            <a:tbl>
              <a:tblPr firstRow="1" firstCol="1" bandRow="1">
                <a:tableStyleId>{5C22544A-7EE6-4342-B048-85BDC9FD1C3A}</a:tableStyleId>
              </a:tblPr>
              <a:tblGrid>
                <a:gridCol w="2155260"/>
                <a:gridCol w="620876"/>
                <a:gridCol w="1189863"/>
              </a:tblGrid>
              <a:tr h="381000">
                <a:tc>
                  <a:txBody>
                    <a:bodyPr/>
                    <a:lstStyle/>
                    <a:p>
                      <a:pPr marL="0" marR="0">
                        <a:spcBef>
                          <a:spcPts val="0"/>
                        </a:spcBef>
                        <a:spcAft>
                          <a:spcPts val="0"/>
                        </a:spcAft>
                      </a:pPr>
                      <a:r>
                        <a:rPr lang="en-US" sz="1200" dirty="0">
                          <a:solidFill>
                            <a:schemeClr val="tx1"/>
                          </a:solidFill>
                          <a:effectLst/>
                        </a:rPr>
                        <a:t> </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MSE</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Regression (R) </a:t>
                      </a:r>
                      <a:endParaRPr lang="en-US" sz="1200">
                        <a:solidFill>
                          <a:schemeClr val="tx1"/>
                        </a:solidFill>
                        <a:effectLst/>
                        <a:latin typeface="Liberation Serif"/>
                        <a:ea typeface="Arial Unicode MS"/>
                        <a:cs typeface="Arial Unicode MS"/>
                      </a:endParaRPr>
                    </a:p>
                  </a:txBody>
                  <a:tcPr marL="68580" marR="68580" marT="0" marB="0"/>
                </a:tc>
              </a:tr>
              <a:tr h="243840">
                <a:tc>
                  <a:txBody>
                    <a:bodyPr/>
                    <a:lstStyle/>
                    <a:p>
                      <a:pPr marL="0" marR="0">
                        <a:spcBef>
                          <a:spcPts val="0"/>
                        </a:spcBef>
                        <a:spcAft>
                          <a:spcPts val="0"/>
                        </a:spcAft>
                      </a:pPr>
                      <a:r>
                        <a:rPr lang="en-US" sz="1200" dirty="0">
                          <a:solidFill>
                            <a:schemeClr val="tx1"/>
                          </a:solidFill>
                          <a:effectLst/>
                        </a:rPr>
                        <a:t>Stacked Auto Encoder DNN</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0.0103</a:t>
                      </a:r>
                      <a:endParaRPr lang="en-US" sz="120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a:solidFill>
                            <a:schemeClr val="tx1"/>
                          </a:solidFill>
                          <a:effectLst/>
                        </a:rPr>
                        <a:t>0.98</a:t>
                      </a:r>
                      <a:endParaRPr lang="en-US" sz="1200">
                        <a:solidFill>
                          <a:schemeClr val="tx1"/>
                        </a:solidFill>
                        <a:effectLst/>
                        <a:latin typeface="Liberation Serif"/>
                        <a:ea typeface="Arial Unicode MS"/>
                        <a:cs typeface="Arial Unicode MS"/>
                      </a:endParaRPr>
                    </a:p>
                  </a:txBody>
                  <a:tcPr marL="68580" marR="68580" marT="0" marB="0"/>
                </a:tc>
              </a:tr>
              <a:tr h="289560">
                <a:tc>
                  <a:txBody>
                    <a:bodyPr/>
                    <a:lstStyle/>
                    <a:p>
                      <a:pPr marL="0" marR="0" algn="ctr">
                        <a:spcBef>
                          <a:spcPts val="0"/>
                        </a:spcBef>
                        <a:spcAft>
                          <a:spcPts val="0"/>
                        </a:spcAft>
                      </a:pPr>
                      <a:r>
                        <a:rPr lang="en-US" sz="1200" dirty="0">
                          <a:solidFill>
                            <a:schemeClr val="tx1"/>
                          </a:solidFill>
                          <a:effectLst/>
                        </a:rPr>
                        <a:t>Non-linear AR model </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a:solidFill>
                            <a:schemeClr val="tx1"/>
                          </a:solidFill>
                          <a:effectLst/>
                        </a:rPr>
                        <a:t>0.06</a:t>
                      </a:r>
                      <a:endParaRPr lang="en-US" sz="1200" dirty="0">
                        <a:solidFill>
                          <a:schemeClr val="tx1"/>
                        </a:solidFill>
                        <a:effectLst/>
                        <a:latin typeface="Liberation Serif"/>
                        <a:ea typeface="Arial Unicode MS"/>
                        <a:cs typeface="Arial Unicode MS"/>
                      </a:endParaRPr>
                    </a:p>
                  </a:txBody>
                  <a:tcPr marL="68580" marR="68580" marT="0" marB="0"/>
                </a:tc>
                <a:tc>
                  <a:txBody>
                    <a:bodyPr/>
                    <a:lstStyle/>
                    <a:p>
                      <a:pPr marL="0" marR="0" algn="ctr">
                        <a:spcBef>
                          <a:spcPts val="0"/>
                        </a:spcBef>
                        <a:spcAft>
                          <a:spcPts val="0"/>
                        </a:spcAft>
                      </a:pPr>
                      <a:r>
                        <a:rPr lang="en-US" sz="1200" dirty="0">
                          <a:solidFill>
                            <a:schemeClr val="tx1"/>
                          </a:solidFill>
                          <a:effectLst/>
                        </a:rPr>
                        <a:t>0.95</a:t>
                      </a:r>
                      <a:endParaRPr lang="en-US" sz="1200" dirty="0">
                        <a:solidFill>
                          <a:schemeClr val="tx1"/>
                        </a:solidFill>
                        <a:effectLst/>
                        <a:latin typeface="Liberation Serif"/>
                        <a:ea typeface="Arial Unicode MS"/>
                        <a:cs typeface="Arial Unicode MS"/>
                      </a:endParaRPr>
                    </a:p>
                  </a:txBody>
                  <a:tcPr marL="68580" marR="68580" marT="0" marB="0"/>
                </a:tc>
              </a:tr>
            </a:tbl>
          </a:graphicData>
        </a:graphic>
      </p:graphicFrame>
    </p:spTree>
    <p:extLst>
      <p:ext uri="{BB962C8B-B14F-4D97-AF65-F5344CB8AC3E}">
        <p14:creationId xmlns:p14="http://schemas.microsoft.com/office/powerpoint/2010/main" val="3857392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751</TotalTime>
  <Words>754</Words>
  <Application>Microsoft Office PowerPoint</Application>
  <PresentationFormat>On-screen Show (4:3)</PresentationFormat>
  <Paragraphs>105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Deep Neural Network (DNN) modeling for Weather Forecasting </vt:lpstr>
      <vt:lpstr>Introduction</vt:lpstr>
      <vt:lpstr>PowerPoint Presentation</vt:lpstr>
      <vt:lpstr>PowerPoint Presentation</vt:lpstr>
      <vt:lpstr>Methodology</vt:lpstr>
      <vt:lpstr>Prediction Results:</vt:lpstr>
      <vt:lpstr>Prediction Results:</vt:lpstr>
      <vt:lpstr>Prediction Results:</vt:lpstr>
      <vt:lpstr>Prediction Results:</vt:lpstr>
      <vt:lpstr>Conclusion: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Trans</dc:title>
  <dc:creator>.</dc:creator>
  <cp:lastModifiedBy>.</cp:lastModifiedBy>
  <cp:revision>33</cp:revision>
  <dcterms:created xsi:type="dcterms:W3CDTF">2015-12-09T18:13:16Z</dcterms:created>
  <dcterms:modified xsi:type="dcterms:W3CDTF">2015-12-16T00:37:13Z</dcterms:modified>
</cp:coreProperties>
</file>