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67" autoAdjust="0"/>
    <p:restoredTop sz="74189" autoAdjust="0"/>
  </p:normalViewPr>
  <p:slideViewPr>
    <p:cSldViewPr snapToGrid="0" snapToObjects="1" showGuides="1">
      <p:cViewPr varScale="1">
        <p:scale>
          <a:sx n="82" d="100"/>
          <a:sy n="82" d="100"/>
        </p:scale>
        <p:origin x="56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job-posting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opular-languag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Number of Job Postings by Locations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Sheet!$B$1</c:f>
              <c:strCache>
                <c:ptCount val="1"/>
                <c:pt idx="0">
                  <c:v>Number of Job Postings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Sheet!$A$2:$A$8</c:f>
              <c:strCache>
                <c:ptCount val="7"/>
                <c:pt idx="0">
                  <c:v>Austin</c:v>
                </c:pt>
                <c:pt idx="1">
                  <c:v>San Francisco</c:v>
                </c:pt>
                <c:pt idx="2">
                  <c:v>Los Angeles</c:v>
                </c:pt>
                <c:pt idx="3">
                  <c:v>New York</c:v>
                </c:pt>
                <c:pt idx="4">
                  <c:v>Seattle</c:v>
                </c:pt>
                <c:pt idx="5">
                  <c:v>Detroit</c:v>
                </c:pt>
                <c:pt idx="6">
                  <c:v>Washington DC</c:v>
                </c:pt>
              </c:strCache>
            </c:strRef>
          </c:cat>
          <c:val>
            <c:numRef>
              <c:f>Sheet!$B$2:$B$8</c:f>
              <c:numCache>
                <c:formatCode>General</c:formatCode>
                <c:ptCount val="7"/>
                <c:pt idx="0">
                  <c:v>434</c:v>
                </c:pt>
                <c:pt idx="1">
                  <c:v>435</c:v>
                </c:pt>
                <c:pt idx="2">
                  <c:v>640</c:v>
                </c:pt>
                <c:pt idx="3">
                  <c:v>3226</c:v>
                </c:pt>
                <c:pt idx="4">
                  <c:v>3375</c:v>
                </c:pt>
                <c:pt idx="5">
                  <c:v>3945</c:v>
                </c:pt>
                <c:pt idx="6">
                  <c:v>5316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F1-4E41-8025-58ADCE9CD4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532042352"/>
        <c:axId val="640933488"/>
      </c:barChart>
      <c:catAx>
        <c:axId val="5320423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Locations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933488"/>
        <c:crosses val="autoZero"/>
        <c:auto val="1"/>
        <c:lblAlgn val="ctr"/>
        <c:lblOffset val="100"/>
        <c:noMultiLvlLbl val="0"/>
      </c:catAx>
      <c:valAx>
        <c:axId val="640933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job postings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042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Annual Salary BY PROGRAMMING</a:t>
            </a:r>
            <a:r>
              <a:rPr lang="en-US" baseline="0" dirty="0"/>
              <a:t> LANGUAGES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'popular-languages'!$B$1</c:f>
              <c:strCache>
                <c:ptCount val="1"/>
                <c:pt idx="0">
                  <c:v>Average Annual Salary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dLbls>
            <c:spPr>
              <a:solidFill>
                <a:srgbClr val="4472C4">
                  <a:alpha val="7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'popular-languages'!$A$2:$A$11</c:f>
              <c:strCache>
                <c:ptCount val="10"/>
                <c:pt idx="0">
                  <c:v>PHP</c:v>
                </c:pt>
                <c:pt idx="1">
                  <c:v>SQL</c:v>
                </c:pt>
                <c:pt idx="2">
                  <c:v>C#</c:v>
                </c:pt>
                <c:pt idx="3">
                  <c:v>R</c:v>
                </c:pt>
                <c:pt idx="4">
                  <c:v>Go</c:v>
                </c:pt>
                <c:pt idx="5">
                  <c:v>Java</c:v>
                </c:pt>
                <c:pt idx="6">
                  <c:v>Javascript</c:v>
                </c:pt>
                <c:pt idx="7">
                  <c:v>C++</c:v>
                </c:pt>
                <c:pt idx="8">
                  <c:v>Python</c:v>
                </c:pt>
                <c:pt idx="9">
                  <c:v>Swift</c:v>
                </c:pt>
              </c:strCache>
            </c:strRef>
          </c:cat>
          <c:val>
            <c:numRef>
              <c:f>'popular-languages'!$B$2:$B$11</c:f>
              <c:numCache>
                <c:formatCode>"$"#,##0_);[Red]\("$"#,##0\)</c:formatCode>
                <c:ptCount val="10"/>
                <c:pt idx="0">
                  <c:v>84727</c:v>
                </c:pt>
                <c:pt idx="1">
                  <c:v>84793</c:v>
                </c:pt>
                <c:pt idx="2">
                  <c:v>88726</c:v>
                </c:pt>
                <c:pt idx="3">
                  <c:v>92037</c:v>
                </c:pt>
                <c:pt idx="4">
                  <c:v>94082</c:v>
                </c:pt>
                <c:pt idx="5">
                  <c:v>101013</c:v>
                </c:pt>
                <c:pt idx="6">
                  <c:v>110981</c:v>
                </c:pt>
                <c:pt idx="7">
                  <c:v>113865</c:v>
                </c:pt>
                <c:pt idx="8">
                  <c:v>114383</c:v>
                </c:pt>
                <c:pt idx="9">
                  <c:v>130801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5D-4D53-A9F1-C5493ADAA1D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1089413055"/>
        <c:axId val="1095812799"/>
      </c:barChart>
      <c:catAx>
        <c:axId val="108941305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PROGRAMMING</a:t>
                </a:r>
                <a:r>
                  <a:rPr lang="en-US" baseline="0" dirty="0"/>
                  <a:t> LANGUAGES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5812799"/>
        <c:crosses val="autoZero"/>
        <c:auto val="1"/>
        <c:lblAlgn val="ctr"/>
        <c:lblOffset val="100"/>
        <c:noMultiLvlLbl val="0"/>
      </c:catAx>
      <c:valAx>
        <c:axId val="10958127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AVERAGE</a:t>
                </a:r>
                <a:r>
                  <a:rPr lang="en-US" baseline="0" dirty="0"/>
                  <a:t> ANNUAL SALARY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9413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6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PratikRules/courserarepo/blob/8c123f020a910900fa62df5f3a85977c9cbe8bdc/Dashboard.pdf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181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CAPSTONE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961655"/>
            <a:ext cx="5181600" cy="2215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PRATIK PAUL</a:t>
            </a:r>
          </a:p>
          <a:p>
            <a:pPr marL="0" indent="0">
              <a:buNone/>
            </a:pPr>
            <a:r>
              <a:rPr lang="en-US" dirty="0"/>
              <a:t>01/21/2024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3625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is the most popular database</a:t>
            </a:r>
          </a:p>
          <a:p>
            <a:r>
              <a:rPr lang="en-US" dirty="0"/>
              <a:t>PostgreSQL has topped the charts for next year</a:t>
            </a:r>
          </a:p>
          <a:p>
            <a:r>
              <a:rPr lang="en-US" dirty="0"/>
              <a:t>Microsoft SQL Server has taken a decline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need for databases is on the rise</a:t>
            </a:r>
          </a:p>
          <a:p>
            <a:r>
              <a:rPr lang="en-US" dirty="0"/>
              <a:t>The popularity of PostgreSQL and MongoDB is increasing</a:t>
            </a:r>
          </a:p>
          <a:p>
            <a:r>
              <a:rPr lang="en-US" dirty="0"/>
              <a:t>There are huge differences between the popularity for current year and next year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hlinkClick r:id="rId2"/>
              </a:rPr>
              <a:t>https://github.com/PratikRules/courserarepo/blob/8c123f020a910900fa62df5f3a85977c9cbe8bdc/Dashboard.pdf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CURRENT TECHNOLOGY USAGE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F95BE7-0753-0519-70BD-94AE1E397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4925"/>
            <a:ext cx="10515599" cy="495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TREND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76074E-2354-A8F9-9257-A51AE2EAC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304925"/>
            <a:ext cx="10515600" cy="496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DEMOGRAPHICS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E8D01B-57A4-C6DD-8AE1-2F62230B3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4451"/>
            <a:ext cx="10515600" cy="49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90775"/>
            <a:ext cx="5181600" cy="3786188"/>
          </a:xfrm>
        </p:spPr>
        <p:txBody>
          <a:bodyPr/>
          <a:lstStyle/>
          <a:p>
            <a:r>
              <a:rPr lang="en-US" dirty="0"/>
              <a:t>What are the top programming languages in demand?</a:t>
            </a:r>
          </a:p>
          <a:p>
            <a:r>
              <a:rPr lang="en-US" dirty="0"/>
              <a:t>What are the top database skills in demand?</a:t>
            </a:r>
          </a:p>
          <a:p>
            <a:r>
              <a:rPr lang="en-US" dirty="0"/>
              <a:t>What are the popular IDEs?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Linux is the most popular platform people use</a:t>
            </a:r>
          </a:p>
          <a:p>
            <a:r>
              <a:rPr lang="en-US" dirty="0"/>
              <a:t>United States has the highest number of respondents</a:t>
            </a:r>
          </a:p>
          <a:p>
            <a:r>
              <a:rPr lang="en-US" dirty="0"/>
              <a:t>The popularity of React.js is increasing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Developers want to stick to Linux as their main platform</a:t>
            </a:r>
          </a:p>
          <a:p>
            <a:r>
              <a:rPr lang="en-US" dirty="0"/>
              <a:t>United States has become the hub for all technologies</a:t>
            </a:r>
          </a:p>
          <a:p>
            <a:r>
              <a:rPr lang="en-US" dirty="0"/>
              <a:t>The trend for JavaScript is on the rise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The top programming languages are JavaScript, followed by HTML/CSS</a:t>
            </a:r>
          </a:p>
          <a:p>
            <a:r>
              <a:rPr lang="en-US" dirty="0"/>
              <a:t>The in-demand database is PostgreSQL</a:t>
            </a:r>
          </a:p>
          <a:p>
            <a:r>
              <a:rPr lang="en-US" dirty="0"/>
              <a:t>Linux and Windows are at neck-to-neck as the most used platform</a:t>
            </a:r>
          </a:p>
          <a:p>
            <a:r>
              <a:rPr lang="en-US" dirty="0"/>
              <a:t>Web Frames like React.js are on the rise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and white bar graph">
            <a:extLst>
              <a:ext uri="{FF2B5EF4-FFF2-40B4-BE49-F238E27FC236}">
                <a16:creationId xmlns:a16="http://schemas.microsoft.com/office/drawing/2014/main" id="{98749BD1-847F-913D-32F0-3A65F0803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5" y="2069716"/>
            <a:ext cx="7210425" cy="3530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6CB56C6-3CF9-C889-03A5-5787D45A91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127636"/>
              </p:ext>
            </p:extLst>
          </p:nvPr>
        </p:nvGraphicFramePr>
        <p:xfrm>
          <a:off x="838200" y="1533525"/>
          <a:ext cx="10515600" cy="4508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5535FE-3473-D8D9-1C20-3952A9F56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715037"/>
              </p:ext>
            </p:extLst>
          </p:nvPr>
        </p:nvGraphicFramePr>
        <p:xfrm>
          <a:off x="838200" y="1552575"/>
          <a:ext cx="10515600" cy="4489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2066925"/>
            <a:ext cx="7068725" cy="4224146"/>
          </a:xfrm>
        </p:spPr>
        <p:txBody>
          <a:bodyPr>
            <a:normAutofit/>
          </a:bodyPr>
          <a:lstStyle/>
          <a:p>
            <a:r>
              <a:rPr lang="en-US" sz="2200" dirty="0"/>
              <a:t>This project describes the role and tasks of a Data Analyst in a global IT and business consulting services firm.</a:t>
            </a:r>
          </a:p>
          <a:p>
            <a:r>
              <a:rPr lang="en-US" sz="2200" dirty="0"/>
              <a:t>The main objective is to collect and analyze data on the top programming skills that are most in demand for this year’s report on emerging skills</a:t>
            </a:r>
          </a:p>
          <a:p>
            <a:r>
              <a:rPr lang="en-US" sz="2200" dirty="0"/>
              <a:t>The data sources include job postings, training portals, and surveys</a:t>
            </a:r>
          </a:p>
          <a:p>
            <a:r>
              <a:rPr lang="en-US" sz="2200" dirty="0"/>
              <a:t>The data analysis involves scraping web sites, accessing APIs, data wrangling, statistical techniques, and IBM Cognos Analytics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As a Data Analyst, I’m tasked with collecting data from various sources and identifying trends for this year's report on emerging skills</a:t>
            </a:r>
          </a:p>
          <a:p>
            <a:r>
              <a:rPr lang="en-US" sz="2200" dirty="0"/>
              <a:t>The first task is to collect the top programming skills that are most in demand from various sources including:</a:t>
            </a:r>
          </a:p>
          <a:p>
            <a:pPr lvl="1"/>
            <a:r>
              <a:rPr lang="en-US" sz="1800" dirty="0"/>
              <a:t>Job postings</a:t>
            </a:r>
          </a:p>
          <a:p>
            <a:pPr lvl="1"/>
            <a:r>
              <a:rPr lang="en-US" sz="1800" dirty="0"/>
              <a:t>Training portals</a:t>
            </a:r>
          </a:p>
          <a:p>
            <a:pPr lvl="1"/>
            <a:r>
              <a:rPr lang="en-US" sz="1800" dirty="0"/>
              <a:t>Surveys</a:t>
            </a:r>
            <a:endParaRPr lang="en-US" sz="2200" dirty="0"/>
          </a:p>
          <a:p>
            <a:r>
              <a:rPr lang="en-US" sz="2200" dirty="0"/>
              <a:t>Analyze the data and identify insights and trends that may include the following:</a:t>
            </a:r>
          </a:p>
          <a:p>
            <a:pPr lvl="1"/>
            <a:r>
              <a:rPr lang="en-US" sz="1800" dirty="0"/>
              <a:t>What are the top programming languages in demand?</a:t>
            </a:r>
          </a:p>
          <a:p>
            <a:pPr lvl="1"/>
            <a:r>
              <a:rPr lang="en-US" sz="1800" dirty="0"/>
              <a:t>What are the top database skills in demand?</a:t>
            </a:r>
          </a:p>
          <a:p>
            <a:pPr lvl="1"/>
            <a:r>
              <a:rPr lang="en-US" sz="1800" dirty="0"/>
              <a:t>What are the popular IDEs?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1045" y="1825625"/>
            <a:ext cx="5792755" cy="4351338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Data Collection</a:t>
            </a:r>
          </a:p>
          <a:p>
            <a:pPr lvl="1"/>
            <a:r>
              <a:rPr lang="en-US" sz="1800" dirty="0"/>
              <a:t>Job postings</a:t>
            </a:r>
          </a:p>
          <a:p>
            <a:pPr lvl="1"/>
            <a:r>
              <a:rPr lang="en-US" sz="1800" dirty="0"/>
              <a:t>Training portals</a:t>
            </a:r>
          </a:p>
          <a:p>
            <a:pPr lvl="1"/>
            <a:r>
              <a:rPr lang="en-US" sz="1800" dirty="0"/>
              <a:t>Surveys</a:t>
            </a:r>
            <a:endParaRPr lang="en-US" sz="2200" dirty="0"/>
          </a:p>
          <a:p>
            <a:r>
              <a:rPr lang="en-US" sz="2200" dirty="0"/>
              <a:t>Data Wrangling</a:t>
            </a:r>
          </a:p>
          <a:p>
            <a:pPr lvl="1"/>
            <a:r>
              <a:rPr lang="en-US" sz="1800" dirty="0"/>
              <a:t>Handling Missing Values</a:t>
            </a:r>
          </a:p>
          <a:p>
            <a:pPr lvl="1"/>
            <a:r>
              <a:rPr lang="en-US" sz="1800" dirty="0"/>
              <a:t>Handling Duplicates</a:t>
            </a:r>
            <a:endParaRPr lang="en-US" sz="2200" dirty="0"/>
          </a:p>
          <a:p>
            <a:r>
              <a:rPr lang="en-US" sz="2200" dirty="0"/>
              <a:t>Exploratory Data Analysis</a:t>
            </a:r>
          </a:p>
          <a:p>
            <a:pPr lvl="1"/>
            <a:r>
              <a:rPr lang="en-US" sz="1800" dirty="0"/>
              <a:t>Distribution</a:t>
            </a:r>
          </a:p>
          <a:p>
            <a:pPr lvl="1"/>
            <a:r>
              <a:rPr lang="en-US" sz="1800" dirty="0"/>
              <a:t>Outliers</a:t>
            </a:r>
          </a:p>
          <a:p>
            <a:pPr lvl="1"/>
            <a:r>
              <a:rPr lang="en-US" sz="1800" dirty="0"/>
              <a:t>Correlation</a:t>
            </a:r>
            <a:endParaRPr lang="en-US" sz="2200" dirty="0"/>
          </a:p>
          <a:p>
            <a:r>
              <a:rPr lang="en-US" sz="2200" dirty="0"/>
              <a:t>Data Visualization</a:t>
            </a:r>
          </a:p>
          <a:p>
            <a:r>
              <a:rPr lang="en-US" sz="2200" dirty="0"/>
              <a:t>Dashboard Creation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4BBFA-E294-B9E2-97F8-D91F5CFBB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2819400"/>
            <a:ext cx="4337596" cy="289461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E2F87C9-A321-B318-5463-C0E0730F34EA}"/>
              </a:ext>
            </a:extLst>
          </p:cNvPr>
          <p:cNvSpPr txBox="1">
            <a:spLocks/>
          </p:cNvSpPr>
          <p:nvPr/>
        </p:nvSpPr>
        <p:spPr>
          <a:xfrm>
            <a:off x="5791200" y="2941142"/>
            <a:ext cx="5562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sz="3200" dirty="0"/>
              <a:t>VISUALIZATION - CHARTS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A8A6F2-DD53-F93B-80FA-8D2578B80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16" y="2403324"/>
            <a:ext cx="4983912" cy="28044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5E25D0-89CE-1A78-A29F-BB93EAE59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829" y="2403324"/>
            <a:ext cx="4999153" cy="28044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and HTML/CSS are the top programming languages</a:t>
            </a:r>
          </a:p>
          <a:p>
            <a:r>
              <a:rPr lang="en-US" dirty="0"/>
              <a:t>There has been a decline in Bash/Shell/</a:t>
            </a:r>
            <a:r>
              <a:rPr lang="en-US" dirty="0" err="1"/>
              <a:t>Powershell</a:t>
            </a:r>
            <a:endParaRPr lang="en-US" dirty="0"/>
          </a:p>
          <a:p>
            <a:r>
              <a:rPr lang="en-US" dirty="0"/>
              <a:t>Python has overtaken SQL in terms of popularity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desire for programming languages is still substantial</a:t>
            </a:r>
          </a:p>
          <a:p>
            <a:r>
              <a:rPr lang="en-US" dirty="0"/>
              <a:t>The popularity of Python is increasing</a:t>
            </a:r>
          </a:p>
          <a:p>
            <a:r>
              <a:rPr lang="en-US" dirty="0"/>
              <a:t>People seem to be more open towards TypeScript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95ACE7-C4F8-155E-FDAE-04CA7A930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94" y="2506661"/>
            <a:ext cx="5082980" cy="2766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4AED10-10E5-9C20-2EFA-A57AC5220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580" y="2506661"/>
            <a:ext cx="5037257" cy="2766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http://schemas.openxmlformats.org/package/2006/metadata/core-properties"/>
    <ds:schemaRef ds:uri="155be751-a274-42e8-93fb-f39d3b9bccc8"/>
    <ds:schemaRef ds:uri="http://schemas.microsoft.com/office/infopath/2007/PartnerControls"/>
    <ds:schemaRef ds:uri="f80a141d-92ca-4d3d-9308-f7e7b1d44ce8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527</Words>
  <Application>Microsoft Office PowerPoint</Application>
  <PresentationFormat>Widescreen</PresentationFormat>
  <Paragraphs>111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CAPSTONE PROJECT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</vt:lpstr>
      <vt:lpstr>FUTURE TECHNOLOGY TREND</vt:lpstr>
      <vt:lpstr>DEMOGRAPHICS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FNU LNU</cp:lastModifiedBy>
  <cp:revision>22</cp:revision>
  <dcterms:created xsi:type="dcterms:W3CDTF">2020-10-28T18:29:43Z</dcterms:created>
  <dcterms:modified xsi:type="dcterms:W3CDTF">2024-01-22T06:03:36Z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2024-01-21T21:35:48Z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a4593979-3ccd-49c2-8ea2-fd48367948d7</vt:lpwstr>
  </property>
  <property fmtid="{D5CDD505-2E9C-101B-9397-08002B2CF9AE}" pid="7" name="MSIP_Label_defa4170-0d19-0005-0004-bc88714345d2_ActionId">
    <vt:lpwstr>2b15fa68-8eb6-49be-b849-8ded6ff40706</vt:lpwstr>
  </property>
  <property fmtid="{D5CDD505-2E9C-101B-9397-08002B2CF9AE}" pid="8" name="MSIP_Label_defa4170-0d19-0005-0004-bc88714345d2_ContentBits">
    <vt:lpwstr>0</vt:lpwstr>
  </property>
</Properties>
</file>