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73" r:id="rId3"/>
    <p:sldId id="257" r:id="rId4"/>
    <p:sldId id="267" r:id="rId5"/>
    <p:sldId id="285" r:id="rId6"/>
    <p:sldId id="290" r:id="rId7"/>
    <p:sldId id="277" r:id="rId8"/>
    <p:sldId id="289" r:id="rId9"/>
    <p:sldId id="291" r:id="rId10"/>
    <p:sldId id="292" r:id="rId11"/>
    <p:sldId id="293" r:id="rId12"/>
    <p:sldId id="294" r:id="rId13"/>
    <p:sldId id="268" r:id="rId14"/>
    <p:sldId id="284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A0000"/>
    <a:srgbClr val="0E020A"/>
    <a:srgbClr val="17F55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A2526-9D15-4297-B328-80083A33EEC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F3B70-4957-49C8-BC6C-CF5BE9DE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F3B70-4957-49C8-BC6C-CF5BE9DE9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9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923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212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177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565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653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796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40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853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9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2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12/9/2022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8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61610357_The_cheetah_optimizer_a_nature-inspired_metaheuristic_algorithm_for_large-scale_optimization_problems" TargetMode="External"/><Relationship Id="rId5" Type="http://schemas.openxmlformats.org/officeDocument/2006/relationships/hyperlink" Target="https://www.nature.com/articles/s41598-022-14338-z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69933" y="3733800"/>
            <a:ext cx="6608995" cy="28194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esign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study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heetah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ptimizer 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lgorithm</a:t>
            </a:r>
            <a:endParaRPr lang="en-US" sz="3600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Google Shape;202;p1"/>
          <p:cNvSpPr/>
          <p:nvPr/>
        </p:nvSpPr>
        <p:spPr>
          <a:xfrm rot="-7250">
            <a:off x="282468" y="16961"/>
            <a:ext cx="8632804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Engineering,</a:t>
            </a:r>
            <a:r>
              <a:rPr lang="en-US" sz="2400" b="0" i="0" u="none" strike="noStrike" cap="none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2A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0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inus 6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8661" y="1359269"/>
            <a:ext cx="3991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0" i="0" u="none" strike="noStrike" cap="non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(Academic year 20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Arial"/>
              </a:rPr>
              <a:t>22</a:t>
            </a:r>
            <a:r>
              <a:rPr lang="en-US" b="0" i="0" u="none" strike="noStrike" cap="non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-23)</a:t>
            </a:r>
          </a:p>
          <a:p>
            <a:pPr lvl="0"/>
            <a:endParaRPr lang="en-US" sz="1400" b="0" i="0" u="none" strike="noStrike" cap="non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04;p1"/>
          <p:cNvSpPr/>
          <p:nvPr/>
        </p:nvSpPr>
        <p:spPr>
          <a:xfrm>
            <a:off x="1676400" y="1752601"/>
            <a:ext cx="53529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Project Presentation </a:t>
            </a:r>
            <a:endParaRPr sz="2400" b="0" i="0" u="none" strike="noStrike" cap="none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on </a:t>
            </a:r>
            <a:endParaRPr lang="en-US" sz="2400" b="0" i="0" u="none" strike="noStrike" cap="none" dirty="0" smtClea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10" name="Google Shape;189;p31" descr="D:\Bhandare\IT Dept\A Format &amp; other\WCE Logo\Department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0" y="451952"/>
            <a:ext cx="1060898" cy="711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2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Algorith</a:t>
            </a:r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8570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7107470"/>
                  </p:ext>
                </p:extLst>
              </p:nvPr>
            </p:nvGraphicFramePr>
            <p:xfrm>
              <a:off x="1905000" y="2116706"/>
              <a:ext cx="7078676" cy="46246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1785"/>
                    <a:gridCol w="2423491"/>
                    <a:gridCol w="1447800"/>
                    <a:gridCol w="1447800"/>
                    <a:gridCol w="1447800"/>
                  </a:tblGrid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6:</a:t>
                          </a:r>
                          <a:endParaRPr lang="en-I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𝑀𝑎𝑥𝐼𝑡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desired maximum number of iterations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←60×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/10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𝑀𝑎𝑥𝐼𝑡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do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78709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Select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(2≤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members of cheetahs randomly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10: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for each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do 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11: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Define the neighbor agent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182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12:</a:t>
                          </a:r>
                          <a:endParaRPr lang="en-I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for each arbitrary arrangement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∈{1, 2,…,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do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182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13:</a:t>
                          </a:r>
                          <a:endParaRPr lang="en-I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Calculate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̌"/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3643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14: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random numbers are chosen uniformly from 0 to 1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15: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then       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7107470"/>
                  </p:ext>
                </p:extLst>
              </p:nvPr>
            </p:nvGraphicFramePr>
            <p:xfrm>
              <a:off x="1905000" y="2116706"/>
              <a:ext cx="7078676" cy="46246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1785"/>
                    <a:gridCol w="2423491"/>
                    <a:gridCol w="1447800"/>
                    <a:gridCol w="1447800"/>
                    <a:gridCol w="1447800"/>
                  </a:tblGrid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6:</a:t>
                          </a:r>
                          <a:endParaRPr lang="en-I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4680" t="-1724" r="-360" b="-121896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7: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4680" t="-100000" r="-360" b="-10983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4680" t="-203448" r="-360" b="-10172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78709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9: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3114" t="-136434" r="-561" b="-357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10: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3114" t="-525862" r="-561" b="-69482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11: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63114" t="-615254" r="-561" b="-5830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12:</a:t>
                          </a:r>
                          <a:endParaRPr lang="en-I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144842" t="-602857" r="-842" b="-39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13:</a:t>
                          </a:r>
                          <a:endParaRPr lang="en-I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8655" t="-702857" r="-1681" b="-291429"/>
                          </a:stretch>
                        </a:blipFill>
                      </a:tcPr>
                    </a:tc>
                  </a:tr>
                  <a:tr h="8534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14: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8655" t="-401429" r="-1681" b="-45714"/>
                          </a:stretch>
                        </a:blipFill>
                      </a:tcPr>
                    </a:tc>
                  </a:tr>
                  <a:tr h="35511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15: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8655" t="-1210345" r="-1681" b="-1034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044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Algorith</a:t>
            </a:r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8570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10277"/>
                  </p:ext>
                </p:extLst>
              </p:nvPr>
            </p:nvGraphicFramePr>
            <p:xfrm>
              <a:off x="1905000" y="1295400"/>
              <a:ext cx="7010399" cy="55009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0219"/>
                    <a:gridCol w="149442"/>
                    <a:gridCol w="199549"/>
                    <a:gridCol w="236403"/>
                    <a:gridCol w="236403"/>
                    <a:gridCol w="236403"/>
                    <a:gridCol w="5455310"/>
                    <a:gridCol w="136670"/>
                  </a:tblGrid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 random number is chosen uniformly from 0 to 3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17: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then  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5175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Calculate the new position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in arrangement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using Equation (1) // Search </a:t>
                          </a: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5175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else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5175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Calculate the new position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in arrangement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using Equation (3) // Attack</a:t>
                          </a: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21: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 marL="11430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else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5175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Calculate the new position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in arrangement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using Equation (2) // Sit-and-wait 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Update the solutions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and the leader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502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5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740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28: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5">
                      <a:txBody>
                        <a:bodyPr/>
                        <a:lstStyle/>
                        <a:p>
                          <a:pPr marL="4445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 dirty="0">
                              <a:effectLst/>
                            </a:rPr>
                            <a:t> </a:t>
                          </a:r>
                          <a:endParaRPr lang="en-IN" sz="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10277"/>
                  </p:ext>
                </p:extLst>
              </p:nvPr>
            </p:nvGraphicFramePr>
            <p:xfrm>
              <a:off x="1905000" y="1295400"/>
              <a:ext cx="7010399" cy="55009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0219"/>
                    <a:gridCol w="149442"/>
                    <a:gridCol w="199549"/>
                    <a:gridCol w="236403"/>
                    <a:gridCol w="236403"/>
                    <a:gridCol w="236403"/>
                    <a:gridCol w="5455310"/>
                    <a:gridCol w="136670"/>
                  </a:tblGrid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16: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0856" t="-1493" r="-2781" b="-12507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17: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0856" t="-100000" r="-2781" b="-11323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5175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6116" t="-183784" r="-2902" b="-940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5175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else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5175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 marL="391795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6116" t="-383784" r="-2902" b="-740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21: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 marL="11430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else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5175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20376" t="-666216" r="-418" b="-4581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3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0994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11550" t="-1030882" r="-2567" b="-20147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35029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5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>
                              <a:effectLst/>
                            </a:rPr>
                            <a:t> </a:t>
                          </a:r>
                          <a:endParaRPr lang="en-IN" sz="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  <a:tr h="4740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28: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55786" marR="55786" marT="0" marB="0" anchor="ctr"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786" marR="55786" marT="0" marB="0" anchor="ctr">
                        <a:blipFill rotWithShape="0">
                          <a:blip r:embed="rId4"/>
                          <a:stretch>
                            <a:fillRect l="-8134" t="-1058974" r="-2488" b="-25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IN" sz="800" dirty="0">
                              <a:effectLst/>
                            </a:rPr>
                            <a:t> </a:t>
                          </a:r>
                          <a:endParaRPr lang="en-IN" sz="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728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Algorith</a:t>
            </a:r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8570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752309"/>
                  </p:ext>
                </p:extLst>
              </p:nvPr>
            </p:nvGraphicFramePr>
            <p:xfrm>
              <a:off x="1828799" y="1905002"/>
              <a:ext cx="7180840" cy="4876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696"/>
                    <a:gridCol w="1352000"/>
                    <a:gridCol w="1662931"/>
                    <a:gridCol w="3628213"/>
                  </a:tblGrid>
                  <a:tr h="8128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29: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𝑟𝑎𝑛𝑑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and the leader position doesn't change for a time, then // Leave the prey and go back home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1219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Implement the leave the prey and go back home strategy and change the leader position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12800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31: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Substitute the position of member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by the prey position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←0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Update the prey (global best) solution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31115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752309"/>
                  </p:ext>
                </p:extLst>
              </p:nvPr>
            </p:nvGraphicFramePr>
            <p:xfrm>
              <a:off x="1828799" y="1905002"/>
              <a:ext cx="7180840" cy="4876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696"/>
                    <a:gridCol w="1352000"/>
                    <a:gridCol w="1662931"/>
                    <a:gridCol w="3628213"/>
                  </a:tblGrid>
                  <a:tr h="8128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29: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5788" t="-746" r="-575" b="-4992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1219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Implement the leave the prey and go back home strategy and change the leader position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12800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31: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97987" t="-251880" r="-839" b="-252632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I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97987" t="-698507" r="-839" b="-40149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marL="285750" indent="-285750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5788" t="-898507" r="-575" b="-2014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Update the prey (global best) solution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31115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end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144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9" y="17823"/>
            <a:ext cx="7815720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3;p13"/>
          <p:cNvSpPr txBox="1">
            <a:spLocks noGrp="1"/>
          </p:cNvSpPr>
          <p:nvPr>
            <p:ph type="title"/>
          </p:nvPr>
        </p:nvSpPr>
        <p:spPr>
          <a:xfrm>
            <a:off x="388444" y="1672322"/>
            <a:ext cx="5088054" cy="6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>
              <a:spcBef>
                <a:spcPts val="0"/>
              </a:spcBef>
            </a:pPr>
            <a:r>
              <a:rPr lang="en" sz="28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Technology :</a:t>
            </a:r>
            <a:endParaRPr sz="28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Google Shape;595;p17"/>
          <p:cNvSpPr txBox="1">
            <a:spLocks/>
          </p:cNvSpPr>
          <p:nvPr/>
        </p:nvSpPr>
        <p:spPr>
          <a:xfrm>
            <a:off x="388444" y="2788571"/>
            <a:ext cx="5914930" cy="2545429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sz="2200" dirty="0">
              <a:latin typeface="Tw Cen MT" pitchFamily="34" charset="0"/>
            </a:endParaRPr>
          </a:p>
        </p:txBody>
      </p:sp>
      <p:pic>
        <p:nvPicPr>
          <p:cNvPr id="120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09600" y="2566570"/>
            <a:ext cx="3423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</a:rPr>
              <a:t>Python </a:t>
            </a:r>
          </a:p>
          <a:p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8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2;p1"/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inus 6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600" y="1752600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  <a:r>
              <a:rPr lang="en-US" sz="3600" b="1" u="sng" dirty="0">
                <a:solidFill>
                  <a:srgbClr val="FF0000"/>
                </a:solidFill>
              </a:rPr>
              <a:t> 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08" y="6216799"/>
            <a:ext cx="623311" cy="62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09A5667-19FE-4890-9826-400F5E8B6277}"/>
              </a:ext>
            </a:extLst>
          </p:cNvPr>
          <p:cNvSpPr/>
          <p:nvPr/>
        </p:nvSpPr>
        <p:spPr>
          <a:xfrm>
            <a:off x="457200" y="2819400"/>
            <a:ext cx="7096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  <a:hlinkClick r:id="rId5"/>
              </a:rPr>
              <a:t>https://www.nature.com/articles/s41598-022-14338-z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  <a:hlinkClick r:id="rId6"/>
              </a:rPr>
              <a:t>https://www.researchgate.net/publication/361610357_The_cheetah_optimizer_a_nature-inspired_metaheuristic_algorithm_for_large-scale_optimization_problems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1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FB663-F7DE-4B19-85D3-3B117D05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BD11A8-76F3-4658-8475-EE6C1E39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thank-you-from-christian-vision-alliance.jpg">
            <a:extLst>
              <a:ext uri="{FF2B5EF4-FFF2-40B4-BE49-F238E27FC236}">
                <a16:creationId xmlns="" xmlns:a16="http://schemas.microsoft.com/office/drawing/2014/main" id="{3715C538-21A1-4A2D-8494-5E7DB3E13D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570706"/>
            <a:ext cx="8534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4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0145" y="1503527"/>
            <a:ext cx="8116313" cy="36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Institute Name : Walchand College Of Engineering, Sangli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1188" y="1837348"/>
            <a:ext cx="8116313" cy="34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Institute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code : 6007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739" y="2611124"/>
            <a:ext cx="8116313" cy="42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Class : Final Year</a:t>
            </a:r>
          </a:p>
          <a:p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Course: Information Technology </a:t>
            </a:r>
          </a:p>
          <a:p>
            <a:endParaRPr lang="en-US" sz="19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sz="19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sz="19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37237"/>
              </p:ext>
            </p:extLst>
          </p:nvPr>
        </p:nvGraphicFramePr>
        <p:xfrm>
          <a:off x="2192611" y="3463539"/>
          <a:ext cx="5715000" cy="32634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81400">
                  <a:extLst>
                    <a:ext uri="{9D8B030D-6E8A-4147-A177-3AD203B41FA5}">
                      <a16:colId xmlns="" xmlns:a16="http://schemas.microsoft.com/office/drawing/2014/main" val="4188584224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983261373"/>
                    </a:ext>
                  </a:extLst>
                </a:gridCol>
              </a:tblGrid>
              <a:tr h="356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PRN No</a:t>
                      </a:r>
                      <a:endParaRPr lang="en-US" dirty="0">
                        <a:solidFill>
                          <a:schemeClr val="tx1"/>
                        </a:solidFill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335105"/>
                  </a:ext>
                </a:extLst>
              </a:tr>
              <a:tr h="48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+mn-lt"/>
                        </a:rPr>
                        <a:t>Sakshi</a:t>
                      </a:r>
                      <a:r>
                        <a:rPr lang="en-IN" sz="1600" baseline="0" dirty="0">
                          <a:latin typeface="+mn-lt"/>
                        </a:rPr>
                        <a:t> </a:t>
                      </a:r>
                      <a:r>
                        <a:rPr lang="en-IN" sz="1600" baseline="0" dirty="0" err="1">
                          <a:latin typeface="+mn-lt"/>
                        </a:rPr>
                        <a:t>Kamble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2020BTEIT00205</a:t>
                      </a:r>
                      <a:endParaRPr lang="en-US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536366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Pranjali Nanaware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Raleway SemiBold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2019BTEIT00067</a:t>
                      </a:r>
                      <a:endParaRPr lang="en-US" sz="14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9946905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Arundhati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Wandhekar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2019BTEIT00013</a:t>
                      </a:r>
                      <a:endParaRPr lang="en-US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5058584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Pratik Pawar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2019BTEIT00006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6400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Rahul</a:t>
                      </a:r>
                      <a:r>
                        <a:rPr lang="en-US" sz="1600" baseline="0" dirty="0" smtClean="0"/>
                        <a:t> Kumar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2019BTEIT00002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1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Prathmesh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Patil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2019BTEIT00009</a:t>
                      </a:r>
                      <a:endParaRPr lang="en-US" sz="16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42527" y="2797982"/>
            <a:ext cx="8116313" cy="3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Project Instructor: Prof. Mr. A.J. </a:t>
            </a:r>
            <a:r>
              <a:rPr lang="en-US" sz="1900" b="1" dirty="0" err="1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Umbarkar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Sir </a:t>
            </a:r>
          </a:p>
          <a:p>
            <a:endParaRPr lang="en-US" sz="1900" b="1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Google Shape;202;p1"/>
          <p:cNvSpPr/>
          <p:nvPr/>
        </p:nvSpPr>
        <p:spPr>
          <a:xfrm rot="-7250">
            <a:off x="282373" y="76202"/>
            <a:ext cx="8632804" cy="113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lang="en-US" sz="2400" dirty="0">
              <a:solidFill>
                <a:srgbClr val="2A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r>
              <a:rPr lang="en-US" sz="1400" i="1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6523" y="120779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inus 10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3118" y="3194956"/>
            <a:ext cx="17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:-</a:t>
            </a:r>
          </a:p>
        </p:txBody>
      </p:sp>
      <p:pic>
        <p:nvPicPr>
          <p:cNvPr id="13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1293" y="577680"/>
            <a:ext cx="983423" cy="585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64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8" y="16961"/>
            <a:ext cx="8632804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343;p13"/>
          <p:cNvSpPr txBox="1">
            <a:spLocks noGrp="1"/>
          </p:cNvSpPr>
          <p:nvPr>
            <p:ph type="title"/>
          </p:nvPr>
        </p:nvSpPr>
        <p:spPr>
          <a:xfrm>
            <a:off x="762000" y="1481407"/>
            <a:ext cx="6553200" cy="6328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Problem Statement</a:t>
            </a:r>
            <a:r>
              <a:rPr lang="en-US" sz="40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:</a:t>
            </a:r>
            <a:endParaRPr sz="4000" dirty="0">
              <a:solidFill>
                <a:srgbClr val="660066"/>
              </a:solidFill>
            </a:endParaRPr>
          </a:p>
        </p:txBody>
      </p:sp>
      <p:sp>
        <p:nvSpPr>
          <p:cNvPr id="46" name="Google Shape;595;p17"/>
          <p:cNvSpPr txBox="1">
            <a:spLocks/>
          </p:cNvSpPr>
          <p:nvPr/>
        </p:nvSpPr>
        <p:spPr>
          <a:xfrm>
            <a:off x="281065" y="2362200"/>
            <a:ext cx="7446511" cy="4343400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Design and study Cheetah optimizer algorithm/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study cheetah optimizer  and solve real world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sz="1800" dirty="0">
              <a:solidFill>
                <a:srgbClr val="2A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1208" indent="-457200">
              <a:buFont typeface="+mj-lt"/>
              <a:buAutoNum type="arabicParenR"/>
            </a:pPr>
            <a:endParaRPr lang="en-US" sz="2000" dirty="0">
              <a:solidFill>
                <a:srgbClr val="2A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1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9363" y="485944"/>
            <a:ext cx="1010276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D59A8D-9247-D4CE-F735-7FC67D804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420" y="3581400"/>
            <a:ext cx="5352900" cy="29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6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8" y="16961"/>
            <a:ext cx="8632804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3;p13"/>
          <p:cNvSpPr txBox="1">
            <a:spLocks noGrp="1"/>
          </p:cNvSpPr>
          <p:nvPr>
            <p:ph type="title"/>
          </p:nvPr>
        </p:nvSpPr>
        <p:spPr>
          <a:xfrm>
            <a:off x="533400" y="1463007"/>
            <a:ext cx="3276600" cy="5376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Objectives :</a:t>
            </a:r>
            <a:endParaRPr sz="28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Google Shape;347;p13"/>
          <p:cNvSpPr txBox="1">
            <a:spLocks noGrp="1"/>
          </p:cNvSpPr>
          <p:nvPr>
            <p:ph type="sldNum" sz="quarter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7" name="Google Shape;595;p17"/>
          <p:cNvSpPr txBox="1">
            <a:spLocks/>
          </p:cNvSpPr>
          <p:nvPr/>
        </p:nvSpPr>
        <p:spPr>
          <a:xfrm>
            <a:off x="303142" y="3431217"/>
            <a:ext cx="5914930" cy="2545429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17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520" y="615818"/>
            <a:ext cx="1019066" cy="58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2CFA334-2343-4AF9-BD3D-5B824B2378E1}"/>
              </a:ext>
            </a:extLst>
          </p:cNvPr>
          <p:cNvSpPr/>
          <p:nvPr/>
        </p:nvSpPr>
        <p:spPr>
          <a:xfrm>
            <a:off x="457200" y="2075734"/>
            <a:ext cx="70965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understand Cheetah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Optimizer.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implement Cheetah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Optimizer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for optimization.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analyze the result and compare it with other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solve real life problem on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cheeah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optimizer algorithm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857250" lvl="2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1B29838-1C1F-A0EA-AB4D-73ADFB6D9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46674"/>
            <a:ext cx="6790564" cy="3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9" y="17823"/>
            <a:ext cx="7815720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3;p13"/>
          <p:cNvSpPr txBox="1">
            <a:spLocks noGrp="1"/>
          </p:cNvSpPr>
          <p:nvPr>
            <p:ph type="title"/>
          </p:nvPr>
        </p:nvSpPr>
        <p:spPr>
          <a:xfrm>
            <a:off x="81792" y="1450815"/>
            <a:ext cx="3047999" cy="9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algn="ctr">
              <a:spcBef>
                <a:spcPts val="0"/>
              </a:spcBef>
            </a:pPr>
            <a:r>
              <a:rPr lang="en" sz="24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Flow Of System </a:t>
            </a:r>
            <a:r>
              <a:rPr lang="en" sz="24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:</a:t>
            </a:r>
            <a:br>
              <a:rPr lang="en" sz="24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</a:br>
            <a:endParaRPr sz="24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Google Shape;595;p17"/>
          <p:cNvSpPr txBox="1">
            <a:spLocks/>
          </p:cNvSpPr>
          <p:nvPr/>
        </p:nvSpPr>
        <p:spPr>
          <a:xfrm>
            <a:off x="409876" y="2796800"/>
            <a:ext cx="5914930" cy="2545429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sz="2200" dirty="0">
              <a:latin typeface="Tw Cen MT" pitchFamily="34" charset="0"/>
            </a:endParaRPr>
          </a:p>
        </p:txBody>
      </p:sp>
      <p:pic>
        <p:nvPicPr>
          <p:cNvPr id="120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427B4D7-4805-4742-B1F8-050C291279D8}"/>
              </a:ext>
            </a:extLst>
          </p:cNvPr>
          <p:cNvSpPr txBox="1"/>
          <p:nvPr/>
        </p:nvSpPr>
        <p:spPr>
          <a:xfrm>
            <a:off x="6301479" y="218305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hi-IN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22" y="1905000"/>
            <a:ext cx="577646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2;p1"/>
          <p:cNvSpPr/>
          <p:nvPr/>
        </p:nvSpPr>
        <p:spPr>
          <a:xfrm rot="21592750">
            <a:off x="282469" y="17823"/>
            <a:ext cx="7815720" cy="13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Engineering,</a:t>
            </a:r>
            <a:r>
              <a:rPr lang="en-US" sz="2400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inus 13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3;p13"/>
          <p:cNvSpPr txBox="1">
            <a:spLocks noGrp="1"/>
          </p:cNvSpPr>
          <p:nvPr>
            <p:ph type="title"/>
          </p:nvPr>
        </p:nvSpPr>
        <p:spPr>
          <a:xfrm>
            <a:off x="81792" y="1450815"/>
            <a:ext cx="3047999" cy="9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algn="ctr">
              <a:spcBef>
                <a:spcPts val="0"/>
              </a:spcBef>
            </a:pPr>
            <a:r>
              <a:rPr lang="en" sz="24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Flow Of System </a:t>
            </a:r>
            <a:r>
              <a:rPr lang="en" sz="24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  <a:t>:</a:t>
            </a:r>
            <a:br>
              <a:rPr lang="en" sz="24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latin typeface="+mn-lt"/>
                <a:ea typeface="+mn-ea"/>
                <a:cs typeface="+mn-cs"/>
              </a:rPr>
            </a:br>
            <a:endParaRPr sz="24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Google Shape;595;p17"/>
          <p:cNvSpPr txBox="1">
            <a:spLocks/>
          </p:cNvSpPr>
          <p:nvPr/>
        </p:nvSpPr>
        <p:spPr>
          <a:xfrm>
            <a:off x="409876" y="2796800"/>
            <a:ext cx="5914930" cy="2545429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sz="2200" dirty="0">
              <a:latin typeface="Tw Cen MT" pitchFamily="34" charset="0"/>
            </a:endParaRPr>
          </a:p>
        </p:txBody>
      </p:sp>
      <p:pic>
        <p:nvPicPr>
          <p:cNvPr id="120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427B4D7-4805-4742-B1F8-050C291279D8}"/>
              </a:ext>
            </a:extLst>
          </p:cNvPr>
          <p:cNvSpPr txBox="1"/>
          <p:nvPr/>
        </p:nvSpPr>
        <p:spPr>
          <a:xfrm>
            <a:off x="6301479" y="218305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hi-IN" dirty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88" y="1828800"/>
            <a:ext cx="4313294" cy="49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2;p1"/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inus 6"/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oogle Shape;189;p31" descr="D:\Bhandare\IT Dept\A Format &amp; other\WCE Logo\Department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TextBox 119"/>
          <p:cNvSpPr txBox="1"/>
          <p:nvPr/>
        </p:nvSpPr>
        <p:spPr>
          <a:xfrm>
            <a:off x="81810" y="167927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Methodology</a:t>
            </a:r>
            <a:endParaRPr lang="en-US" sz="2800" b="1" u="sng" dirty="0">
              <a:ln w="6350">
                <a:solidFill>
                  <a:srgbClr val="FF0000"/>
                </a:solidFill>
              </a:ln>
              <a:solidFill>
                <a:srgbClr val="660066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7061" y="2577613"/>
            <a:ext cx="540183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Prepare for new hunt.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Initialize the population size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dimentions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Generate the initial population of cheetahs and fitness of cheetahs.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searching and move to next and update the solutions of members and leader.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download.jfif">
            <a:extLst>
              <a:ext uri="{FF2B5EF4-FFF2-40B4-BE49-F238E27FC236}">
                <a16:creationId xmlns="" xmlns:a16="http://schemas.microsoft.com/office/drawing/2014/main" id="{9267E2D3-3430-4770-93FE-2DB07684DF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4470" y="1347700"/>
            <a:ext cx="3512376" cy="52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1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ownload.jfif">
            <a:extLst>
              <a:ext uri="{FF2B5EF4-FFF2-40B4-BE49-F238E27FC236}">
                <a16:creationId xmlns="" xmlns:a16="http://schemas.microsoft.com/office/drawing/2014/main" id="{F006E2A8-8B80-53A4-5283-F18318B639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1624" y="1347700"/>
            <a:ext cx="3512376" cy="5510300"/>
          </a:xfrm>
          <a:prstGeom prst="rect">
            <a:avLst/>
          </a:prstGeom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54285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Search strategy equation 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Sit-and-wait strategy equation 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    Attack equation 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F4A4621-647A-EC4C-DB36-EA0EE1892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67" y="2930163"/>
            <a:ext cx="2505075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11A13C9-8C9A-CCEF-01C3-CB279577E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49110"/>
            <a:ext cx="1304925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E328004-B075-8B74-CEC3-0C402F79D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91" y="5077544"/>
            <a:ext cx="28670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7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">
            <a:extLst>
              <a:ext uri="{FF2B5EF4-FFF2-40B4-BE49-F238E27FC236}">
                <a16:creationId xmlns="" xmlns:a16="http://schemas.microsoft.com/office/drawing/2014/main" id="{F4493AB5-9F00-AE42-8195-5909FE61C3F8}"/>
              </a:ext>
            </a:extLst>
          </p:cNvPr>
          <p:cNvSpPr/>
          <p:nvPr/>
        </p:nvSpPr>
        <p:spPr>
          <a:xfrm rot="21592750">
            <a:off x="875323" y="143783"/>
            <a:ext cx="6980543" cy="102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400" b="1" i="0" u="none" strike="noStrike" cap="none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00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Walchand College Of </a:t>
            </a:r>
            <a:r>
              <a:rPr lang="en-US" sz="2400" b="1" dirty="0" err="1">
                <a:solidFill>
                  <a:srgbClr val="2A0000"/>
                </a:solidFill>
                <a:latin typeface="Arial"/>
                <a:ea typeface="Arial"/>
                <a:cs typeface="Arial"/>
                <a:sym typeface="Arial"/>
              </a:rPr>
              <a:t>Engineering,Sangli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tx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(An Government Aided Institute)</a:t>
            </a:r>
          </a:p>
          <a:p>
            <a:pPr algn="ctr">
              <a:buClr>
                <a:srgbClr val="000000"/>
              </a:buClr>
              <a:buSzPts val="1800"/>
            </a:pPr>
            <a:r>
              <a:rPr lang="en-US" b="1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lang="en-US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9;p31" descr="D:\Bhandare\IT Dept\A Format &amp; other\WCE Logo\Department Logo.png">
            <a:extLst>
              <a:ext uri="{FF2B5EF4-FFF2-40B4-BE49-F238E27FC236}">
                <a16:creationId xmlns="" xmlns:a16="http://schemas.microsoft.com/office/drawing/2014/main" id="{C2651514-28B4-98B1-B4FE-1C4DA348B3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5777" y="331472"/>
            <a:ext cx="1153862" cy="7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7;p1">
            <a:extLst>
              <a:ext uri="{FF2B5EF4-FFF2-40B4-BE49-F238E27FC236}">
                <a16:creationId xmlns="" xmlns:a16="http://schemas.microsoft.com/office/drawing/2014/main" id="{A55FC520-2C7C-509E-FA6F-62704B9B4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85172"/>
            <a:ext cx="1377192" cy="10427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inus 6">
            <a:extLst>
              <a:ext uri="{FF2B5EF4-FFF2-40B4-BE49-F238E27FC236}">
                <a16:creationId xmlns="" xmlns:a16="http://schemas.microsoft.com/office/drawing/2014/main" id="{4663FA7F-4E75-901E-4F29-01415578B756}"/>
              </a:ext>
            </a:extLst>
          </p:cNvPr>
          <p:cNvSpPr/>
          <p:nvPr/>
        </p:nvSpPr>
        <p:spPr>
          <a:xfrm>
            <a:off x="-1573330" y="1163556"/>
            <a:ext cx="12317531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E93EEE-83BA-33B9-E3FE-679ADF28A38F}"/>
              </a:ext>
            </a:extLst>
          </p:cNvPr>
          <p:cNvSpPr txBox="1"/>
          <p:nvPr/>
        </p:nvSpPr>
        <p:spPr>
          <a:xfrm>
            <a:off x="195943" y="1612098"/>
            <a:ext cx="457666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u="sng" dirty="0" smtClean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Algorith</a:t>
            </a:r>
            <a:r>
              <a:rPr lang="en-US" sz="2900" b="1" u="sng" dirty="0">
                <a:ln w="6350">
                  <a:solidFill>
                    <a:srgbClr val="FF0000"/>
                  </a:solidFill>
                </a:ln>
                <a:solidFill>
                  <a:srgbClr val="660066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2BC3E68-89E5-1105-17F7-6F6B3220C34C}"/>
              </a:ext>
            </a:extLst>
          </p:cNvPr>
          <p:cNvSpPr txBox="1"/>
          <p:nvPr/>
        </p:nvSpPr>
        <p:spPr>
          <a:xfrm>
            <a:off x="438873" y="2414500"/>
            <a:ext cx="8570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09323"/>
                  </p:ext>
                </p:extLst>
              </p:nvPr>
            </p:nvGraphicFramePr>
            <p:xfrm>
              <a:off x="2057400" y="1905000"/>
              <a:ext cx="6457950" cy="45720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/>
                    <a:gridCol w="6000750"/>
                  </a:tblGrid>
                  <a:tr h="11142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Define the problem data, dimension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), and the initial population size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)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19232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Generate the initial population of cheetahs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=1, 2,…,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and evaluate the fitness of each cheetah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1717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Initialize the population’s home, leader, and prey solutions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7411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←0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7411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←1</m:t>
                                </m:r>
                              </m:oMath>
                            </m:oMathPara>
                          </a14:m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309323"/>
                  </p:ext>
                </p:extLst>
              </p:nvPr>
            </p:nvGraphicFramePr>
            <p:xfrm>
              <a:off x="2057400" y="1905000"/>
              <a:ext cx="6457950" cy="45720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7200"/>
                    <a:gridCol w="6000750"/>
                  </a:tblGrid>
                  <a:tr h="111428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1: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716" t="-546" r="-508" b="-311475"/>
                          </a:stretch>
                        </a:blipFill>
                      </a:tcPr>
                    </a:tc>
                  </a:tr>
                  <a:tr h="119232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716" t="-93878" r="-508" b="-190816"/>
                          </a:stretch>
                        </a:blipFill>
                      </a:tcPr>
                    </a:tc>
                  </a:tr>
                  <a:tr h="91717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Initialize the population’s home, leader, and prey solutions</a:t>
                          </a:r>
                          <a:endParaRPr lang="en-IN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7411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716" t="-482727" r="-508" b="-102727"/>
                          </a:stretch>
                        </a:blipFill>
                      </a:tcPr>
                    </a:tc>
                  </a:tr>
                  <a:tr h="67411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5:</a:t>
                          </a:r>
                          <a:endParaRPr lang="en-IN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716" t="-577477" r="-508" b="-180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233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740</Words>
  <Application>Microsoft Office PowerPoint</Application>
  <PresentationFormat>On-screen Show (4:3)</PresentationFormat>
  <Paragraphs>267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Cambria Math</vt:lpstr>
      <vt:lpstr>Mangal</vt:lpstr>
      <vt:lpstr>Raleway SemiBold</vt:lpstr>
      <vt:lpstr>Times New Roman</vt:lpstr>
      <vt:lpstr>Tw Cen MT</vt:lpstr>
      <vt:lpstr>Wingdings</vt:lpstr>
      <vt:lpstr>Wingdings 2</vt:lpstr>
      <vt:lpstr>Office Theme</vt:lpstr>
      <vt:lpstr>PowerPoint Presentation</vt:lpstr>
      <vt:lpstr>PowerPoint Presentation</vt:lpstr>
      <vt:lpstr>Problem Statement :</vt:lpstr>
      <vt:lpstr>Objectives :</vt:lpstr>
      <vt:lpstr>Flow Of System : </vt:lpstr>
      <vt:lpstr>Flow Of System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Pranjali Nanaware</dc:creator>
  <cp:lastModifiedBy>Microsoft account</cp:lastModifiedBy>
  <cp:revision>93</cp:revision>
  <dcterms:created xsi:type="dcterms:W3CDTF">2021-09-21T13:27:03Z</dcterms:created>
  <dcterms:modified xsi:type="dcterms:W3CDTF">2022-12-09T01:48:42Z</dcterms:modified>
</cp:coreProperties>
</file>