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73" r:id="rId3"/>
    <p:sldId id="257" r:id="rId4"/>
    <p:sldId id="267" r:id="rId5"/>
    <p:sldId id="285" r:id="rId6"/>
    <p:sldId id="290" r:id="rId7"/>
    <p:sldId id="277" r:id="rId8"/>
    <p:sldId id="289" r:id="rId9"/>
    <p:sldId id="291" r:id="rId10"/>
    <p:sldId id="292" r:id="rId11"/>
    <p:sldId id="293" r:id="rId12"/>
    <p:sldId id="294" r:id="rId13"/>
    <p:sldId id="268" r:id="rId14"/>
    <p:sldId id="284" r:id="rId15"/>
    <p:sldId id="28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2A0000"/>
    <a:srgbClr val="0E020A"/>
    <a:srgbClr val="17F55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56" autoAdjust="0"/>
  </p:normalViewPr>
  <p:slideViewPr>
    <p:cSldViewPr>
      <p:cViewPr varScale="1">
        <p:scale>
          <a:sx n="85" d="100"/>
          <a:sy n="85" d="100"/>
        </p:scale>
        <p:origin x="137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A2526-9D15-4297-B328-80083A33EEC8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F3B70-4957-49C8-BC6C-CF5BE9DE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99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F3B70-4957-49C8-BC6C-CF5BE9DE9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9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9/29/2022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5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923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9212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5177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5656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9653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7962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8340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1853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899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9/29/2022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82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9/29/2022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18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361610357_The_cheetah_optimizer_a_nature-inspired_metaheuristic_algorithm_for_large-scale_optimization_problems" TargetMode="External"/><Relationship Id="rId5" Type="http://schemas.openxmlformats.org/officeDocument/2006/relationships/hyperlink" Target="https://www.nature.com/articles/s41598-022-14338-z" TargetMode="Externa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569933" y="3733800"/>
            <a:ext cx="6608995" cy="281940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esign </a:t>
            </a:r>
            <a: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study </a:t>
            </a:r>
            <a: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heetah </a:t>
            </a:r>
            <a: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ptimizer </a:t>
            </a:r>
            <a: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lgorithm</a:t>
            </a:r>
            <a:endParaRPr lang="en-US" sz="3600" b="1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5" name="Google Shape;202;p1"/>
          <p:cNvSpPr/>
          <p:nvPr/>
        </p:nvSpPr>
        <p:spPr>
          <a:xfrm rot="-7250">
            <a:off x="282468" y="16961"/>
            <a:ext cx="8632804" cy="1338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2400" b="1" i="0" u="none" strike="noStrike" cap="none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Walchand College Of Engineering,</a:t>
            </a:r>
            <a:r>
              <a:rPr lang="en-US" sz="2400" b="0" i="0" u="none" strike="noStrike" cap="none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Sangli</a:t>
            </a:r>
            <a:endParaRPr sz="2400" b="0" i="0" u="none" strike="noStrike" cap="none" dirty="0">
              <a:solidFill>
                <a:srgbClr val="2A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tx2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(An Government Aided Institute)</a:t>
            </a:r>
          </a:p>
          <a:p>
            <a:pPr algn="ctr">
              <a:buClr>
                <a:srgbClr val="000000"/>
              </a:buClr>
              <a:buSzPts val="1800"/>
            </a:pPr>
            <a:r>
              <a:rPr lang="en-US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lang="en-US" b="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20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85172"/>
            <a:ext cx="1377192" cy="10427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inus 6"/>
          <p:cNvSpPr/>
          <p:nvPr/>
        </p:nvSpPr>
        <p:spPr>
          <a:xfrm>
            <a:off x="-1573330" y="1163556"/>
            <a:ext cx="12317531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78661" y="1359269"/>
            <a:ext cx="3991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0" i="0" u="none" strike="noStrike" cap="none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(Academic year 20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Arial"/>
              </a:rPr>
              <a:t>22</a:t>
            </a:r>
            <a:r>
              <a:rPr lang="en-US" b="0" i="0" u="none" strike="noStrike" cap="none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-23)</a:t>
            </a:r>
          </a:p>
          <a:p>
            <a:pPr lvl="0"/>
            <a:endParaRPr lang="en-US" sz="1400" b="0" i="0" u="none" strike="noStrike" cap="none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9" name="Google Shape;204;p1"/>
          <p:cNvSpPr/>
          <p:nvPr/>
        </p:nvSpPr>
        <p:spPr>
          <a:xfrm>
            <a:off x="1676400" y="1752601"/>
            <a:ext cx="53529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Project Presentation </a:t>
            </a:r>
            <a:endParaRPr sz="2400" b="0" i="0" u="none" strike="noStrike" cap="none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on </a:t>
            </a:r>
            <a:endParaRPr lang="en-US" sz="2400" b="0" i="0" u="none" strike="noStrike" cap="none" dirty="0" smtClea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pic>
        <p:nvPicPr>
          <p:cNvPr id="10" name="Google Shape;189;p31" descr="D:\Bhandare\IT Dept\A Format &amp; other\WCE Logo\Department 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1000" y="451952"/>
            <a:ext cx="1060898" cy="711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229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2;p1">
            <a:extLst>
              <a:ext uri="{FF2B5EF4-FFF2-40B4-BE49-F238E27FC236}">
                <a16:creationId xmlns="" xmlns:a16="http://schemas.microsoft.com/office/drawing/2014/main" id="{F4493AB5-9F00-AE42-8195-5909FE61C3F8}"/>
              </a:ext>
            </a:extLst>
          </p:cNvPr>
          <p:cNvSpPr/>
          <p:nvPr/>
        </p:nvSpPr>
        <p:spPr>
          <a:xfrm rot="21592750">
            <a:off x="875323" y="143783"/>
            <a:ext cx="6980543" cy="102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2400" b="1" i="0" u="none" strike="noStrike" cap="none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Walchand College Of </a:t>
            </a:r>
            <a:r>
              <a:rPr lang="en-US" sz="2400" b="1" dirty="0" err="1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Engineering,Sangli</a:t>
            </a:r>
            <a:endParaRPr sz="2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tx2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(An Government Aided Institute)</a:t>
            </a:r>
          </a:p>
          <a:p>
            <a:pPr algn="ctr">
              <a:buClr>
                <a:srgbClr val="000000"/>
              </a:buClr>
              <a:buSzPts val="1800"/>
            </a:pPr>
            <a:r>
              <a:rPr lang="en-US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lang="en-US" b="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189;p31" descr="D:\Bhandare\IT Dept\A Format &amp; other\WCE Logo\Department Logo.png">
            <a:extLst>
              <a:ext uri="{FF2B5EF4-FFF2-40B4-BE49-F238E27FC236}">
                <a16:creationId xmlns="" xmlns:a16="http://schemas.microsoft.com/office/drawing/2014/main" id="{C2651514-28B4-98B1-B4FE-1C4DA348B3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5777" y="331472"/>
            <a:ext cx="1153862" cy="711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7;p1">
            <a:extLst>
              <a:ext uri="{FF2B5EF4-FFF2-40B4-BE49-F238E27FC236}">
                <a16:creationId xmlns="" xmlns:a16="http://schemas.microsoft.com/office/drawing/2014/main" id="{A55FC520-2C7C-509E-FA6F-62704B9B4C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85172"/>
            <a:ext cx="1377192" cy="10427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inus 6">
            <a:extLst>
              <a:ext uri="{FF2B5EF4-FFF2-40B4-BE49-F238E27FC236}">
                <a16:creationId xmlns="" xmlns:a16="http://schemas.microsoft.com/office/drawing/2014/main" id="{4663FA7F-4E75-901E-4F29-01415578B756}"/>
              </a:ext>
            </a:extLst>
          </p:cNvPr>
          <p:cNvSpPr/>
          <p:nvPr/>
        </p:nvSpPr>
        <p:spPr>
          <a:xfrm>
            <a:off x="-1573330" y="1163556"/>
            <a:ext cx="12317531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3E93EEE-83BA-33B9-E3FE-679ADF28A38F}"/>
              </a:ext>
            </a:extLst>
          </p:cNvPr>
          <p:cNvSpPr txBox="1"/>
          <p:nvPr/>
        </p:nvSpPr>
        <p:spPr>
          <a:xfrm>
            <a:off x="195943" y="1612098"/>
            <a:ext cx="4576664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b="1" u="sng" dirty="0" smtClean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Algorith</a:t>
            </a:r>
            <a:r>
              <a:rPr lang="en-US" sz="2900" b="1" u="sng" dirty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endParaRPr lang="en-US" sz="2900" b="1" u="sng" dirty="0">
              <a:ln w="6350">
                <a:solidFill>
                  <a:srgbClr val="FF0000"/>
                </a:solidFill>
              </a:ln>
              <a:solidFill>
                <a:srgbClr val="660066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2BC3E68-89E5-1105-17F7-6F6B3220C34C}"/>
              </a:ext>
            </a:extLst>
          </p:cNvPr>
          <p:cNvSpPr txBox="1"/>
          <p:nvPr/>
        </p:nvSpPr>
        <p:spPr>
          <a:xfrm>
            <a:off x="438873" y="2414500"/>
            <a:ext cx="85707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986677"/>
                  </p:ext>
                </p:extLst>
              </p:nvPr>
            </p:nvGraphicFramePr>
            <p:xfrm>
              <a:off x="1905000" y="1447802"/>
              <a:ext cx="7239000" cy="529359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72109"/>
                    <a:gridCol w="2423491"/>
                    <a:gridCol w="1447800"/>
                    <a:gridCol w="1447800"/>
                    <a:gridCol w="1447800"/>
                  </a:tblGrid>
                  <a:tr h="40949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6:</a:t>
                          </a:r>
                          <a:endParaRPr lang="en-IN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𝑀𝑎𝑥𝐼𝑡</m:t>
                              </m:r>
                              <m:r>
                                <a:rPr lang="en-US" sz="1400">
                                  <a:effectLst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desired maximum number of iterations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40949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7: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𝑇</m:t>
                              </m:r>
                              <m:r>
                                <a:rPr lang="en-US" sz="1400">
                                  <a:effectLst/>
                                </a:rPr>
                                <m:t>←60×</m:t>
                              </m:r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IN" sz="1400">
                                      <a:effectLst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effectLst/>
                                    </a:rPr>
                                    <m:t>𝐷</m:t>
                                  </m:r>
                                  <m:r>
                                    <a:rPr lang="en-US" sz="1400">
                                      <a:effectLst/>
                                    </a:rPr>
                                    <m:t>/10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40949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8: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while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𝑖𝑡</m:t>
                              </m:r>
                              <m:r>
                                <a:rPr lang="en-US" sz="1400">
                                  <a:effectLst/>
                                </a:rPr>
                                <m:t>≤</m:t>
                              </m:r>
                              <m:r>
                                <a:rPr lang="en-US" sz="1400">
                                  <a:effectLst/>
                                </a:rPr>
                                <m:t>𝑀𝑎𝑥𝐼𝑡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do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90761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9: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Select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𝑚</m:t>
                              </m:r>
                              <m:r>
                                <a:rPr lang="en-US" sz="1400">
                                  <a:effectLst/>
                                </a:rPr>
                                <m:t> (2≤</m:t>
                              </m:r>
                              <m:r>
                                <a:rPr lang="en-US" sz="1400">
                                  <a:effectLst/>
                                </a:rPr>
                                <m:t>𝑚</m:t>
                              </m:r>
                              <m:r>
                                <a:rPr lang="en-US" sz="1400">
                                  <a:effectLst/>
                                </a:rPr>
                                <m:t> ≤ </m:t>
                              </m:r>
                              <m:r>
                                <a:rPr lang="en-US" sz="1400">
                                  <a:effectLst/>
                                </a:rPr>
                                <m:t>𝑛</m:t>
                              </m:r>
                              <m:r>
                                <a:rPr lang="en-US" sz="1400">
                                  <a:effectLst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members of cheetahs randomly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40949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10: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for each member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𝑖</m:t>
                              </m:r>
                              <m:r>
                                <a:rPr lang="en-US" sz="1400">
                                  <a:effectLst/>
                                </a:rPr>
                                <m:t>∈</m:t>
                              </m:r>
                              <m:r>
                                <a:rPr lang="en-US" sz="1400">
                                  <a:effectLst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do 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40949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11: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Define the neighbor agent of member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𝑖</m:t>
                              </m:r>
                            </m:oMath>
                          </a14:m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48225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12: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for each arbitrary arrangement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𝑗</m:t>
                              </m:r>
                              <m:r>
                                <a:rPr lang="en-US" sz="1400">
                                  <a:effectLst/>
                                </a:rPr>
                                <m:t>∈{1, 2,…,</m:t>
                              </m:r>
                              <m:r>
                                <a:rPr lang="en-US" sz="1400">
                                  <a:effectLst/>
                                </a:rPr>
                                <m:t>𝐷</m:t>
                              </m:r>
                              <m:r>
                                <a:rPr lang="en-US" sz="1400">
                                  <a:effectLst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do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48225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13: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Calculate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IN" sz="1400">
                                      <a:effectLst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sz="1400">
                                  <a:effectLst/>
                                </a:rPr>
                                <m:t>, </m:t>
                              </m:r>
                              <m:acc>
                                <m:accPr>
                                  <m:chr m:val="̌"/>
                                  <m:ctrlPr>
                                    <a:rPr lang="en-IN" sz="1400">
                                      <a:effectLst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sz="1400">
                                  <a:effectLst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, and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𝐻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96451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14: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4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>
                                      <a:effectLst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>
                                      <a:effectLst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>
                                  <a:effectLst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14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>
                                      <a:effectLst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>
                                      <a:effectLst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400">
                                  <a:effectLst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random numbers are chosen uniformly from 0 to 1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949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15: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4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>
                                      <a:effectLst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>
                                      <a:effectLst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>
                                  <a:effectLst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IN" sz="14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>
                                      <a:effectLst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>
                                      <a:effectLst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then       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986677"/>
                  </p:ext>
                </p:extLst>
              </p:nvPr>
            </p:nvGraphicFramePr>
            <p:xfrm>
              <a:off x="1905000" y="1447802"/>
              <a:ext cx="7239000" cy="529359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72109"/>
                    <a:gridCol w="2423491"/>
                    <a:gridCol w="1447800"/>
                    <a:gridCol w="1447800"/>
                    <a:gridCol w="1447800"/>
                  </a:tblGrid>
                  <a:tr h="40949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6:</a:t>
                          </a:r>
                          <a:endParaRPr lang="en-IN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7021" t="-1493" r="-450" b="-1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40949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7: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7021" t="-101493" r="-450" b="-11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40949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8: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7021" t="-198529" r="-450" b="-98382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90761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9: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66760" t="-136242" r="-701" b="-34899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40949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10: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66760" t="-525373" r="-701" b="-67611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40949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11: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66760" t="-625373" r="-701" b="-57611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48225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12: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150316" t="-615190" r="-1053" b="-38860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48225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13: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399580" t="-715190" r="-2101" b="-288608"/>
                          </a:stretch>
                        </a:blipFill>
                      </a:tcPr>
                    </a:tc>
                  </a:tr>
                  <a:tr h="96451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14: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399580" t="-405031" r="-2101" b="-43396"/>
                          </a:stretch>
                        </a:blipFill>
                      </a:tcPr>
                    </a:tc>
                  </a:tr>
                  <a:tr h="40949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15: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399580" t="-1198507" r="-2101" b="-29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5044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2;p1">
            <a:extLst>
              <a:ext uri="{FF2B5EF4-FFF2-40B4-BE49-F238E27FC236}">
                <a16:creationId xmlns="" xmlns:a16="http://schemas.microsoft.com/office/drawing/2014/main" id="{F4493AB5-9F00-AE42-8195-5909FE61C3F8}"/>
              </a:ext>
            </a:extLst>
          </p:cNvPr>
          <p:cNvSpPr/>
          <p:nvPr/>
        </p:nvSpPr>
        <p:spPr>
          <a:xfrm rot="21592750">
            <a:off x="875323" y="143783"/>
            <a:ext cx="6980543" cy="102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2400" b="1" i="0" u="none" strike="noStrike" cap="none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Walchand College Of </a:t>
            </a:r>
            <a:r>
              <a:rPr lang="en-US" sz="2400" b="1" dirty="0" err="1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Engineering,Sangli</a:t>
            </a:r>
            <a:endParaRPr sz="2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tx2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(An Government Aided Institute)</a:t>
            </a:r>
          </a:p>
          <a:p>
            <a:pPr algn="ctr">
              <a:buClr>
                <a:srgbClr val="000000"/>
              </a:buClr>
              <a:buSzPts val="1800"/>
            </a:pPr>
            <a:r>
              <a:rPr lang="en-US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lang="en-US" b="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189;p31" descr="D:\Bhandare\IT Dept\A Format &amp; other\WCE Logo\Department Logo.png">
            <a:extLst>
              <a:ext uri="{FF2B5EF4-FFF2-40B4-BE49-F238E27FC236}">
                <a16:creationId xmlns="" xmlns:a16="http://schemas.microsoft.com/office/drawing/2014/main" id="{C2651514-28B4-98B1-B4FE-1C4DA348B3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5777" y="331472"/>
            <a:ext cx="1153862" cy="711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7;p1">
            <a:extLst>
              <a:ext uri="{FF2B5EF4-FFF2-40B4-BE49-F238E27FC236}">
                <a16:creationId xmlns="" xmlns:a16="http://schemas.microsoft.com/office/drawing/2014/main" id="{A55FC520-2C7C-509E-FA6F-62704B9B4C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85172"/>
            <a:ext cx="1377192" cy="10427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inus 6">
            <a:extLst>
              <a:ext uri="{FF2B5EF4-FFF2-40B4-BE49-F238E27FC236}">
                <a16:creationId xmlns="" xmlns:a16="http://schemas.microsoft.com/office/drawing/2014/main" id="{4663FA7F-4E75-901E-4F29-01415578B756}"/>
              </a:ext>
            </a:extLst>
          </p:cNvPr>
          <p:cNvSpPr/>
          <p:nvPr/>
        </p:nvSpPr>
        <p:spPr>
          <a:xfrm>
            <a:off x="-1573330" y="1163556"/>
            <a:ext cx="12317531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3E93EEE-83BA-33B9-E3FE-679ADF28A38F}"/>
              </a:ext>
            </a:extLst>
          </p:cNvPr>
          <p:cNvSpPr txBox="1"/>
          <p:nvPr/>
        </p:nvSpPr>
        <p:spPr>
          <a:xfrm>
            <a:off x="195943" y="1612098"/>
            <a:ext cx="4576664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b="1" u="sng" dirty="0" smtClean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Algorith</a:t>
            </a:r>
            <a:r>
              <a:rPr lang="en-US" sz="2900" b="1" u="sng" dirty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endParaRPr lang="en-US" sz="2900" b="1" u="sng" dirty="0">
              <a:ln w="6350">
                <a:solidFill>
                  <a:srgbClr val="FF0000"/>
                </a:solidFill>
              </a:ln>
              <a:solidFill>
                <a:srgbClr val="660066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2BC3E68-89E5-1105-17F7-6F6B3220C34C}"/>
              </a:ext>
            </a:extLst>
          </p:cNvPr>
          <p:cNvSpPr txBox="1"/>
          <p:nvPr/>
        </p:nvSpPr>
        <p:spPr>
          <a:xfrm>
            <a:off x="438873" y="2414500"/>
            <a:ext cx="85707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9928531"/>
                  </p:ext>
                </p:extLst>
              </p:nvPr>
            </p:nvGraphicFramePr>
            <p:xfrm>
              <a:off x="1994852" y="1283760"/>
              <a:ext cx="7149147" cy="539391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67348"/>
                    <a:gridCol w="152400"/>
                    <a:gridCol w="203498"/>
                    <a:gridCol w="241082"/>
                    <a:gridCol w="241082"/>
                    <a:gridCol w="241082"/>
                    <a:gridCol w="5563280"/>
                    <a:gridCol w="139375"/>
                  </a:tblGrid>
                  <a:tr h="39536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16: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4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>
                                      <a:effectLst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>
                                      <a:effectLst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1400">
                                  <a:effectLst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a random number is chosen uniformly from 0 to 3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39536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17: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𝐻</m:t>
                              </m:r>
                              <m:r>
                                <a:rPr lang="en-US" sz="1400">
                                  <a:effectLst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sz="14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>
                                      <a:effectLst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>
                                      <a:effectLst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then  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41668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18: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 marL="391795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Calculate the new position of member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in arrangement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using Equation (1) // Search </a:t>
                          </a:r>
                          <a:endParaRPr lang="en-IN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41668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19: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 marL="391795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else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41668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 marL="391795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Calculate the new position of member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in arrangement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using Equation (3) // Attack</a:t>
                          </a:r>
                          <a:endParaRPr lang="en-IN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39536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21: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end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39536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22: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3">
                      <a:txBody>
                        <a:bodyPr/>
                        <a:lstStyle/>
                        <a:p>
                          <a:pPr marL="11430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else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41668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23: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Calculate the new position of member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in arrangement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using Equation (2) // Sit-and-wait 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39536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24: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end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39536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25: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4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end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39536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26: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4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Update the solutions of member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and the leader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33783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27: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5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end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58167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28: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5">
                      <a:txBody>
                        <a:bodyPr/>
                        <a:lstStyle/>
                        <a:p>
                          <a:pPr marL="4445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</a:rPr>
                                  <m:t>𝑡</m:t>
                                </m:r>
                                <m:r>
                                  <a:rPr lang="en-US" sz="1400">
                                    <a:effectLst/>
                                  </a:rPr>
                                  <m:t>←</m:t>
                                </m:r>
                                <m:r>
                                  <a:rPr lang="en-US" sz="1400">
                                    <a:effectLst/>
                                  </a:rPr>
                                  <m:t>𝑡</m:t>
                                </m:r>
                                <m:r>
                                  <a:rPr lang="en-US" sz="1400">
                                    <a:effectLst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 dirty="0">
                              <a:effectLst/>
                            </a:rPr>
                            <a:t> </a:t>
                          </a:r>
                          <a:endParaRPr lang="en-IN" sz="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9928531"/>
                  </p:ext>
                </p:extLst>
              </p:nvPr>
            </p:nvGraphicFramePr>
            <p:xfrm>
              <a:off x="1994852" y="1283760"/>
              <a:ext cx="7149147" cy="539391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67348"/>
                    <a:gridCol w="152400"/>
                    <a:gridCol w="203498"/>
                    <a:gridCol w="241082"/>
                    <a:gridCol w="241082"/>
                    <a:gridCol w="241082"/>
                    <a:gridCol w="5563280"/>
                    <a:gridCol w="139375"/>
                  </a:tblGrid>
                  <a:tr h="39536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16: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786" marR="55786" marT="0" marB="0" anchor="ctr">
                        <a:blipFill rotWithShape="0">
                          <a:blip r:embed="rId4"/>
                          <a:stretch>
                            <a:fillRect l="-20903" t="-1538" r="-2941" b="-12661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39536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17: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786" marR="55786" marT="0" marB="0" anchor="ctr">
                        <a:blipFill rotWithShape="0">
                          <a:blip r:embed="rId4"/>
                          <a:stretch>
                            <a:fillRect l="-20903" t="-101538" r="-2941" b="-11661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18: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 marL="391795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786" marR="55786" marT="0" marB="0" anchor="ctr">
                        <a:blipFill rotWithShape="0">
                          <a:blip r:embed="rId4"/>
                          <a:stretch>
                            <a:fillRect l="-26068" t="-187143" r="-3067" b="-98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19: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 marL="391795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else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 marL="391795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786" marR="55786" marT="0" marB="0" anchor="ctr">
                        <a:blipFill rotWithShape="0">
                          <a:blip r:embed="rId4"/>
                          <a:stretch>
                            <a:fillRect l="-26068" t="-387143" r="-3067" b="-78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39536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21: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end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39536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22: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3">
                      <a:txBody>
                        <a:bodyPr/>
                        <a:lstStyle/>
                        <a:p>
                          <a:pPr marL="11430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else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23: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786" marR="55786" marT="0" marB="0" anchor="ctr">
                        <a:blipFill rotWithShape="0">
                          <a:blip r:embed="rId4"/>
                          <a:stretch>
                            <a:fillRect l="-20410" t="-672857" r="-513" b="-497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39536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24: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end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39536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25: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4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end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39536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26: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786" marR="55786" marT="0" marB="0" anchor="ctr">
                        <a:blipFill rotWithShape="0">
                          <a:blip r:embed="rId4"/>
                          <a:stretch>
                            <a:fillRect l="-11639" t="-1032308" r="-2716" b="-23538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33783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27: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5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end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58167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28: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786" marR="55786" marT="0" marB="0" anchor="ctr">
                        <a:blipFill rotWithShape="0">
                          <a:blip r:embed="rId4"/>
                          <a:stretch>
                            <a:fillRect l="-8075" t="-823958" r="-2629" b="-208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 dirty="0">
                              <a:effectLst/>
                            </a:rPr>
                            <a:t> </a:t>
                          </a:r>
                          <a:endParaRPr lang="en-IN" sz="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7280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2;p1">
            <a:extLst>
              <a:ext uri="{FF2B5EF4-FFF2-40B4-BE49-F238E27FC236}">
                <a16:creationId xmlns="" xmlns:a16="http://schemas.microsoft.com/office/drawing/2014/main" id="{F4493AB5-9F00-AE42-8195-5909FE61C3F8}"/>
              </a:ext>
            </a:extLst>
          </p:cNvPr>
          <p:cNvSpPr/>
          <p:nvPr/>
        </p:nvSpPr>
        <p:spPr>
          <a:xfrm rot="21592750">
            <a:off x="875323" y="143783"/>
            <a:ext cx="6980543" cy="102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2400" b="1" i="0" u="none" strike="noStrike" cap="none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Walchand College Of </a:t>
            </a:r>
            <a:r>
              <a:rPr lang="en-US" sz="2400" b="1" dirty="0" err="1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Engineering,Sangli</a:t>
            </a:r>
            <a:endParaRPr sz="2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tx2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(An Government Aided Institute)</a:t>
            </a:r>
          </a:p>
          <a:p>
            <a:pPr algn="ctr">
              <a:buClr>
                <a:srgbClr val="000000"/>
              </a:buClr>
              <a:buSzPts val="1800"/>
            </a:pPr>
            <a:r>
              <a:rPr lang="en-US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lang="en-US" b="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189;p31" descr="D:\Bhandare\IT Dept\A Format &amp; other\WCE Logo\Department Logo.png">
            <a:extLst>
              <a:ext uri="{FF2B5EF4-FFF2-40B4-BE49-F238E27FC236}">
                <a16:creationId xmlns="" xmlns:a16="http://schemas.microsoft.com/office/drawing/2014/main" id="{C2651514-28B4-98B1-B4FE-1C4DA348B3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5777" y="331472"/>
            <a:ext cx="1153862" cy="711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7;p1">
            <a:extLst>
              <a:ext uri="{FF2B5EF4-FFF2-40B4-BE49-F238E27FC236}">
                <a16:creationId xmlns="" xmlns:a16="http://schemas.microsoft.com/office/drawing/2014/main" id="{A55FC520-2C7C-509E-FA6F-62704B9B4C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85172"/>
            <a:ext cx="1377192" cy="10427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inus 6">
            <a:extLst>
              <a:ext uri="{FF2B5EF4-FFF2-40B4-BE49-F238E27FC236}">
                <a16:creationId xmlns="" xmlns:a16="http://schemas.microsoft.com/office/drawing/2014/main" id="{4663FA7F-4E75-901E-4F29-01415578B756}"/>
              </a:ext>
            </a:extLst>
          </p:cNvPr>
          <p:cNvSpPr/>
          <p:nvPr/>
        </p:nvSpPr>
        <p:spPr>
          <a:xfrm>
            <a:off x="-1573330" y="1163556"/>
            <a:ext cx="12317531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3E93EEE-83BA-33B9-E3FE-679ADF28A38F}"/>
              </a:ext>
            </a:extLst>
          </p:cNvPr>
          <p:cNvSpPr txBox="1"/>
          <p:nvPr/>
        </p:nvSpPr>
        <p:spPr>
          <a:xfrm>
            <a:off x="195943" y="1612098"/>
            <a:ext cx="4576664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b="1" u="sng" dirty="0" smtClean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Algorith</a:t>
            </a:r>
            <a:r>
              <a:rPr lang="en-US" sz="2900" b="1" u="sng" dirty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endParaRPr lang="en-US" sz="2900" b="1" u="sng" dirty="0">
              <a:ln w="6350">
                <a:solidFill>
                  <a:srgbClr val="FF0000"/>
                </a:solidFill>
              </a:ln>
              <a:solidFill>
                <a:srgbClr val="660066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2BC3E68-89E5-1105-17F7-6F6B3220C34C}"/>
              </a:ext>
            </a:extLst>
          </p:cNvPr>
          <p:cNvSpPr txBox="1"/>
          <p:nvPr/>
        </p:nvSpPr>
        <p:spPr>
          <a:xfrm>
            <a:off x="438873" y="2414500"/>
            <a:ext cx="85707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9031971"/>
                  </p:ext>
                </p:extLst>
              </p:nvPr>
            </p:nvGraphicFramePr>
            <p:xfrm>
              <a:off x="1904999" y="1391741"/>
              <a:ext cx="7239000" cy="546626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42051"/>
                    <a:gridCol w="1362950"/>
                    <a:gridCol w="1676400"/>
                    <a:gridCol w="3657599"/>
                  </a:tblGrid>
                  <a:tr h="91104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29: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𝑡</m:t>
                              </m:r>
                              <m:r>
                                <a:rPr lang="en-US" sz="1400">
                                  <a:effectLst/>
                                </a:rPr>
                                <m:t>&gt;</m:t>
                              </m:r>
                              <m:r>
                                <a:rPr lang="en-US" sz="1400">
                                  <a:effectLst/>
                                </a:rPr>
                                <m:t>𝑟𝑎𝑛𝑑</m:t>
                              </m:r>
                              <m:r>
                                <a:rPr lang="en-US" sz="1400">
                                  <a:effectLst/>
                                </a:rPr>
                                <m:t>×</m:t>
                              </m:r>
                              <m:r>
                                <a:rPr lang="en-US" sz="1400">
                                  <a:effectLst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and the leader position doesn't change for a time, then // Leave the prey and go back home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136656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Implement the leave the prey and go back home strategy and change the leader position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911043">
                    <a:tc>
                      <a:txBody>
                        <a:bodyPr/>
                        <a:lstStyle/>
                        <a:p>
                          <a:pPr marL="285750" indent="-285750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31: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Substitute the position of member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by the prey position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55522">
                    <a:tc>
                      <a:txBody>
                        <a:bodyPr/>
                        <a:lstStyle/>
                        <a:p>
                          <a:pPr marL="285750" indent="-285750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32: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</a:rPr>
                                  <m:t>𝑡</m:t>
                                </m:r>
                                <m:r>
                                  <a:rPr lang="en-US" sz="1400">
                                    <a:effectLst/>
                                  </a:rPr>
                                  <m:t>←0</m:t>
                                </m:r>
                              </m:oMath>
                            </m:oMathPara>
                          </a14:m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55522">
                    <a:tc>
                      <a:txBody>
                        <a:bodyPr/>
                        <a:lstStyle/>
                        <a:p>
                          <a:pPr marL="285750" indent="-285750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33: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end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45552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34: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</a:rPr>
                                  <m:t>𝑖𝑡</m:t>
                                </m:r>
                                <m:r>
                                  <a:rPr lang="en-US" sz="1400">
                                    <a:effectLst/>
                                  </a:rPr>
                                  <m:t>←</m:t>
                                </m:r>
                                <m:r>
                                  <a:rPr lang="en-US" sz="1400">
                                    <a:effectLst/>
                                  </a:rPr>
                                  <m:t>𝑖𝑡</m:t>
                                </m:r>
                                <m:r>
                                  <a:rPr lang="en-US" sz="1400">
                                    <a:effectLst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45552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35: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Update the prey (global best) solution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45552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36: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 marL="31115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end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9031971"/>
                  </p:ext>
                </p:extLst>
              </p:nvPr>
            </p:nvGraphicFramePr>
            <p:xfrm>
              <a:off x="1904999" y="1391741"/>
              <a:ext cx="7239000" cy="546626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42051"/>
                    <a:gridCol w="1362950"/>
                    <a:gridCol w="1676400"/>
                    <a:gridCol w="3657599"/>
                  </a:tblGrid>
                  <a:tr h="91104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29: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35886" t="-667" r="-571" b="-5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136656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Implement the leave the prey and go back home strategy and change the leader position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911043">
                    <a:tc>
                      <a:txBody>
                        <a:bodyPr/>
                        <a:lstStyle/>
                        <a:p>
                          <a:pPr marL="285750" indent="-285750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31: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98167" t="-250000" r="-833" b="-250667"/>
                          </a:stretch>
                        </a:blipFill>
                      </a:tcPr>
                    </a:tc>
                  </a:tr>
                  <a:tr h="455522">
                    <a:tc>
                      <a:txBody>
                        <a:bodyPr/>
                        <a:lstStyle/>
                        <a:p>
                          <a:pPr marL="285750" indent="-285750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32: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98167" t="-700000" r="-833" b="-401333"/>
                          </a:stretch>
                        </a:blipFill>
                      </a:tcPr>
                    </a:tc>
                  </a:tr>
                  <a:tr h="455522">
                    <a:tc>
                      <a:txBody>
                        <a:bodyPr/>
                        <a:lstStyle/>
                        <a:p>
                          <a:pPr marL="285750" indent="-285750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33: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end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45552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34: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35886" t="-898667" r="-571" b="-202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45552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35: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Update the prey (global best) solution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45552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36: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 marL="31115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end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1440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02;p1"/>
          <p:cNvSpPr/>
          <p:nvPr/>
        </p:nvSpPr>
        <p:spPr>
          <a:xfrm rot="21592750">
            <a:off x="282469" y="17823"/>
            <a:ext cx="7815720" cy="1338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2400" b="1" i="0" u="none" strike="noStrike" cap="none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Walchand College Of Engineering,</a:t>
            </a:r>
            <a:r>
              <a:rPr lang="en-US" sz="2400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Sangli</a:t>
            </a:r>
            <a:endParaRPr sz="2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tx2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(An Government Aided Institute)</a:t>
            </a:r>
          </a:p>
          <a:p>
            <a:pPr algn="ctr">
              <a:buClr>
                <a:srgbClr val="000000"/>
              </a:buClr>
              <a:buSzPts val="1800"/>
            </a:pPr>
            <a:r>
              <a:rPr lang="en-US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lang="en-US" b="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207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600" y="85172"/>
            <a:ext cx="1377192" cy="104277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Minus 13"/>
          <p:cNvSpPr/>
          <p:nvPr/>
        </p:nvSpPr>
        <p:spPr>
          <a:xfrm>
            <a:off x="-1573330" y="1163556"/>
            <a:ext cx="12317531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43;p13"/>
          <p:cNvSpPr txBox="1">
            <a:spLocks noGrp="1"/>
          </p:cNvSpPr>
          <p:nvPr>
            <p:ph type="title"/>
          </p:nvPr>
        </p:nvSpPr>
        <p:spPr>
          <a:xfrm>
            <a:off x="388444" y="1672322"/>
            <a:ext cx="5088054" cy="60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>
              <a:spcBef>
                <a:spcPts val="0"/>
              </a:spcBef>
            </a:pPr>
            <a:r>
              <a:rPr lang="en" sz="2800" b="1" u="sng" dirty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latin typeface="+mn-lt"/>
                <a:ea typeface="+mn-ea"/>
                <a:cs typeface="+mn-cs"/>
              </a:rPr>
              <a:t>Technology :</a:t>
            </a:r>
            <a:endParaRPr sz="2800" b="1" u="sng" dirty="0">
              <a:ln w="6350">
                <a:solidFill>
                  <a:srgbClr val="FF0000"/>
                </a:solidFill>
              </a:ln>
              <a:solidFill>
                <a:srgbClr val="66006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Google Shape;595;p17"/>
          <p:cNvSpPr txBox="1">
            <a:spLocks/>
          </p:cNvSpPr>
          <p:nvPr/>
        </p:nvSpPr>
        <p:spPr>
          <a:xfrm>
            <a:off x="388444" y="2788571"/>
            <a:ext cx="5914930" cy="2545429"/>
          </a:xfrm>
          <a:prstGeom prst="rect">
            <a:avLst/>
          </a:prstGeom>
        </p:spPr>
        <p:txBody>
          <a:bodyPr spcFirstLastPara="1" vert="horz" wrap="square" lIns="0" tIns="0" rIns="0" bIns="0" anchor="t" anchorCtr="0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None/>
            </a:pPr>
            <a:endParaRPr lang="en-US" sz="2200" dirty="0">
              <a:latin typeface="Tw Cen MT" pitchFamily="34" charset="0"/>
            </a:endParaRPr>
          </a:p>
        </p:txBody>
      </p:sp>
      <p:pic>
        <p:nvPicPr>
          <p:cNvPr id="120" name="Google Shape;189;p31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5777" y="331472"/>
            <a:ext cx="1153862" cy="7116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91392" y="2749312"/>
            <a:ext cx="34234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2060"/>
                </a:solidFill>
              </a:rPr>
              <a:t>Python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2060"/>
                </a:solidFill>
              </a:rPr>
              <a:t>MatLab</a:t>
            </a:r>
            <a:endParaRPr lang="en-US" sz="2200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2060"/>
                </a:solidFill>
              </a:rPr>
              <a:t>Django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02060"/>
              </a:solidFill>
            </a:endParaRPr>
          </a:p>
          <a:p>
            <a:endParaRPr lang="en-US" sz="2200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02060"/>
              </a:solidFill>
            </a:endParaRPr>
          </a:p>
          <a:p>
            <a:endParaRPr lang="en-US" sz="2200" b="1" dirty="0">
              <a:solidFill>
                <a:srgbClr val="002060"/>
              </a:solidFill>
            </a:endParaRPr>
          </a:p>
          <a:p>
            <a:endParaRPr lang="en-US" sz="2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886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2;p1"/>
          <p:cNvSpPr/>
          <p:nvPr/>
        </p:nvSpPr>
        <p:spPr>
          <a:xfrm rot="21592750">
            <a:off x="875323" y="143783"/>
            <a:ext cx="6980543" cy="102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2400" b="1" i="0" u="none" strike="noStrike" cap="none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Walchand College Of </a:t>
            </a:r>
            <a:r>
              <a:rPr lang="en-US" sz="2400" b="1" dirty="0" err="1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Engineering,Sangli</a:t>
            </a:r>
            <a:endParaRPr sz="2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tx2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(An Government Aided Institute)</a:t>
            </a:r>
          </a:p>
          <a:p>
            <a:pPr algn="ctr">
              <a:buClr>
                <a:srgbClr val="000000"/>
              </a:buClr>
              <a:buSzPts val="1800"/>
            </a:pPr>
            <a:r>
              <a:rPr lang="en-US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lang="en-US" b="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207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600" y="85172"/>
            <a:ext cx="1377192" cy="10427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inus 6"/>
          <p:cNvSpPr/>
          <p:nvPr/>
        </p:nvSpPr>
        <p:spPr>
          <a:xfrm>
            <a:off x="-1573330" y="1163556"/>
            <a:ext cx="12317531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Google Shape;189;p31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5777" y="331472"/>
            <a:ext cx="1153862" cy="7116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28600" y="1752600"/>
            <a:ext cx="251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References</a:t>
            </a:r>
            <a:r>
              <a:rPr lang="en-US" sz="3600" b="1" u="sng" dirty="0">
                <a:solidFill>
                  <a:srgbClr val="FF0000"/>
                </a:solidFill>
              </a:rPr>
              <a:t> 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708" y="6216799"/>
            <a:ext cx="623311" cy="623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09A5667-19FE-4890-9826-400F5E8B6277}"/>
              </a:ext>
            </a:extLst>
          </p:cNvPr>
          <p:cNvSpPr/>
          <p:nvPr/>
        </p:nvSpPr>
        <p:spPr>
          <a:xfrm>
            <a:off x="457200" y="2819400"/>
            <a:ext cx="7096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itchFamily="18" charset="0"/>
                <a:cs typeface="Times New Roman" pitchFamily="18" charset="0"/>
                <a:hlinkClick r:id="rId5"/>
              </a:rPr>
              <a:t>https://www.nature.com/articles/s41598-022-14338-z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itchFamily="18" charset="0"/>
                <a:cs typeface="Times New Roman" pitchFamily="18" charset="0"/>
                <a:hlinkClick r:id="rId6"/>
              </a:rPr>
              <a:t>https://www.researchgate.net/publication/361610357_The_cheetah_optimizer_a_nature-inspired_metaheuristic_algorithm_for_large-scale_optimization_problems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15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DFB663-F7DE-4B19-85D3-3B117D05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BD11A8-76F3-4658-8475-EE6C1E39D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thank-you-from-christian-vision-alliance.jpg">
            <a:extLst>
              <a:ext uri="{FF2B5EF4-FFF2-40B4-BE49-F238E27FC236}">
                <a16:creationId xmlns="" xmlns:a16="http://schemas.microsoft.com/office/drawing/2014/main" id="{3715C538-21A1-4A2D-8494-5E7DB3E13D9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570706"/>
            <a:ext cx="85344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4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0145" y="1503527"/>
            <a:ext cx="8116313" cy="365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Institute Name : Walchand College Of Engineering, Sangli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1188" y="1837348"/>
            <a:ext cx="8116313" cy="34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1900" b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Institute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code : 6007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739" y="2611124"/>
            <a:ext cx="8116313" cy="424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1900" b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Class : Final Year</a:t>
            </a:r>
          </a:p>
          <a:p>
            <a:r>
              <a:rPr lang="en-US" sz="1900" b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Course: Information Technology </a:t>
            </a:r>
          </a:p>
          <a:p>
            <a:endParaRPr lang="en-US" sz="1900" b="1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endParaRPr lang="en-US" sz="1900" b="1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endParaRPr lang="en-US" sz="1900" b="1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337237"/>
              </p:ext>
            </p:extLst>
          </p:nvPr>
        </p:nvGraphicFramePr>
        <p:xfrm>
          <a:off x="2192611" y="3463539"/>
          <a:ext cx="5715000" cy="326343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81400">
                  <a:extLst>
                    <a:ext uri="{9D8B030D-6E8A-4147-A177-3AD203B41FA5}">
                      <a16:colId xmlns="" xmlns:a16="http://schemas.microsoft.com/office/drawing/2014/main" val="4188584224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983261373"/>
                    </a:ext>
                  </a:extLst>
                </a:gridCol>
              </a:tblGrid>
              <a:tr h="3567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PRN No</a:t>
                      </a:r>
                      <a:endParaRPr lang="en-US" dirty="0">
                        <a:solidFill>
                          <a:schemeClr val="tx1"/>
                        </a:solidFill>
                        <a:latin typeface="Raleway Semi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2335105"/>
                  </a:ext>
                </a:extLst>
              </a:tr>
              <a:tr h="48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+mn-lt"/>
                        </a:rPr>
                        <a:t>Sakshi</a:t>
                      </a:r>
                      <a:r>
                        <a:rPr lang="en-IN" sz="1600" baseline="0" dirty="0">
                          <a:latin typeface="+mn-lt"/>
                        </a:rPr>
                        <a:t> </a:t>
                      </a:r>
                      <a:r>
                        <a:rPr lang="en-IN" sz="1600" baseline="0" dirty="0" err="1">
                          <a:latin typeface="+mn-lt"/>
                        </a:rPr>
                        <a:t>Kamble</a:t>
                      </a:r>
                      <a:endParaRPr lang="en-US" sz="1600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2020BTEIT00205</a:t>
                      </a:r>
                      <a:endParaRPr lang="en-US" sz="1200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8536366"/>
                  </a:ext>
                </a:extLst>
              </a:tr>
              <a:tr h="453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Pranjali Nanaware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Raleway SemiBold" panose="020B060402020202020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2019BTEIT00067</a:t>
                      </a:r>
                      <a:endParaRPr lang="en-US" sz="1400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9946905"/>
                  </a:ext>
                </a:extLst>
              </a:tr>
              <a:tr h="453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Arundhati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Wandhekar</a:t>
                      </a:r>
                      <a:endParaRPr lang="en-US" sz="1600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2019BTEIT00013</a:t>
                      </a:r>
                      <a:endParaRPr lang="en-US" sz="1200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5058584"/>
                  </a:ext>
                </a:extLst>
              </a:tr>
              <a:tr h="453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Pratik Pawar</a:t>
                      </a:r>
                      <a:endParaRPr lang="en-US" sz="1600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2019BTEIT00006</a:t>
                      </a:r>
                      <a:endParaRPr lang="en-US" sz="1600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3316">
                <a:tc>
                  <a:txBody>
                    <a:bodyPr/>
                    <a:lstStyle/>
                    <a:p>
                      <a:pPr marL="6400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Rahul</a:t>
                      </a:r>
                      <a:r>
                        <a:rPr lang="en-US" sz="1600" baseline="0" dirty="0" smtClean="0"/>
                        <a:t> Kumar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2019BTEIT00002</a:t>
                      </a:r>
                      <a:endParaRPr lang="en-US" sz="1600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01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Prathmesh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Patil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2019BTEIT00009</a:t>
                      </a:r>
                      <a:endParaRPr lang="en-US" sz="1600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242527" y="2797982"/>
            <a:ext cx="8116313" cy="39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19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Project Instructor: Prof. Mr. A.J. </a:t>
            </a:r>
            <a:r>
              <a:rPr lang="en-US" sz="1900" b="1" dirty="0" err="1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Umbarkar</a:t>
            </a:r>
            <a:r>
              <a:rPr lang="en-US" sz="19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Sir </a:t>
            </a:r>
          </a:p>
          <a:p>
            <a:endParaRPr lang="en-US" sz="1900" b="1" dirty="0">
              <a:solidFill>
                <a:srgbClr val="FF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Google Shape;202;p1"/>
          <p:cNvSpPr/>
          <p:nvPr/>
        </p:nvSpPr>
        <p:spPr>
          <a:xfrm rot="-7250">
            <a:off x="282373" y="76202"/>
            <a:ext cx="8632804" cy="113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lang="en-US" sz="2400" b="1" dirty="0" err="1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Walchand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 College Of Engineering,</a:t>
            </a:r>
            <a:r>
              <a:rPr lang="en-US" sz="2400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Sangli</a:t>
            </a:r>
            <a:endParaRPr lang="en-US" sz="2400" dirty="0">
              <a:solidFill>
                <a:srgbClr val="2A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ts val="1800"/>
            </a:pPr>
            <a:r>
              <a:rPr lang="en-US" sz="1400" i="1" dirty="0">
                <a:solidFill>
                  <a:schemeClr val="tx2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(An Government Aided Institute)</a:t>
            </a:r>
          </a:p>
          <a:p>
            <a:pPr algn="ctr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lang="en-US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207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6523" y="120779"/>
            <a:ext cx="1377192" cy="10427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Minus 10"/>
          <p:cNvSpPr/>
          <p:nvPr/>
        </p:nvSpPr>
        <p:spPr>
          <a:xfrm>
            <a:off x="-1573330" y="1163556"/>
            <a:ext cx="12317531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3118" y="3194956"/>
            <a:ext cx="179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Prepared by :-</a:t>
            </a:r>
          </a:p>
        </p:txBody>
      </p:sp>
      <p:pic>
        <p:nvPicPr>
          <p:cNvPr id="13" name="Google Shape;189;p31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1293" y="577680"/>
            <a:ext cx="983423" cy="5858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464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02;p1"/>
          <p:cNvSpPr/>
          <p:nvPr/>
        </p:nvSpPr>
        <p:spPr>
          <a:xfrm rot="21592750">
            <a:off x="282468" y="16961"/>
            <a:ext cx="8632804" cy="1338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2400" b="1" dirty="0" err="1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Walchand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 College Of Engineering,</a:t>
            </a:r>
            <a:r>
              <a:rPr lang="en-US" sz="2400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Sangli</a:t>
            </a:r>
            <a:endParaRPr sz="2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tx2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(An Government Aided Institute)</a:t>
            </a:r>
          </a:p>
          <a:p>
            <a:pPr algn="ctr">
              <a:buClr>
                <a:srgbClr val="000000"/>
              </a:buClr>
              <a:buSzPts val="1800"/>
            </a:pPr>
            <a:r>
              <a:rPr lang="en-US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lang="en-US" b="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207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600" y="85172"/>
            <a:ext cx="1377192" cy="104277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Minus 13"/>
          <p:cNvSpPr/>
          <p:nvPr/>
        </p:nvSpPr>
        <p:spPr>
          <a:xfrm>
            <a:off x="-1573330" y="1163556"/>
            <a:ext cx="12317531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oogle Shape;343;p13"/>
          <p:cNvSpPr txBox="1">
            <a:spLocks noGrp="1"/>
          </p:cNvSpPr>
          <p:nvPr>
            <p:ph type="title"/>
          </p:nvPr>
        </p:nvSpPr>
        <p:spPr>
          <a:xfrm>
            <a:off x="762000" y="1481407"/>
            <a:ext cx="6553200" cy="6328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 smtClean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latin typeface="+mn-lt"/>
                <a:ea typeface="+mn-ea"/>
                <a:cs typeface="+mn-cs"/>
              </a:rPr>
              <a:t>Problem Statement</a:t>
            </a:r>
            <a:r>
              <a:rPr lang="en-US" sz="4000" b="1" u="sng" dirty="0" smtClean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000" b="1" u="sng" dirty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latin typeface="+mn-lt"/>
                <a:ea typeface="+mn-ea"/>
                <a:cs typeface="+mn-cs"/>
              </a:rPr>
              <a:t>:</a:t>
            </a:r>
            <a:endParaRPr sz="4000" dirty="0">
              <a:solidFill>
                <a:srgbClr val="660066"/>
              </a:solidFill>
            </a:endParaRPr>
          </a:p>
        </p:txBody>
      </p:sp>
      <p:sp>
        <p:nvSpPr>
          <p:cNvPr id="46" name="Google Shape;595;p17"/>
          <p:cNvSpPr txBox="1">
            <a:spLocks/>
          </p:cNvSpPr>
          <p:nvPr/>
        </p:nvSpPr>
        <p:spPr>
          <a:xfrm>
            <a:off x="281065" y="2362200"/>
            <a:ext cx="7446511" cy="4343400"/>
          </a:xfrm>
          <a:prstGeom prst="rect">
            <a:avLst/>
          </a:prstGeom>
        </p:spPr>
        <p:txBody>
          <a:bodyPr spcFirstLastPara="1" vert="horz" wrap="square" lIns="0" tIns="0" rIns="0" bIns="0" anchor="t" anchorCtr="0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tudy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heetah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ptimizer  and solve real world problem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arenR"/>
            </a:pPr>
            <a:endParaRPr lang="en-US" sz="1800" dirty="0">
              <a:solidFill>
                <a:srgbClr val="2A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21208" indent="-457200">
              <a:buFont typeface="+mj-lt"/>
              <a:buAutoNum type="arabicParenR"/>
            </a:pPr>
            <a:endParaRPr lang="en-US" sz="2000" dirty="0">
              <a:solidFill>
                <a:srgbClr val="2A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1" name="Google Shape;189;p31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9363" y="485944"/>
            <a:ext cx="1010276" cy="711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6D59A8D-9247-D4CE-F735-7FC67D804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2420" y="3581400"/>
            <a:ext cx="5352900" cy="293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6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02;p1"/>
          <p:cNvSpPr/>
          <p:nvPr/>
        </p:nvSpPr>
        <p:spPr>
          <a:xfrm rot="21592750">
            <a:off x="282468" y="16961"/>
            <a:ext cx="8632804" cy="1338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lang="en-US" sz="2400" b="1" dirty="0" err="1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Walchand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 College Of Engineering,</a:t>
            </a:r>
            <a:r>
              <a:rPr lang="en-US" sz="2400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Sangli</a:t>
            </a:r>
            <a:endParaRPr sz="2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tx2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(An Government Aided Institute)</a:t>
            </a:r>
          </a:p>
          <a:p>
            <a:pPr algn="ctr">
              <a:buClr>
                <a:srgbClr val="000000"/>
              </a:buClr>
              <a:buSzPts val="1800"/>
            </a:pPr>
            <a:r>
              <a:rPr lang="en-US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lang="en-US" b="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207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600" y="85172"/>
            <a:ext cx="1377192" cy="104277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Minus 13"/>
          <p:cNvSpPr/>
          <p:nvPr/>
        </p:nvSpPr>
        <p:spPr>
          <a:xfrm>
            <a:off x="-1573330" y="1163556"/>
            <a:ext cx="12317531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43;p13"/>
          <p:cNvSpPr txBox="1">
            <a:spLocks noGrp="1"/>
          </p:cNvSpPr>
          <p:nvPr>
            <p:ph type="title"/>
          </p:nvPr>
        </p:nvSpPr>
        <p:spPr>
          <a:xfrm>
            <a:off x="547315" y="1459385"/>
            <a:ext cx="3276600" cy="5376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u="sng" dirty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latin typeface="+mn-lt"/>
                <a:ea typeface="+mn-ea"/>
                <a:cs typeface="+mn-cs"/>
              </a:rPr>
              <a:t>Objectives :</a:t>
            </a:r>
            <a:endParaRPr sz="2800" b="1" u="sng" dirty="0">
              <a:ln w="6350">
                <a:solidFill>
                  <a:srgbClr val="FF0000"/>
                </a:solidFill>
              </a:ln>
              <a:solidFill>
                <a:srgbClr val="66006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Google Shape;347;p13"/>
          <p:cNvSpPr txBox="1">
            <a:spLocks noGrp="1"/>
          </p:cNvSpPr>
          <p:nvPr>
            <p:ph type="sldNum" sz="quarter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endParaRPr dirty="0"/>
          </a:p>
        </p:txBody>
      </p:sp>
      <p:sp>
        <p:nvSpPr>
          <p:cNvPr id="7" name="Google Shape;595;p17"/>
          <p:cNvSpPr txBox="1">
            <a:spLocks/>
          </p:cNvSpPr>
          <p:nvPr/>
        </p:nvSpPr>
        <p:spPr>
          <a:xfrm>
            <a:off x="303142" y="3431217"/>
            <a:ext cx="5914930" cy="2545429"/>
          </a:xfrm>
          <a:prstGeom prst="rect">
            <a:avLst/>
          </a:prstGeom>
        </p:spPr>
        <p:txBody>
          <a:bodyPr spcFirstLastPara="1" vert="horz" wrap="square" lIns="0" tIns="0" rIns="0" bIns="0" anchor="t" anchorCtr="0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117" name="Google Shape;189;p31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6520" y="615818"/>
            <a:ext cx="1019066" cy="585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2CFA334-2343-4AF9-BD3D-5B824B2378E1}"/>
              </a:ext>
            </a:extLst>
          </p:cNvPr>
          <p:cNvSpPr/>
          <p:nvPr/>
        </p:nvSpPr>
        <p:spPr>
          <a:xfrm>
            <a:off x="457200" y="2075734"/>
            <a:ext cx="709650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To understand Cheetah Optimizer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To implement Cheetah Optimizer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To analyze the result and compare it with other algorithm</a:t>
            </a:r>
          </a:p>
          <a:p>
            <a:pPr lvl="1">
              <a:buFont typeface="Wingdings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857250" lvl="2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51B29838-1C1F-A0EA-AB4D-73ADFB6D9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346674"/>
            <a:ext cx="6790564" cy="304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7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02;p1"/>
          <p:cNvSpPr/>
          <p:nvPr/>
        </p:nvSpPr>
        <p:spPr>
          <a:xfrm rot="21592750">
            <a:off x="282469" y="17823"/>
            <a:ext cx="7815720" cy="1338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2400" b="1" i="0" u="none" strike="noStrike" cap="none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Walchand College Of Engineering,</a:t>
            </a:r>
            <a:r>
              <a:rPr lang="en-US" sz="2400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Sangli</a:t>
            </a:r>
            <a:endParaRPr sz="2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tx2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(An Government Aided Institute)</a:t>
            </a:r>
          </a:p>
          <a:p>
            <a:pPr algn="ctr">
              <a:buClr>
                <a:srgbClr val="000000"/>
              </a:buClr>
              <a:buSzPts val="1800"/>
            </a:pPr>
            <a:r>
              <a:rPr lang="en-US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lang="en-US" b="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207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600" y="85172"/>
            <a:ext cx="1377192" cy="104277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Minus 13"/>
          <p:cNvSpPr/>
          <p:nvPr/>
        </p:nvSpPr>
        <p:spPr>
          <a:xfrm>
            <a:off x="-1573330" y="1163556"/>
            <a:ext cx="12317531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43;p13"/>
          <p:cNvSpPr txBox="1">
            <a:spLocks noGrp="1"/>
          </p:cNvSpPr>
          <p:nvPr>
            <p:ph type="title"/>
          </p:nvPr>
        </p:nvSpPr>
        <p:spPr>
          <a:xfrm>
            <a:off x="81792" y="1450815"/>
            <a:ext cx="3047999" cy="99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algn="ctr">
              <a:spcBef>
                <a:spcPts val="0"/>
              </a:spcBef>
            </a:pPr>
            <a:r>
              <a:rPr lang="en" sz="2400" b="1" u="sng" dirty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latin typeface="+mn-lt"/>
                <a:ea typeface="+mn-ea"/>
                <a:cs typeface="+mn-cs"/>
              </a:rPr>
              <a:t>Flow Of System :</a:t>
            </a:r>
            <a:endParaRPr sz="2400" b="1" u="sng" dirty="0">
              <a:ln w="6350">
                <a:solidFill>
                  <a:srgbClr val="FF0000"/>
                </a:solidFill>
              </a:ln>
              <a:solidFill>
                <a:srgbClr val="66006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Google Shape;595;p17"/>
          <p:cNvSpPr txBox="1">
            <a:spLocks/>
          </p:cNvSpPr>
          <p:nvPr/>
        </p:nvSpPr>
        <p:spPr>
          <a:xfrm>
            <a:off x="409876" y="2796800"/>
            <a:ext cx="5914930" cy="2545429"/>
          </a:xfrm>
          <a:prstGeom prst="rect">
            <a:avLst/>
          </a:prstGeom>
        </p:spPr>
        <p:txBody>
          <a:bodyPr spcFirstLastPara="1" vert="horz" wrap="square" lIns="0" tIns="0" rIns="0" bIns="0" anchor="t" anchorCtr="0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None/>
            </a:pPr>
            <a:endParaRPr lang="en-US" sz="2200" dirty="0">
              <a:latin typeface="Tw Cen MT" pitchFamily="34" charset="0"/>
            </a:endParaRPr>
          </a:p>
        </p:txBody>
      </p:sp>
      <p:pic>
        <p:nvPicPr>
          <p:cNvPr id="120" name="Google Shape;189;p31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5777" y="331472"/>
            <a:ext cx="1153862" cy="71160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427B4D7-4805-4742-B1F8-050C291279D8}"/>
              </a:ext>
            </a:extLst>
          </p:cNvPr>
          <p:cNvSpPr txBox="1"/>
          <p:nvPr/>
        </p:nvSpPr>
        <p:spPr>
          <a:xfrm>
            <a:off x="6301479" y="2183053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hi-IN" dirty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1450816"/>
            <a:ext cx="4594561" cy="485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1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02;p1"/>
          <p:cNvSpPr/>
          <p:nvPr/>
        </p:nvSpPr>
        <p:spPr>
          <a:xfrm rot="21592750">
            <a:off x="282469" y="17823"/>
            <a:ext cx="7815720" cy="1338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2400" b="1" i="0" u="none" strike="noStrike" cap="none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Walchand College Of Engineering,</a:t>
            </a:r>
            <a:r>
              <a:rPr lang="en-US" sz="2400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Sangli</a:t>
            </a:r>
            <a:endParaRPr sz="2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tx2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(An Government Aided Institute)</a:t>
            </a:r>
          </a:p>
          <a:p>
            <a:pPr algn="ctr">
              <a:buClr>
                <a:srgbClr val="000000"/>
              </a:buClr>
              <a:buSzPts val="1800"/>
            </a:pPr>
            <a:r>
              <a:rPr lang="en-US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lang="en-US" b="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207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600" y="85172"/>
            <a:ext cx="1377192" cy="104277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Minus 13"/>
          <p:cNvSpPr/>
          <p:nvPr/>
        </p:nvSpPr>
        <p:spPr>
          <a:xfrm>
            <a:off x="-1573330" y="1163556"/>
            <a:ext cx="12317531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43;p13"/>
          <p:cNvSpPr txBox="1">
            <a:spLocks noGrp="1"/>
          </p:cNvSpPr>
          <p:nvPr>
            <p:ph type="title"/>
          </p:nvPr>
        </p:nvSpPr>
        <p:spPr>
          <a:xfrm>
            <a:off x="81792" y="1450815"/>
            <a:ext cx="3047999" cy="99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algn="ctr">
              <a:spcBef>
                <a:spcPts val="0"/>
              </a:spcBef>
            </a:pPr>
            <a:r>
              <a:rPr lang="en" sz="2400" b="1" u="sng" dirty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latin typeface="+mn-lt"/>
                <a:ea typeface="+mn-ea"/>
                <a:cs typeface="+mn-cs"/>
              </a:rPr>
              <a:t>Flow Of System :</a:t>
            </a:r>
            <a:endParaRPr sz="2400" b="1" u="sng" dirty="0">
              <a:ln w="6350">
                <a:solidFill>
                  <a:srgbClr val="FF0000"/>
                </a:solidFill>
              </a:ln>
              <a:solidFill>
                <a:srgbClr val="66006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Google Shape;595;p17"/>
          <p:cNvSpPr txBox="1">
            <a:spLocks/>
          </p:cNvSpPr>
          <p:nvPr/>
        </p:nvSpPr>
        <p:spPr>
          <a:xfrm>
            <a:off x="409876" y="2796800"/>
            <a:ext cx="5914930" cy="2545429"/>
          </a:xfrm>
          <a:prstGeom prst="rect">
            <a:avLst/>
          </a:prstGeom>
        </p:spPr>
        <p:txBody>
          <a:bodyPr spcFirstLastPara="1" vert="horz" wrap="square" lIns="0" tIns="0" rIns="0" bIns="0" anchor="t" anchorCtr="0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None/>
            </a:pPr>
            <a:endParaRPr lang="en-US" sz="2200" dirty="0">
              <a:latin typeface="Tw Cen MT" pitchFamily="34" charset="0"/>
            </a:endParaRPr>
          </a:p>
        </p:txBody>
      </p:sp>
      <p:pic>
        <p:nvPicPr>
          <p:cNvPr id="120" name="Google Shape;189;p31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5777" y="331472"/>
            <a:ext cx="1153862" cy="71160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427B4D7-4805-4742-B1F8-050C291279D8}"/>
              </a:ext>
            </a:extLst>
          </p:cNvPr>
          <p:cNvSpPr txBox="1"/>
          <p:nvPr/>
        </p:nvSpPr>
        <p:spPr>
          <a:xfrm>
            <a:off x="6301479" y="2183053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hi-IN" dirty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1" y="1364966"/>
            <a:ext cx="4419599" cy="541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7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2;p1"/>
          <p:cNvSpPr/>
          <p:nvPr/>
        </p:nvSpPr>
        <p:spPr>
          <a:xfrm rot="21592750">
            <a:off x="875323" y="143783"/>
            <a:ext cx="6980543" cy="102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2400" b="1" i="0" u="none" strike="noStrike" cap="none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Walchand College Of </a:t>
            </a:r>
            <a:r>
              <a:rPr lang="en-US" sz="2400" b="1" dirty="0" err="1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Engineering,Sangli</a:t>
            </a:r>
            <a:endParaRPr sz="2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tx2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(An Government Aided Institute)</a:t>
            </a:r>
          </a:p>
          <a:p>
            <a:pPr algn="ctr">
              <a:buClr>
                <a:srgbClr val="000000"/>
              </a:buClr>
              <a:buSzPts val="1800"/>
            </a:pPr>
            <a:r>
              <a:rPr lang="en-US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lang="en-US" b="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207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600" y="85172"/>
            <a:ext cx="1377192" cy="10427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inus 6"/>
          <p:cNvSpPr/>
          <p:nvPr/>
        </p:nvSpPr>
        <p:spPr>
          <a:xfrm>
            <a:off x="-1573330" y="1163556"/>
            <a:ext cx="12317531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Google Shape;189;p31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5777" y="331472"/>
            <a:ext cx="1153862" cy="71160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TextBox 119"/>
          <p:cNvSpPr txBox="1"/>
          <p:nvPr/>
        </p:nvSpPr>
        <p:spPr>
          <a:xfrm>
            <a:off x="81810" y="1679277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Methodology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97061" y="2577613"/>
            <a:ext cx="540183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Start 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Prepare for new hunt.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Initialize the population size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dimentions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Generate the initial population of cheetahs and fitness of cheetahs.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Start searching and move to next and update the solutions of members and leader.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download.jfif">
            <a:extLst>
              <a:ext uri="{FF2B5EF4-FFF2-40B4-BE49-F238E27FC236}">
                <a16:creationId xmlns="" xmlns:a16="http://schemas.microsoft.com/office/drawing/2014/main" id="{9267E2D3-3430-4770-93FE-2DB07684DFE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24470" y="1347700"/>
            <a:ext cx="3512376" cy="529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1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2;p1">
            <a:extLst>
              <a:ext uri="{FF2B5EF4-FFF2-40B4-BE49-F238E27FC236}">
                <a16:creationId xmlns="" xmlns:a16="http://schemas.microsoft.com/office/drawing/2014/main" id="{F4493AB5-9F00-AE42-8195-5909FE61C3F8}"/>
              </a:ext>
            </a:extLst>
          </p:cNvPr>
          <p:cNvSpPr/>
          <p:nvPr/>
        </p:nvSpPr>
        <p:spPr>
          <a:xfrm rot="21592750">
            <a:off x="875323" y="143783"/>
            <a:ext cx="6980543" cy="102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2400" b="1" i="0" u="none" strike="noStrike" cap="none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Walchand College Of </a:t>
            </a:r>
            <a:r>
              <a:rPr lang="en-US" sz="2400" b="1" dirty="0" err="1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Engineering,Sangli</a:t>
            </a:r>
            <a:endParaRPr sz="2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tx2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(An Government Aided Institute)</a:t>
            </a:r>
          </a:p>
          <a:p>
            <a:pPr algn="ctr">
              <a:buClr>
                <a:srgbClr val="000000"/>
              </a:buClr>
              <a:buSzPts val="1800"/>
            </a:pPr>
            <a:r>
              <a:rPr lang="en-US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lang="en-US" b="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189;p31" descr="D:\Bhandare\IT Dept\A Format &amp; other\WCE Logo\Department Logo.png">
            <a:extLst>
              <a:ext uri="{FF2B5EF4-FFF2-40B4-BE49-F238E27FC236}">
                <a16:creationId xmlns="" xmlns:a16="http://schemas.microsoft.com/office/drawing/2014/main" id="{C2651514-28B4-98B1-B4FE-1C4DA348B3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5777" y="331472"/>
            <a:ext cx="1153862" cy="711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download.jfif">
            <a:extLst>
              <a:ext uri="{FF2B5EF4-FFF2-40B4-BE49-F238E27FC236}">
                <a16:creationId xmlns="" xmlns:a16="http://schemas.microsoft.com/office/drawing/2014/main" id="{F006E2A8-8B80-53A4-5283-F18318B639B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1624" y="1347700"/>
            <a:ext cx="3512376" cy="5510300"/>
          </a:xfrm>
          <a:prstGeom prst="rect">
            <a:avLst/>
          </a:prstGeom>
        </p:spPr>
      </p:pic>
      <p:pic>
        <p:nvPicPr>
          <p:cNvPr id="5" name="Google Shape;207;p1">
            <a:extLst>
              <a:ext uri="{FF2B5EF4-FFF2-40B4-BE49-F238E27FC236}">
                <a16:creationId xmlns="" xmlns:a16="http://schemas.microsoft.com/office/drawing/2014/main" id="{A55FC520-2C7C-509E-FA6F-62704B9B4CB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85172"/>
            <a:ext cx="1377192" cy="10427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inus 6">
            <a:extLst>
              <a:ext uri="{FF2B5EF4-FFF2-40B4-BE49-F238E27FC236}">
                <a16:creationId xmlns="" xmlns:a16="http://schemas.microsoft.com/office/drawing/2014/main" id="{4663FA7F-4E75-901E-4F29-01415578B756}"/>
              </a:ext>
            </a:extLst>
          </p:cNvPr>
          <p:cNvSpPr/>
          <p:nvPr/>
        </p:nvSpPr>
        <p:spPr>
          <a:xfrm>
            <a:off x="-1573330" y="1163556"/>
            <a:ext cx="12317531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3E93EEE-83BA-33B9-E3FE-679ADF28A38F}"/>
              </a:ext>
            </a:extLst>
          </p:cNvPr>
          <p:cNvSpPr txBox="1"/>
          <p:nvPr/>
        </p:nvSpPr>
        <p:spPr>
          <a:xfrm>
            <a:off x="195943" y="1612098"/>
            <a:ext cx="4576664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b="1" u="sng" dirty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Methodology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2BC3E68-89E5-1105-17F7-6F6B3220C34C}"/>
              </a:ext>
            </a:extLst>
          </p:cNvPr>
          <p:cNvSpPr txBox="1"/>
          <p:nvPr/>
        </p:nvSpPr>
        <p:spPr>
          <a:xfrm>
            <a:off x="438873" y="2414500"/>
            <a:ext cx="542852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Search strategy equation :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Sit-and-wait strategy equation :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3.     Attack equation :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F4A4621-647A-EC4C-DB36-EA0EE1892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67" y="2930163"/>
            <a:ext cx="2505075" cy="485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11A13C9-8C9A-CCEF-01C3-CB279577E0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149110"/>
            <a:ext cx="1304925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8E328004-B075-8B74-CEC3-0C402F79D9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91" y="5077544"/>
            <a:ext cx="28670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7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2;p1">
            <a:extLst>
              <a:ext uri="{FF2B5EF4-FFF2-40B4-BE49-F238E27FC236}">
                <a16:creationId xmlns="" xmlns:a16="http://schemas.microsoft.com/office/drawing/2014/main" id="{F4493AB5-9F00-AE42-8195-5909FE61C3F8}"/>
              </a:ext>
            </a:extLst>
          </p:cNvPr>
          <p:cNvSpPr/>
          <p:nvPr/>
        </p:nvSpPr>
        <p:spPr>
          <a:xfrm rot="21592750">
            <a:off x="875323" y="143783"/>
            <a:ext cx="6980543" cy="102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2400" b="1" i="0" u="none" strike="noStrike" cap="none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Walchand College Of </a:t>
            </a:r>
            <a:r>
              <a:rPr lang="en-US" sz="2400" b="1" dirty="0" err="1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Engineering,Sangli</a:t>
            </a:r>
            <a:endParaRPr sz="2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tx2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(An Government Aided Institute)</a:t>
            </a:r>
          </a:p>
          <a:p>
            <a:pPr algn="ctr">
              <a:buClr>
                <a:srgbClr val="000000"/>
              </a:buClr>
              <a:buSzPts val="1800"/>
            </a:pPr>
            <a:r>
              <a:rPr lang="en-US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lang="en-US" b="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189;p31" descr="D:\Bhandare\IT Dept\A Format &amp; other\WCE Logo\Department Logo.png">
            <a:extLst>
              <a:ext uri="{FF2B5EF4-FFF2-40B4-BE49-F238E27FC236}">
                <a16:creationId xmlns="" xmlns:a16="http://schemas.microsoft.com/office/drawing/2014/main" id="{C2651514-28B4-98B1-B4FE-1C4DA348B3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5777" y="331472"/>
            <a:ext cx="1153862" cy="711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7;p1">
            <a:extLst>
              <a:ext uri="{FF2B5EF4-FFF2-40B4-BE49-F238E27FC236}">
                <a16:creationId xmlns="" xmlns:a16="http://schemas.microsoft.com/office/drawing/2014/main" id="{A55FC520-2C7C-509E-FA6F-62704B9B4C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85172"/>
            <a:ext cx="1377192" cy="10427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inus 6">
            <a:extLst>
              <a:ext uri="{FF2B5EF4-FFF2-40B4-BE49-F238E27FC236}">
                <a16:creationId xmlns="" xmlns:a16="http://schemas.microsoft.com/office/drawing/2014/main" id="{4663FA7F-4E75-901E-4F29-01415578B756}"/>
              </a:ext>
            </a:extLst>
          </p:cNvPr>
          <p:cNvSpPr/>
          <p:nvPr/>
        </p:nvSpPr>
        <p:spPr>
          <a:xfrm>
            <a:off x="-1573330" y="1163556"/>
            <a:ext cx="12317531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3E93EEE-83BA-33B9-E3FE-679ADF28A38F}"/>
              </a:ext>
            </a:extLst>
          </p:cNvPr>
          <p:cNvSpPr txBox="1"/>
          <p:nvPr/>
        </p:nvSpPr>
        <p:spPr>
          <a:xfrm>
            <a:off x="195943" y="1612098"/>
            <a:ext cx="4576664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b="1" u="sng" dirty="0" smtClean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Algorith</a:t>
            </a:r>
            <a:r>
              <a:rPr lang="en-US" sz="2900" b="1" u="sng" dirty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endParaRPr lang="en-US" sz="2900" b="1" u="sng" dirty="0">
              <a:ln w="6350">
                <a:solidFill>
                  <a:srgbClr val="FF0000"/>
                </a:solidFill>
              </a:ln>
              <a:solidFill>
                <a:srgbClr val="660066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2BC3E68-89E5-1105-17F7-6F6B3220C34C}"/>
              </a:ext>
            </a:extLst>
          </p:cNvPr>
          <p:cNvSpPr txBox="1"/>
          <p:nvPr/>
        </p:nvSpPr>
        <p:spPr>
          <a:xfrm>
            <a:off x="438873" y="2414500"/>
            <a:ext cx="85707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0815798"/>
                  </p:ext>
                </p:extLst>
              </p:nvPr>
            </p:nvGraphicFramePr>
            <p:xfrm>
              <a:off x="2057400" y="1512635"/>
              <a:ext cx="6457950" cy="504056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80539"/>
                    <a:gridCol w="4977411"/>
                  </a:tblGrid>
                  <a:tr h="112012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1: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Define the problem data, dimension (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), and the initial population size (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)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8018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Generate the initial population of cheetahs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4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>
                                      <a:effectLst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400">
                                      <a:effectLst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>
                                  <a:effectLst/>
                                </a:rPr>
                                <m:t>(</m:t>
                              </m:r>
                              <m:r>
                                <a:rPr lang="en-US" sz="1400">
                                  <a:effectLst/>
                                </a:rPr>
                                <m:t>𝑖</m:t>
                              </m:r>
                              <m:r>
                                <a:rPr lang="en-US" sz="1400">
                                  <a:effectLst/>
                                </a:rPr>
                                <m:t>=1, 2,…,</m:t>
                              </m:r>
                              <m:r>
                                <a:rPr lang="en-US" sz="1400">
                                  <a:effectLst/>
                                </a:rPr>
                                <m:t>𝑛</m:t>
                              </m:r>
                              <m:r>
                                <a:rPr lang="en-US" sz="1400">
                                  <a:effectLst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and evaluate the fitness of each cheetah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12012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Initialize the population’s home, leader, and prey solutions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6006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</a:rPr>
                                  <m:t>𝑡</m:t>
                                </m:r>
                                <m:r>
                                  <a:rPr lang="en-US" sz="1400">
                                    <a:effectLst/>
                                  </a:rPr>
                                  <m:t>←0</m:t>
                                </m:r>
                              </m:oMath>
                            </m:oMathPara>
                          </a14:m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6006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</a:rPr>
                                  <m:t>𝑖𝑡</m:t>
                                </m:r>
                                <m:r>
                                  <a:rPr lang="en-US" sz="1400">
                                    <a:effectLst/>
                                  </a:rPr>
                                  <m:t>←1</m:t>
                                </m:r>
                              </m:oMath>
                            </m:oMathPara>
                          </a14:m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0815798"/>
                  </p:ext>
                </p:extLst>
              </p:nvPr>
            </p:nvGraphicFramePr>
            <p:xfrm>
              <a:off x="2057400" y="1512635"/>
              <a:ext cx="6457950" cy="504056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80539"/>
                    <a:gridCol w="4977411"/>
                  </a:tblGrid>
                  <a:tr h="112012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1: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29865" t="-543" r="-612" b="-351087"/>
                          </a:stretch>
                        </a:blipFill>
                      </a:tcPr>
                    </a:tc>
                  </a:tr>
                  <a:tr h="168018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29865" t="-67273" r="-612" b="-134909"/>
                          </a:stretch>
                        </a:blipFill>
                      </a:tcPr>
                    </a:tc>
                  </a:tr>
                  <a:tr h="112012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Initialize the population’s home, leader, and prey solutions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6006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29865" t="-700000" r="-612" b="-103261"/>
                          </a:stretch>
                        </a:blipFill>
                      </a:tcPr>
                    </a:tc>
                  </a:tr>
                  <a:tr h="56006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29865" t="-800000" r="-612" b="-326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233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1831</TotalTime>
  <Words>719</Words>
  <Application>Microsoft Office PowerPoint</Application>
  <PresentationFormat>On-screen Show (4:3)</PresentationFormat>
  <Paragraphs>267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Algerian</vt:lpstr>
      <vt:lpstr>Arial</vt:lpstr>
      <vt:lpstr>Calibri</vt:lpstr>
      <vt:lpstr>Calibri Light</vt:lpstr>
      <vt:lpstr>Mangal</vt:lpstr>
      <vt:lpstr>Raleway SemiBold</vt:lpstr>
      <vt:lpstr>Times New Roman</vt:lpstr>
      <vt:lpstr>Tw Cen MT</vt:lpstr>
      <vt:lpstr>Wingdings</vt:lpstr>
      <vt:lpstr>Wingdings 2</vt:lpstr>
      <vt:lpstr>Office Theme</vt:lpstr>
      <vt:lpstr>PowerPoint Presentation</vt:lpstr>
      <vt:lpstr>PowerPoint Presentation</vt:lpstr>
      <vt:lpstr>Problem Statement :</vt:lpstr>
      <vt:lpstr>Objectives :</vt:lpstr>
      <vt:lpstr>Flow Of System :</vt:lpstr>
      <vt:lpstr>Flow Of System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Technology 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Pranjali Nanaware</dc:creator>
  <cp:lastModifiedBy>Microsoft account</cp:lastModifiedBy>
  <cp:revision>87</cp:revision>
  <dcterms:created xsi:type="dcterms:W3CDTF">2021-09-21T13:27:03Z</dcterms:created>
  <dcterms:modified xsi:type="dcterms:W3CDTF">2022-09-29T18:20:24Z</dcterms:modified>
</cp:coreProperties>
</file>