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67"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1F27CF2-B0DD-49D0-BC61-2935C363B357}" type="datetimeFigureOut">
              <a:rPr lang="en-IN" smtClean="0"/>
              <a:t>07-12-2023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6A0B4C5C-2ACE-498A-9F04-81E87CC99580}"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4115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F27CF2-B0DD-49D0-BC61-2935C363B357}" type="datetimeFigureOut">
              <a:rPr lang="en-IN" smtClean="0"/>
              <a:t>07-12-2023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0B4C5C-2ACE-498A-9F04-81E87CC99580}" type="slidenum">
              <a:rPr lang="en-IN" smtClean="0"/>
              <a:t>‹#›</a:t>
            </a:fld>
            <a:endParaRPr lang="en-IN"/>
          </a:p>
        </p:txBody>
      </p:sp>
    </p:spTree>
    <p:extLst>
      <p:ext uri="{BB962C8B-B14F-4D97-AF65-F5344CB8AC3E}">
        <p14:creationId xmlns:p14="http://schemas.microsoft.com/office/powerpoint/2010/main" val="333728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F27CF2-B0DD-49D0-BC61-2935C363B357}"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0B4C5C-2ACE-498A-9F04-81E87CC99580}"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5196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F27CF2-B0DD-49D0-BC61-2935C363B357}"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0B4C5C-2ACE-498A-9F04-81E87CC99580}"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9331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F27CF2-B0DD-49D0-BC61-2935C363B357}"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0B4C5C-2ACE-498A-9F04-81E87CC99580}" type="slidenum">
              <a:rPr lang="en-IN" smtClean="0"/>
              <a:t>‹#›</a:t>
            </a:fld>
            <a:endParaRPr lang="en-IN"/>
          </a:p>
        </p:txBody>
      </p:sp>
    </p:spTree>
    <p:extLst>
      <p:ext uri="{BB962C8B-B14F-4D97-AF65-F5344CB8AC3E}">
        <p14:creationId xmlns:p14="http://schemas.microsoft.com/office/powerpoint/2010/main" val="2912866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F27CF2-B0DD-49D0-BC61-2935C363B357}"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0B4C5C-2ACE-498A-9F04-81E87CC99580}"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6475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F27CF2-B0DD-49D0-BC61-2935C363B357}"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0B4C5C-2ACE-498A-9F04-81E87CC99580}"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93051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27CF2-B0DD-49D0-BC61-2935C363B357}"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0B4C5C-2ACE-498A-9F04-81E87CC9958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76442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27CF2-B0DD-49D0-BC61-2935C363B357}"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0B4C5C-2ACE-498A-9F04-81E87CC99580}"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194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27CF2-B0DD-49D0-BC61-2935C363B357}"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0B4C5C-2ACE-498A-9F04-81E87CC99580}" type="slidenum">
              <a:rPr lang="en-IN" smtClean="0"/>
              <a:t>‹#›</a:t>
            </a:fld>
            <a:endParaRPr lang="en-IN"/>
          </a:p>
        </p:txBody>
      </p:sp>
    </p:spTree>
    <p:extLst>
      <p:ext uri="{BB962C8B-B14F-4D97-AF65-F5344CB8AC3E}">
        <p14:creationId xmlns:p14="http://schemas.microsoft.com/office/powerpoint/2010/main" val="3894441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F27CF2-B0DD-49D0-BC61-2935C363B357}"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0B4C5C-2ACE-498A-9F04-81E87CC99580}"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0957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F27CF2-B0DD-49D0-BC61-2935C363B357}" type="datetimeFigureOut">
              <a:rPr lang="en-IN" smtClean="0"/>
              <a:t>07-12-2023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0B4C5C-2ACE-498A-9F04-81E87CC99580}" type="slidenum">
              <a:rPr lang="en-IN" smtClean="0"/>
              <a:t>‹#›</a:t>
            </a:fld>
            <a:endParaRPr lang="en-IN"/>
          </a:p>
        </p:txBody>
      </p:sp>
    </p:spTree>
    <p:extLst>
      <p:ext uri="{BB962C8B-B14F-4D97-AF65-F5344CB8AC3E}">
        <p14:creationId xmlns:p14="http://schemas.microsoft.com/office/powerpoint/2010/main" val="1962621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F27CF2-B0DD-49D0-BC61-2935C363B357}" type="datetimeFigureOut">
              <a:rPr lang="en-IN" smtClean="0"/>
              <a:t>07-12-2023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0B4C5C-2ACE-498A-9F04-81E87CC99580}"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095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F27CF2-B0DD-49D0-BC61-2935C363B357}" type="datetimeFigureOut">
              <a:rPr lang="en-IN" smtClean="0"/>
              <a:t>07-12-2023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0B4C5C-2ACE-498A-9F04-81E87CC9958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6485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27CF2-B0DD-49D0-BC61-2935C363B357}" type="datetimeFigureOut">
              <a:rPr lang="en-IN" smtClean="0"/>
              <a:t>07-12-2023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0B4C5C-2ACE-498A-9F04-81E87CC99580}" type="slidenum">
              <a:rPr lang="en-IN" smtClean="0"/>
              <a:t>‹#›</a:t>
            </a:fld>
            <a:endParaRPr lang="en-IN"/>
          </a:p>
        </p:txBody>
      </p:sp>
    </p:spTree>
    <p:extLst>
      <p:ext uri="{BB962C8B-B14F-4D97-AF65-F5344CB8AC3E}">
        <p14:creationId xmlns:p14="http://schemas.microsoft.com/office/powerpoint/2010/main" val="753324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F27CF2-B0DD-49D0-BC61-2935C363B357}" type="datetimeFigureOut">
              <a:rPr lang="en-IN" smtClean="0"/>
              <a:t>07-12-2023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0B4C5C-2ACE-498A-9F04-81E87CC99580}"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7041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F27CF2-B0DD-49D0-BC61-2935C363B357}" type="datetimeFigureOut">
              <a:rPr lang="en-IN" smtClean="0"/>
              <a:t>07-12-2023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0B4C5C-2ACE-498A-9F04-81E87CC99580}" type="slidenum">
              <a:rPr lang="en-IN" smtClean="0"/>
              <a:t>‹#›</a:t>
            </a:fld>
            <a:endParaRPr lang="en-IN"/>
          </a:p>
        </p:txBody>
      </p:sp>
    </p:spTree>
    <p:extLst>
      <p:ext uri="{BB962C8B-B14F-4D97-AF65-F5344CB8AC3E}">
        <p14:creationId xmlns:p14="http://schemas.microsoft.com/office/powerpoint/2010/main" val="1388671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1F27CF2-B0DD-49D0-BC61-2935C363B357}" type="datetimeFigureOut">
              <a:rPr lang="en-IN" smtClean="0"/>
              <a:t>07-12-2023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A0B4C5C-2ACE-498A-9F04-81E87CC99580}" type="slidenum">
              <a:rPr lang="en-IN" smtClean="0"/>
              <a:t>‹#›</a:t>
            </a:fld>
            <a:endParaRPr lang="en-IN"/>
          </a:p>
        </p:txBody>
      </p:sp>
    </p:spTree>
    <p:extLst>
      <p:ext uri="{BB962C8B-B14F-4D97-AF65-F5344CB8AC3E}">
        <p14:creationId xmlns:p14="http://schemas.microsoft.com/office/powerpoint/2010/main" val="354974808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7"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Layout" Target="../slideLayouts/slideLayout7.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_rels/slide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62452-B421-5EDD-3100-65C9F4F8BA8C}"/>
              </a:ext>
            </a:extLst>
          </p:cNvPr>
          <p:cNvSpPr>
            <a:spLocks noGrp="1"/>
          </p:cNvSpPr>
          <p:nvPr>
            <p:ph type="ctrTitle"/>
          </p:nvPr>
        </p:nvSpPr>
        <p:spPr/>
        <p:txBody>
          <a:bodyPr/>
          <a:lstStyle/>
          <a:p>
            <a:r>
              <a:rPr lang="en-IN" dirty="0"/>
              <a:t>CS 5180 Final Project</a:t>
            </a:r>
            <a:br>
              <a:rPr lang="en-IN" dirty="0"/>
            </a:br>
            <a:br>
              <a:rPr lang="en-IN" sz="1800" b="0" i="0" u="none" strike="noStrike" baseline="0" dirty="0">
                <a:solidFill>
                  <a:srgbClr val="000000"/>
                </a:solidFill>
              </a:rPr>
            </a:br>
            <a:r>
              <a:rPr lang="en-US" sz="1800" b="0" i="0" u="none" strike="noStrike" baseline="0" dirty="0">
                <a:solidFill>
                  <a:srgbClr val="000000"/>
                </a:solidFill>
              </a:rPr>
              <a:t> Warehouse Robot Path Planning with Proximal Policy Optimization </a:t>
            </a:r>
            <a:endParaRPr lang="en-IN" dirty="0"/>
          </a:p>
        </p:txBody>
      </p:sp>
      <p:sp>
        <p:nvSpPr>
          <p:cNvPr id="3" name="Subtitle 2">
            <a:extLst>
              <a:ext uri="{FF2B5EF4-FFF2-40B4-BE49-F238E27FC236}">
                <a16:creationId xmlns:a16="http://schemas.microsoft.com/office/drawing/2014/main" id="{2B846E79-1488-798B-E011-DB51BC89A05B}"/>
              </a:ext>
            </a:extLst>
          </p:cNvPr>
          <p:cNvSpPr>
            <a:spLocks noGrp="1"/>
          </p:cNvSpPr>
          <p:nvPr>
            <p:ph type="subTitle" idx="1"/>
          </p:nvPr>
        </p:nvSpPr>
        <p:spPr/>
        <p:txBody>
          <a:bodyPr/>
          <a:lstStyle/>
          <a:p>
            <a:r>
              <a:rPr lang="en-IN" dirty="0"/>
              <a:t>Presented by</a:t>
            </a:r>
          </a:p>
          <a:p>
            <a:r>
              <a:rPr lang="en-IN" dirty="0"/>
              <a:t>Kevin Sani, Pratik Baldota</a:t>
            </a:r>
          </a:p>
        </p:txBody>
      </p:sp>
    </p:spTree>
    <p:extLst>
      <p:ext uri="{BB962C8B-B14F-4D97-AF65-F5344CB8AC3E}">
        <p14:creationId xmlns:p14="http://schemas.microsoft.com/office/powerpoint/2010/main" val="621573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416875-DEE5-A7A3-A209-0AC0BB3C9FDC}"/>
              </a:ext>
            </a:extLst>
          </p:cNvPr>
          <p:cNvSpPr txBox="1"/>
          <p:nvPr/>
        </p:nvSpPr>
        <p:spPr>
          <a:xfrm>
            <a:off x="572608" y="565496"/>
            <a:ext cx="11046784" cy="707886"/>
          </a:xfrm>
          <a:prstGeom prst="rect">
            <a:avLst/>
          </a:prstGeom>
          <a:noFill/>
        </p:spPr>
        <p:txBody>
          <a:bodyPr wrap="square">
            <a:spAutoFit/>
          </a:bodyPr>
          <a:lstStyle/>
          <a:p>
            <a:pPr algn="ctr"/>
            <a:r>
              <a:rPr lang="en-IN" sz="4000" dirty="0"/>
              <a:t>Project Problem</a:t>
            </a:r>
          </a:p>
        </p:txBody>
      </p:sp>
      <p:sp>
        <p:nvSpPr>
          <p:cNvPr id="4" name="TextBox 3">
            <a:extLst>
              <a:ext uri="{FF2B5EF4-FFF2-40B4-BE49-F238E27FC236}">
                <a16:creationId xmlns:a16="http://schemas.microsoft.com/office/drawing/2014/main" id="{2594A8D6-07D0-FA6D-8A00-D031C7901760}"/>
              </a:ext>
            </a:extLst>
          </p:cNvPr>
          <p:cNvSpPr txBox="1"/>
          <p:nvPr/>
        </p:nvSpPr>
        <p:spPr>
          <a:xfrm>
            <a:off x="572608" y="1273382"/>
            <a:ext cx="9667783" cy="5078313"/>
          </a:xfrm>
          <a:prstGeom prst="rect">
            <a:avLst/>
          </a:prstGeom>
          <a:noFill/>
        </p:spPr>
        <p:txBody>
          <a:bodyPr wrap="square" rtlCol="0">
            <a:spAutoFit/>
          </a:bodyPr>
          <a:lstStyle/>
          <a:p>
            <a:r>
              <a:rPr lang="en-US" sz="2000" dirty="0"/>
              <a:t>Warehouse Robot Path Planning with PPO</a:t>
            </a:r>
          </a:p>
          <a:p>
            <a:endParaRPr lang="en-US" sz="1600" b="0" i="0" dirty="0">
              <a:effectLst/>
              <a:latin typeface="Söhne"/>
            </a:endParaRPr>
          </a:p>
          <a:p>
            <a:r>
              <a:rPr lang="en-US" sz="1600" b="0" i="0" dirty="0">
                <a:effectLst/>
                <a:latin typeface="Söhne"/>
              </a:rPr>
              <a:t>Optimize warehouse operations using three reinforcement learning algorithms – PPO, SAC, and DQN. Evaluate based on reward maximization and implementation ease to identify the most efficient algorithm for enhancing overall logistics and operational processes in a warehouse.</a:t>
            </a:r>
          </a:p>
          <a:p>
            <a:endParaRPr lang="en-US" sz="1600" dirty="0">
              <a:latin typeface="Söhne"/>
            </a:endParaRPr>
          </a:p>
          <a:p>
            <a:endParaRPr lang="en-US" sz="2800" dirty="0">
              <a:latin typeface="Söhne"/>
            </a:endParaRPr>
          </a:p>
          <a:p>
            <a:r>
              <a:rPr lang="en-US" sz="2800" b="0" i="0" dirty="0">
                <a:effectLst/>
                <a:latin typeface="Söhne"/>
              </a:rPr>
              <a:t>    Algorithms-</a:t>
            </a:r>
          </a:p>
          <a:p>
            <a:r>
              <a:rPr lang="en-US" sz="2800" dirty="0">
                <a:latin typeface="Söhne"/>
              </a:rPr>
              <a:t>	1) PPO</a:t>
            </a:r>
          </a:p>
          <a:p>
            <a:r>
              <a:rPr lang="en-US" sz="2800" dirty="0">
                <a:latin typeface="Söhne"/>
              </a:rPr>
              <a:t>	2) SAC</a:t>
            </a:r>
          </a:p>
          <a:p>
            <a:r>
              <a:rPr lang="en-US" sz="2800" dirty="0">
                <a:latin typeface="Söhne"/>
              </a:rPr>
              <a:t>	3)DQN</a:t>
            </a:r>
          </a:p>
          <a:p>
            <a:endParaRPr lang="en-US" sz="1600" dirty="0">
              <a:latin typeface="Söhne"/>
            </a:endParaRPr>
          </a:p>
          <a:p>
            <a:endParaRPr lang="en-US" sz="1600" dirty="0">
              <a:latin typeface="Söhne"/>
            </a:endParaRPr>
          </a:p>
          <a:p>
            <a:endParaRPr lang="en-US" sz="1600" dirty="0">
              <a:latin typeface="Söhne"/>
            </a:endParaRPr>
          </a:p>
          <a:p>
            <a:endParaRPr lang="en-US" sz="1600" dirty="0">
              <a:latin typeface="Söhne"/>
            </a:endParaRPr>
          </a:p>
          <a:p>
            <a:endParaRPr lang="en-IN" sz="2000" dirty="0"/>
          </a:p>
        </p:txBody>
      </p:sp>
      <p:pic>
        <p:nvPicPr>
          <p:cNvPr id="1026" name="Picture 2" descr="Why Is Motion Planning a Big Trend Just Now? - RoboDK blog">
            <a:extLst>
              <a:ext uri="{FF2B5EF4-FFF2-40B4-BE49-F238E27FC236}">
                <a16:creationId xmlns:a16="http://schemas.microsoft.com/office/drawing/2014/main" id="{55C475CF-399C-03E9-FA80-A5537EE078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097474"/>
            <a:ext cx="4026870" cy="2416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894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416875-DEE5-A7A3-A209-0AC0BB3C9FDC}"/>
              </a:ext>
            </a:extLst>
          </p:cNvPr>
          <p:cNvSpPr txBox="1"/>
          <p:nvPr/>
        </p:nvSpPr>
        <p:spPr>
          <a:xfrm>
            <a:off x="639192" y="597055"/>
            <a:ext cx="11046784" cy="707886"/>
          </a:xfrm>
          <a:prstGeom prst="rect">
            <a:avLst/>
          </a:prstGeom>
          <a:noFill/>
        </p:spPr>
        <p:txBody>
          <a:bodyPr wrap="square">
            <a:spAutoFit/>
          </a:bodyPr>
          <a:lstStyle/>
          <a:p>
            <a:pPr algn="ctr"/>
            <a:r>
              <a:rPr lang="en-IN" sz="4000" dirty="0"/>
              <a:t>Project Approach/Algorithms</a:t>
            </a:r>
          </a:p>
        </p:txBody>
      </p:sp>
      <p:sp>
        <p:nvSpPr>
          <p:cNvPr id="4" name="TextBox 3">
            <a:extLst>
              <a:ext uri="{FF2B5EF4-FFF2-40B4-BE49-F238E27FC236}">
                <a16:creationId xmlns:a16="http://schemas.microsoft.com/office/drawing/2014/main" id="{2594A8D6-07D0-FA6D-8A00-D031C7901760}"/>
              </a:ext>
            </a:extLst>
          </p:cNvPr>
          <p:cNvSpPr txBox="1"/>
          <p:nvPr/>
        </p:nvSpPr>
        <p:spPr>
          <a:xfrm>
            <a:off x="887768" y="1376716"/>
            <a:ext cx="4572000" cy="4739759"/>
          </a:xfrm>
          <a:prstGeom prst="rect">
            <a:avLst/>
          </a:prstGeom>
          <a:noFill/>
        </p:spPr>
        <p:txBody>
          <a:bodyPr wrap="square" rtlCol="0">
            <a:spAutoFit/>
          </a:bodyPr>
          <a:lstStyle/>
          <a:p>
            <a:r>
              <a:rPr lang="en-US" sz="2000" dirty="0">
                <a:solidFill>
                  <a:srgbClr val="202124"/>
                </a:solidFill>
                <a:latin typeface="Google Sans"/>
              </a:rPr>
              <a:t>PPO(</a:t>
            </a:r>
            <a:r>
              <a:rPr lang="en-IN" sz="2000" dirty="0">
                <a:solidFill>
                  <a:srgbClr val="202124"/>
                </a:solidFill>
                <a:latin typeface="Google Sans"/>
              </a:rPr>
              <a:t>Proximal Policy Optimization</a:t>
            </a:r>
            <a:r>
              <a:rPr lang="en-US" sz="2000" dirty="0">
                <a:solidFill>
                  <a:srgbClr val="202124"/>
                </a:solidFill>
                <a:latin typeface="Google Sans"/>
              </a:rPr>
              <a:t>)</a:t>
            </a:r>
          </a:p>
          <a:p>
            <a:r>
              <a:rPr lang="en-US" sz="1400" dirty="0"/>
              <a:t>Proximal Policy Optimization (PPO) is an algorithm in the field of reinforcement learning that trains a computer agent's decision function to accomplish difficult tasks.</a:t>
            </a:r>
          </a:p>
          <a:p>
            <a:endParaRPr lang="en-US" sz="2000" dirty="0">
              <a:solidFill>
                <a:srgbClr val="202124"/>
              </a:solidFill>
              <a:latin typeface="Google Sans"/>
            </a:endParaRPr>
          </a:p>
          <a:p>
            <a:r>
              <a:rPr lang="en-US" sz="2000" dirty="0">
                <a:solidFill>
                  <a:srgbClr val="202124"/>
                </a:solidFill>
                <a:latin typeface="Google Sans"/>
              </a:rPr>
              <a:t>DQN(</a:t>
            </a:r>
            <a:r>
              <a:rPr lang="en-IN" sz="2000" dirty="0">
                <a:solidFill>
                  <a:srgbClr val="202124"/>
                </a:solidFill>
                <a:latin typeface="Google Sans"/>
              </a:rPr>
              <a:t>Deep Q-network</a:t>
            </a:r>
            <a:r>
              <a:rPr lang="en-US" sz="2000" dirty="0">
                <a:solidFill>
                  <a:srgbClr val="202124"/>
                </a:solidFill>
                <a:latin typeface="Google Sans"/>
              </a:rPr>
              <a:t>)</a:t>
            </a:r>
          </a:p>
          <a:p>
            <a:r>
              <a:rPr lang="en-US" sz="1400" b="0" i="0" dirty="0">
                <a:solidFill>
                  <a:srgbClr val="4D5156"/>
                </a:solidFill>
                <a:effectLst/>
                <a:latin typeface="Google Sans"/>
              </a:rPr>
              <a:t>A DQN agent is a value-based reinforcement learning agent that trains a critic to estimate discounted expected cumulative long-term reward. DQN is a variant of Q-learning.</a:t>
            </a:r>
          </a:p>
          <a:p>
            <a:endParaRPr lang="en-US" sz="2000" dirty="0">
              <a:solidFill>
                <a:srgbClr val="202124"/>
              </a:solidFill>
              <a:latin typeface="Google Sans"/>
            </a:endParaRPr>
          </a:p>
          <a:p>
            <a:r>
              <a:rPr lang="en-US" sz="2000" dirty="0">
                <a:solidFill>
                  <a:srgbClr val="202124"/>
                </a:solidFill>
                <a:latin typeface="Google Sans"/>
              </a:rPr>
              <a:t>SAC(</a:t>
            </a:r>
            <a:r>
              <a:rPr lang="en-IN" sz="2000" dirty="0">
                <a:solidFill>
                  <a:srgbClr val="202124"/>
                </a:solidFill>
                <a:latin typeface="Google Sans"/>
              </a:rPr>
              <a:t>soft actor-critic</a:t>
            </a:r>
            <a:r>
              <a:rPr lang="en-US" sz="2000" dirty="0">
                <a:solidFill>
                  <a:srgbClr val="202124"/>
                </a:solidFill>
                <a:latin typeface="Google Sans"/>
              </a:rPr>
              <a:t>)</a:t>
            </a:r>
          </a:p>
          <a:p>
            <a:pPr algn="l"/>
            <a:r>
              <a:rPr lang="en-US" sz="1400" dirty="0"/>
              <a:t>The soft actor-critic (SAC) algorithm is a model-free, online, off-policy, actor-critic reinforcement learning method. The SAC algorithm computes an optimal policy that maximizes both the long-term expected reward and the entropy of the policy. The policy entropy is a measure of policy uncertainty given the state.</a:t>
            </a:r>
          </a:p>
          <a:p>
            <a:endParaRPr lang="en-IN" sz="2000" dirty="0">
              <a:solidFill>
                <a:srgbClr val="202124"/>
              </a:solidFill>
              <a:latin typeface="Google Sans"/>
            </a:endParaRPr>
          </a:p>
        </p:txBody>
      </p:sp>
      <p:pic>
        <p:nvPicPr>
          <p:cNvPr id="2050" name="Picture 2" descr="Proximal Policy Optimization (PPO): Exploring the Algorithm Behind  ChatGPT's Powerful Reinforcement Learning Capabilities | by Renu Khandelwal  | Medium">
            <a:extLst>
              <a:ext uri="{FF2B5EF4-FFF2-40B4-BE49-F238E27FC236}">
                <a16:creationId xmlns:a16="http://schemas.microsoft.com/office/drawing/2014/main" id="{F123296A-0EDB-77CC-951F-B13924776D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9768" y="1151323"/>
            <a:ext cx="2876364" cy="290762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eep Deterministic Policy Gradients (DDPG): Bridging the Gap between  Continuous Action Spaces and Reinforcement Learning | by Everton Gomede,  PhD | Nov, 2023 | Medium">
            <a:extLst>
              <a:ext uri="{FF2B5EF4-FFF2-40B4-BE49-F238E27FC236}">
                <a16:creationId xmlns:a16="http://schemas.microsoft.com/office/drawing/2014/main" id="{BE1AC52C-E33A-7E02-3F92-706EE1B2B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5111" y="1151323"/>
            <a:ext cx="3116234" cy="280349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he principle of DQN algorithm. | Download Scientific Diagram">
            <a:extLst>
              <a:ext uri="{FF2B5EF4-FFF2-40B4-BE49-F238E27FC236}">
                <a16:creationId xmlns:a16="http://schemas.microsoft.com/office/drawing/2014/main" id="{61C479D5-6936-C49D-6B2D-367B2C87AE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3840" y="4229741"/>
            <a:ext cx="2719388" cy="1854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239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FBF3C6-B86D-131D-F590-A154088C643D}"/>
              </a:ext>
            </a:extLst>
          </p:cNvPr>
          <p:cNvSpPr txBox="1"/>
          <p:nvPr/>
        </p:nvSpPr>
        <p:spPr>
          <a:xfrm>
            <a:off x="470516" y="609884"/>
            <a:ext cx="11088209" cy="523220"/>
          </a:xfrm>
          <a:prstGeom prst="rect">
            <a:avLst/>
          </a:prstGeom>
          <a:noFill/>
        </p:spPr>
        <p:txBody>
          <a:bodyPr wrap="square">
            <a:spAutoFit/>
          </a:bodyPr>
          <a:lstStyle/>
          <a:p>
            <a:pPr algn="ctr"/>
            <a:r>
              <a:rPr lang="en-IN" sz="2800" dirty="0"/>
              <a:t>Project Experiments/comparisons/results</a:t>
            </a:r>
          </a:p>
        </p:txBody>
      </p:sp>
      <p:sp>
        <p:nvSpPr>
          <p:cNvPr id="2" name="TextBox 1">
            <a:extLst>
              <a:ext uri="{FF2B5EF4-FFF2-40B4-BE49-F238E27FC236}">
                <a16:creationId xmlns:a16="http://schemas.microsoft.com/office/drawing/2014/main" id="{10F1DC7F-06E9-78A1-041B-CD4012B1EEC6}"/>
              </a:ext>
            </a:extLst>
          </p:cNvPr>
          <p:cNvSpPr txBox="1"/>
          <p:nvPr/>
        </p:nvSpPr>
        <p:spPr>
          <a:xfrm>
            <a:off x="727969" y="1133104"/>
            <a:ext cx="1384916" cy="646331"/>
          </a:xfrm>
          <a:prstGeom prst="rect">
            <a:avLst/>
          </a:prstGeom>
          <a:noFill/>
        </p:spPr>
        <p:txBody>
          <a:bodyPr wrap="square" rtlCol="0">
            <a:spAutoFit/>
          </a:bodyPr>
          <a:lstStyle/>
          <a:p>
            <a:r>
              <a:rPr lang="en-US" dirty="0"/>
              <a:t>Results-</a:t>
            </a:r>
          </a:p>
          <a:p>
            <a:r>
              <a:rPr lang="en-IN" dirty="0"/>
              <a:t>PPO Policy</a:t>
            </a:r>
            <a:endParaRPr lang="en-US" dirty="0"/>
          </a:p>
        </p:txBody>
      </p:sp>
      <p:pic>
        <p:nvPicPr>
          <p:cNvPr id="5" name="Picture 4">
            <a:extLst>
              <a:ext uri="{FF2B5EF4-FFF2-40B4-BE49-F238E27FC236}">
                <a16:creationId xmlns:a16="http://schemas.microsoft.com/office/drawing/2014/main" id="{DF958530-0BDF-F236-A905-6C00FB2DAF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970" y="1797709"/>
            <a:ext cx="3789638" cy="1655706"/>
          </a:xfrm>
          <a:prstGeom prst="rect">
            <a:avLst/>
          </a:prstGeom>
        </p:spPr>
      </p:pic>
      <p:pic>
        <p:nvPicPr>
          <p:cNvPr id="7" name="Picture 6">
            <a:extLst>
              <a:ext uri="{FF2B5EF4-FFF2-40B4-BE49-F238E27FC236}">
                <a16:creationId xmlns:a16="http://schemas.microsoft.com/office/drawing/2014/main" id="{3301C2AA-C22C-B0A9-9E0E-B12E97AFC1B1}"/>
              </a:ext>
            </a:extLst>
          </p:cNvPr>
          <p:cNvPicPr>
            <a:picLocks noChangeAspect="1"/>
          </p:cNvPicPr>
          <p:nvPr/>
        </p:nvPicPr>
        <p:blipFill rotWithShape="1">
          <a:blip r:embed="rId3">
            <a:extLst>
              <a:ext uri="{28A0092B-C50C-407E-A947-70E740481C1C}">
                <a14:useLocalDpi xmlns:a14="http://schemas.microsoft.com/office/drawing/2010/main" val="0"/>
              </a:ext>
            </a:extLst>
          </a:blip>
          <a:srcRect l="3529" t="400" r="2787" b="3058"/>
          <a:stretch/>
        </p:blipFill>
        <p:spPr>
          <a:xfrm>
            <a:off x="4474304" y="1865638"/>
            <a:ext cx="3302535" cy="1519845"/>
          </a:xfrm>
          <a:prstGeom prst="rect">
            <a:avLst/>
          </a:prstGeom>
        </p:spPr>
      </p:pic>
      <p:pic>
        <p:nvPicPr>
          <p:cNvPr id="9" name="Picture 8">
            <a:extLst>
              <a:ext uri="{FF2B5EF4-FFF2-40B4-BE49-F238E27FC236}">
                <a16:creationId xmlns:a16="http://schemas.microsoft.com/office/drawing/2014/main" id="{7A0F4EEE-C50F-847A-D43A-310E0051C1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9631" y="1865639"/>
            <a:ext cx="3515109" cy="1519845"/>
          </a:xfrm>
          <a:prstGeom prst="rect">
            <a:avLst/>
          </a:prstGeom>
        </p:spPr>
      </p:pic>
      <p:sp>
        <p:nvSpPr>
          <p:cNvPr id="10" name="TextBox 9">
            <a:extLst>
              <a:ext uri="{FF2B5EF4-FFF2-40B4-BE49-F238E27FC236}">
                <a16:creationId xmlns:a16="http://schemas.microsoft.com/office/drawing/2014/main" id="{416E14AD-632C-566A-D43F-2F54DDA2B9A1}"/>
              </a:ext>
            </a:extLst>
          </p:cNvPr>
          <p:cNvSpPr txBox="1"/>
          <p:nvPr/>
        </p:nvSpPr>
        <p:spPr>
          <a:xfrm>
            <a:off x="958788" y="3577701"/>
            <a:ext cx="1642369" cy="369332"/>
          </a:xfrm>
          <a:prstGeom prst="rect">
            <a:avLst/>
          </a:prstGeom>
          <a:noFill/>
        </p:spPr>
        <p:txBody>
          <a:bodyPr wrap="square" rtlCol="0">
            <a:spAutoFit/>
          </a:bodyPr>
          <a:lstStyle/>
          <a:p>
            <a:r>
              <a:rPr lang="en-US" dirty="0"/>
              <a:t>SAC Policy-</a:t>
            </a:r>
            <a:endParaRPr lang="en-IN" dirty="0"/>
          </a:p>
        </p:txBody>
      </p:sp>
      <p:pic>
        <p:nvPicPr>
          <p:cNvPr id="12" name="Picture 11">
            <a:extLst>
              <a:ext uri="{FF2B5EF4-FFF2-40B4-BE49-F238E27FC236}">
                <a16:creationId xmlns:a16="http://schemas.microsoft.com/office/drawing/2014/main" id="{3C553D05-9E08-B386-2D12-AEB882C6A1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4387" y="3947033"/>
            <a:ext cx="3728770" cy="1637021"/>
          </a:xfrm>
          <a:prstGeom prst="rect">
            <a:avLst/>
          </a:prstGeom>
        </p:spPr>
      </p:pic>
      <p:pic>
        <p:nvPicPr>
          <p:cNvPr id="14" name="Picture 13">
            <a:extLst>
              <a:ext uri="{FF2B5EF4-FFF2-40B4-BE49-F238E27FC236}">
                <a16:creationId xmlns:a16="http://schemas.microsoft.com/office/drawing/2014/main" id="{090F3BC7-756C-025D-83F5-72E4364763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2714" y="3947033"/>
            <a:ext cx="3715840" cy="1637021"/>
          </a:xfrm>
          <a:prstGeom prst="rect">
            <a:avLst/>
          </a:prstGeom>
        </p:spPr>
      </p:pic>
      <p:pic>
        <p:nvPicPr>
          <p:cNvPr id="16" name="Picture 15">
            <a:extLst>
              <a:ext uri="{FF2B5EF4-FFF2-40B4-BE49-F238E27FC236}">
                <a16:creationId xmlns:a16="http://schemas.microsoft.com/office/drawing/2014/main" id="{27E9B36D-D442-C7B9-89F8-0276D2F68D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48991" y="3974229"/>
            <a:ext cx="2948140" cy="1343496"/>
          </a:xfrm>
          <a:prstGeom prst="rect">
            <a:avLst/>
          </a:prstGeom>
        </p:spPr>
      </p:pic>
    </p:spTree>
    <p:extLst>
      <p:ext uri="{BB962C8B-B14F-4D97-AF65-F5344CB8AC3E}">
        <p14:creationId xmlns:p14="http://schemas.microsoft.com/office/powerpoint/2010/main" val="1316719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FBF3C6-B86D-131D-F590-A154088C643D}"/>
              </a:ext>
            </a:extLst>
          </p:cNvPr>
          <p:cNvSpPr txBox="1"/>
          <p:nvPr/>
        </p:nvSpPr>
        <p:spPr>
          <a:xfrm>
            <a:off x="470516" y="609884"/>
            <a:ext cx="11088209" cy="523220"/>
          </a:xfrm>
          <a:prstGeom prst="rect">
            <a:avLst/>
          </a:prstGeom>
          <a:noFill/>
        </p:spPr>
        <p:txBody>
          <a:bodyPr wrap="square">
            <a:spAutoFit/>
          </a:bodyPr>
          <a:lstStyle/>
          <a:p>
            <a:pPr algn="ctr"/>
            <a:r>
              <a:rPr lang="en-IN" sz="2800" dirty="0"/>
              <a:t>Project Experiments/comparisons/results</a:t>
            </a:r>
          </a:p>
        </p:txBody>
      </p:sp>
      <p:sp>
        <p:nvSpPr>
          <p:cNvPr id="2" name="TextBox 1">
            <a:extLst>
              <a:ext uri="{FF2B5EF4-FFF2-40B4-BE49-F238E27FC236}">
                <a16:creationId xmlns:a16="http://schemas.microsoft.com/office/drawing/2014/main" id="{10F1DC7F-06E9-78A1-041B-CD4012B1EEC6}"/>
              </a:ext>
            </a:extLst>
          </p:cNvPr>
          <p:cNvSpPr txBox="1"/>
          <p:nvPr/>
        </p:nvSpPr>
        <p:spPr>
          <a:xfrm>
            <a:off x="727969" y="1133104"/>
            <a:ext cx="1384916" cy="646331"/>
          </a:xfrm>
          <a:prstGeom prst="rect">
            <a:avLst/>
          </a:prstGeom>
          <a:noFill/>
        </p:spPr>
        <p:txBody>
          <a:bodyPr wrap="square" rtlCol="0">
            <a:spAutoFit/>
          </a:bodyPr>
          <a:lstStyle/>
          <a:p>
            <a:r>
              <a:rPr lang="en-US" dirty="0"/>
              <a:t>Results-</a:t>
            </a:r>
          </a:p>
          <a:p>
            <a:r>
              <a:rPr lang="en-IN" dirty="0"/>
              <a:t>DQN Policy</a:t>
            </a:r>
            <a:endParaRPr lang="en-US" dirty="0"/>
          </a:p>
        </p:txBody>
      </p:sp>
      <p:sp>
        <p:nvSpPr>
          <p:cNvPr id="10" name="TextBox 9">
            <a:extLst>
              <a:ext uri="{FF2B5EF4-FFF2-40B4-BE49-F238E27FC236}">
                <a16:creationId xmlns:a16="http://schemas.microsoft.com/office/drawing/2014/main" id="{416E14AD-632C-566A-D43F-2F54DDA2B9A1}"/>
              </a:ext>
            </a:extLst>
          </p:cNvPr>
          <p:cNvSpPr txBox="1"/>
          <p:nvPr/>
        </p:nvSpPr>
        <p:spPr>
          <a:xfrm>
            <a:off x="958788" y="3577701"/>
            <a:ext cx="1642369" cy="369332"/>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F17BC35C-C7B0-27FA-39F5-E6B1C20572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788" y="1779435"/>
            <a:ext cx="3694982" cy="1604971"/>
          </a:xfrm>
          <a:prstGeom prst="rect">
            <a:avLst/>
          </a:prstGeom>
        </p:spPr>
      </p:pic>
      <p:pic>
        <p:nvPicPr>
          <p:cNvPr id="11" name="Picture 10">
            <a:extLst>
              <a:ext uri="{FF2B5EF4-FFF2-40B4-BE49-F238E27FC236}">
                <a16:creationId xmlns:a16="http://schemas.microsoft.com/office/drawing/2014/main" id="{D9F3EA37-2254-4928-D6E2-E9350CF299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4103" y="1691063"/>
            <a:ext cx="3983403" cy="1781714"/>
          </a:xfrm>
          <a:prstGeom prst="rect">
            <a:avLst/>
          </a:prstGeom>
        </p:spPr>
      </p:pic>
      <p:sp>
        <p:nvSpPr>
          <p:cNvPr id="13" name="TextBox 12">
            <a:extLst>
              <a:ext uri="{FF2B5EF4-FFF2-40B4-BE49-F238E27FC236}">
                <a16:creationId xmlns:a16="http://schemas.microsoft.com/office/drawing/2014/main" id="{36CE7C95-9C0F-5DBF-23C0-BF5C77406D30}"/>
              </a:ext>
            </a:extLst>
          </p:cNvPr>
          <p:cNvSpPr txBox="1"/>
          <p:nvPr/>
        </p:nvSpPr>
        <p:spPr>
          <a:xfrm>
            <a:off x="871491" y="4030736"/>
            <a:ext cx="10449018" cy="1477328"/>
          </a:xfrm>
          <a:prstGeom prst="rect">
            <a:avLst/>
          </a:prstGeom>
          <a:noFill/>
        </p:spPr>
        <p:txBody>
          <a:bodyPr wrap="square" rtlCol="0">
            <a:spAutoFit/>
          </a:bodyPr>
          <a:lstStyle/>
          <a:p>
            <a:r>
              <a:rPr lang="en-US" b="1" dirty="0"/>
              <a:t>CONCLUSION-</a:t>
            </a:r>
          </a:p>
          <a:p>
            <a:r>
              <a:rPr lang="en-US" dirty="0"/>
              <a:t>In summary, our implementation and evaluation of PPO, SAC, and DQN highlight PPO as the optimal choice. It consistently outperformed in terms of reward output and proved to be easier to implement compared to SAC and DQN. The combination of PPO's effectiveness and simplicity makes it the preferred algorithm for a wide range of reinforcement learning applications.</a:t>
            </a:r>
            <a:endParaRPr lang="en-IN" dirty="0"/>
          </a:p>
        </p:txBody>
      </p:sp>
    </p:spTree>
    <p:extLst>
      <p:ext uri="{BB962C8B-B14F-4D97-AF65-F5344CB8AC3E}">
        <p14:creationId xmlns:p14="http://schemas.microsoft.com/office/powerpoint/2010/main" val="3025349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62452-B421-5EDD-3100-65C9F4F8BA8C}"/>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227254643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1474</TotalTime>
  <Words>300</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Garamond</vt:lpstr>
      <vt:lpstr>Google Sans</vt:lpstr>
      <vt:lpstr>Söhne</vt:lpstr>
      <vt:lpstr>Organic</vt:lpstr>
      <vt:lpstr>CS 5180 Final Project   Warehouse Robot Path Planning with Proximal Policy Optimization </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5180 Final Project   Warehouse Robot Path Planning with Proximal Policy Optimization</dc:title>
  <dc:creator>Pratik Baldota</dc:creator>
  <cp:lastModifiedBy>Pratik Baldota</cp:lastModifiedBy>
  <cp:revision>6</cp:revision>
  <dcterms:created xsi:type="dcterms:W3CDTF">2023-11-29T19:29:23Z</dcterms:created>
  <dcterms:modified xsi:type="dcterms:W3CDTF">2023-12-08T20:24:00Z</dcterms:modified>
</cp:coreProperties>
</file>