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58" r:id="rId4"/>
    <p:sldId id="259" r:id="rId5"/>
    <p:sldId id="272" r:id="rId6"/>
    <p:sldId id="261" r:id="rId7"/>
    <p:sldId id="262" r:id="rId8"/>
    <p:sldId id="263" r:id="rId9"/>
    <p:sldId id="267" r:id="rId10"/>
    <p:sldId id="268" r:id="rId11"/>
    <p:sldId id="269" r:id="rId12"/>
    <p:sldId id="270" r:id="rId13"/>
    <p:sldId id="271" r:id="rId14"/>
    <p:sldId id="273" r:id="rId15"/>
    <p:sldId id="274" r:id="rId16"/>
    <p:sldId id="275" r:id="rId17"/>
    <p:sldId id="276" r:id="rId18"/>
    <p:sldId id="277" r:id="rId19"/>
    <p:sldId id="316" r:id="rId20"/>
    <p:sldId id="317" r:id="rId21"/>
    <p:sldId id="318" r:id="rId22"/>
    <p:sldId id="319" r:id="rId23"/>
    <p:sldId id="320" r:id="rId24"/>
    <p:sldId id="321" r:id="rId25"/>
    <p:sldId id="322" r:id="rId26"/>
    <p:sldId id="323" r:id="rId27"/>
    <p:sldId id="315" r:id="rId28"/>
    <p:sldId id="279" r:id="rId29"/>
    <p:sldId id="324"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4" r:id="rId43"/>
    <p:sldId id="295" r:id="rId44"/>
    <p:sldId id="296" r:id="rId45"/>
    <p:sldId id="325" r:id="rId4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0C225"/>
    <a:srgbClr val="30E45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600" y="-10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4CFD71BD-E25C-4B7F-82B7-70E7C9B35AE5}" type="datetimeFigureOut">
              <a:rPr lang="en-IN" smtClean="0"/>
              <a:pPr/>
              <a:t>31-10-2019</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0E7BFB5B-55C6-4FF7-A0D9-5C3AA2F26E77}"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E7BFB5B-55C6-4FF7-A0D9-5C3AA2F26E77}" type="slidenum">
              <a:rPr lang="en-IN" smtClean="0"/>
              <a:pPr/>
              <a:t>9</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E7BFB5B-55C6-4FF7-A0D9-5C3AA2F26E77}" type="slidenum">
              <a:rPr lang="en-IN" smtClean="0"/>
              <a:pPr/>
              <a:t>10</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E7BFB5B-55C6-4FF7-A0D9-5C3AA2F26E77}" type="slidenum">
              <a:rPr lang="en-IN" smtClean="0"/>
              <a:pPr/>
              <a:t>42</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E7BFB5B-55C6-4FF7-A0D9-5C3AA2F26E77}" type="slidenum">
              <a:rPr lang="en-IN" smtClean="0"/>
              <a:pPr/>
              <a:t>43</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E7BFB5B-55C6-4FF7-A0D9-5C3AA2F26E77}" type="slidenum">
              <a:rPr lang="en-IN" smtClean="0"/>
              <a:pPr/>
              <a:t>44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2C3B43"/>
          </a:solidFill>
        </p:spPr>
        <p:txBody>
          <a:bodyPr wrap="square" lIns="0" tIns="0" rIns="0" bIns="0" rtlCol="0"/>
          <a:lstStyle/>
          <a:p>
            <a:endParaRPr/>
          </a:p>
        </p:txBody>
      </p:sp>
      <p:sp>
        <p:nvSpPr>
          <p:cNvPr id="17" name="bk object 17"/>
          <p:cNvSpPr/>
          <p:nvPr/>
        </p:nvSpPr>
        <p:spPr>
          <a:xfrm>
            <a:off x="9371076" y="0"/>
            <a:ext cx="1219200" cy="6858000"/>
          </a:xfrm>
          <a:custGeom>
            <a:avLst/>
            <a:gdLst/>
            <a:ahLst/>
            <a:cxnLst/>
            <a:rect l="l" t="t" r="r" b="b"/>
            <a:pathLst>
              <a:path w="1219200" h="6858000">
                <a:moveTo>
                  <a:pt x="0" y="0"/>
                </a:moveTo>
                <a:lnTo>
                  <a:pt x="1219200" y="6857999"/>
                </a:lnTo>
              </a:path>
            </a:pathLst>
          </a:custGeom>
          <a:ln w="9144">
            <a:solidFill>
              <a:srgbClr val="252525"/>
            </a:solidFill>
          </a:ln>
        </p:spPr>
        <p:txBody>
          <a:bodyPr wrap="square" lIns="0" tIns="0" rIns="0" bIns="0" rtlCol="0"/>
          <a:lstStyle/>
          <a:p>
            <a:endParaRPr/>
          </a:p>
        </p:txBody>
      </p:sp>
      <p:sp>
        <p:nvSpPr>
          <p:cNvPr id="18" name="bk object 18"/>
          <p:cNvSpPr/>
          <p:nvPr/>
        </p:nvSpPr>
        <p:spPr>
          <a:xfrm>
            <a:off x="7424928" y="3681984"/>
            <a:ext cx="4763770" cy="3176905"/>
          </a:xfrm>
          <a:custGeom>
            <a:avLst/>
            <a:gdLst/>
            <a:ahLst/>
            <a:cxnLst/>
            <a:rect l="l" t="t" r="r" b="b"/>
            <a:pathLst>
              <a:path w="4763770" h="3176904">
                <a:moveTo>
                  <a:pt x="4763516" y="0"/>
                </a:moveTo>
                <a:lnTo>
                  <a:pt x="0" y="3176586"/>
                </a:lnTo>
              </a:path>
            </a:pathLst>
          </a:custGeom>
          <a:ln w="9144">
            <a:solidFill>
              <a:srgbClr val="252525"/>
            </a:solidFill>
          </a:ln>
        </p:spPr>
        <p:txBody>
          <a:bodyPr wrap="square" lIns="0" tIns="0" rIns="0" bIns="0" rtlCol="0"/>
          <a:lstStyle/>
          <a:p>
            <a:endParaRPr/>
          </a:p>
        </p:txBody>
      </p:sp>
      <p:sp>
        <p:nvSpPr>
          <p:cNvPr id="19" name="bk object 19"/>
          <p:cNvSpPr/>
          <p:nvPr/>
        </p:nvSpPr>
        <p:spPr>
          <a:xfrm>
            <a:off x="9182100" y="0"/>
            <a:ext cx="3007360" cy="685800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90C225">
              <a:alpha val="30195"/>
            </a:srgbClr>
          </a:solidFill>
        </p:spPr>
        <p:txBody>
          <a:bodyPr wrap="square" lIns="0" tIns="0" rIns="0" bIns="0" rtlCol="0"/>
          <a:lstStyle/>
          <a:p>
            <a:endParaRPr/>
          </a:p>
        </p:txBody>
      </p:sp>
      <p:sp>
        <p:nvSpPr>
          <p:cNvPr id="20" name="bk object 20"/>
          <p:cNvSpPr/>
          <p:nvPr/>
        </p:nvSpPr>
        <p:spPr>
          <a:xfrm>
            <a:off x="9604334"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90C225">
              <a:alpha val="19999"/>
            </a:srgbClr>
          </a:solidFill>
        </p:spPr>
        <p:txBody>
          <a:bodyPr wrap="square" lIns="0" tIns="0" rIns="0" bIns="0" rtlCol="0"/>
          <a:lstStyle/>
          <a:p>
            <a:endParaRPr/>
          </a:p>
        </p:txBody>
      </p:sp>
      <p:sp>
        <p:nvSpPr>
          <p:cNvPr id="21" name="bk object 21"/>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539F20">
              <a:alpha val="72155"/>
            </a:srgbClr>
          </a:solidFill>
        </p:spPr>
        <p:txBody>
          <a:bodyPr wrap="square" lIns="0" tIns="0" rIns="0" bIns="0" rtlCol="0"/>
          <a:lstStyle/>
          <a:p>
            <a:endParaRPr/>
          </a:p>
        </p:txBody>
      </p:sp>
      <p:sp>
        <p:nvSpPr>
          <p:cNvPr id="22" name="bk object 22"/>
          <p:cNvSpPr/>
          <p:nvPr/>
        </p:nvSpPr>
        <p:spPr>
          <a:xfrm>
            <a:off x="9337790" y="0"/>
            <a:ext cx="2851785" cy="6858000"/>
          </a:xfrm>
          <a:custGeom>
            <a:avLst/>
            <a:gdLst/>
            <a:ahLst/>
            <a:cxnLst/>
            <a:rect l="l" t="t" r="r" b="b"/>
            <a:pathLst>
              <a:path w="2851784" h="6858000">
                <a:moveTo>
                  <a:pt x="2851161" y="0"/>
                </a:moveTo>
                <a:lnTo>
                  <a:pt x="0" y="0"/>
                </a:lnTo>
                <a:lnTo>
                  <a:pt x="2467620" y="6857996"/>
                </a:lnTo>
                <a:lnTo>
                  <a:pt x="2851161" y="6857996"/>
                </a:lnTo>
                <a:lnTo>
                  <a:pt x="2851161" y="0"/>
                </a:lnTo>
                <a:close/>
              </a:path>
            </a:pathLst>
          </a:custGeom>
          <a:solidFill>
            <a:srgbClr val="3E7818">
              <a:alpha val="70195"/>
            </a:srgbClr>
          </a:solidFill>
        </p:spPr>
        <p:txBody>
          <a:bodyPr wrap="square" lIns="0" tIns="0" rIns="0" bIns="0" rtlCol="0"/>
          <a:lstStyle/>
          <a:p>
            <a:endParaRPr/>
          </a:p>
        </p:txBody>
      </p:sp>
      <p:sp>
        <p:nvSpPr>
          <p:cNvPr id="23" name="bk object 23"/>
          <p:cNvSpPr/>
          <p:nvPr/>
        </p:nvSpPr>
        <p:spPr>
          <a:xfrm>
            <a:off x="10898124" y="0"/>
            <a:ext cx="1290955" cy="685800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C0E374">
              <a:alpha val="70195"/>
            </a:srgbClr>
          </a:solidFill>
        </p:spPr>
        <p:txBody>
          <a:bodyPr wrap="square" lIns="0" tIns="0" rIns="0" bIns="0" rtlCol="0"/>
          <a:lstStyle/>
          <a:p>
            <a:endParaRPr/>
          </a:p>
        </p:txBody>
      </p:sp>
      <p:sp>
        <p:nvSpPr>
          <p:cNvPr id="24" name="bk object 24"/>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90C225">
              <a:alpha val="65097"/>
            </a:srgbClr>
          </a:solidFill>
        </p:spPr>
        <p:txBody>
          <a:bodyPr wrap="square" lIns="0" tIns="0" rIns="0" bIns="0" rtlCol="0"/>
          <a:lstStyle/>
          <a:p>
            <a:endParaRPr/>
          </a:p>
        </p:txBody>
      </p:sp>
      <p:sp>
        <p:nvSpPr>
          <p:cNvPr id="25" name="bk object 25"/>
          <p:cNvSpPr/>
          <p:nvPr/>
        </p:nvSpPr>
        <p:spPr>
          <a:xfrm>
            <a:off x="10372343" y="3590544"/>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90C225">
              <a:alpha val="79998"/>
            </a:srgbClr>
          </a:solidFill>
        </p:spPr>
        <p:txBody>
          <a:bodyPr wrap="square" lIns="0" tIns="0" rIns="0" bIns="0" rtlCol="0"/>
          <a:lstStyle/>
          <a:p>
            <a:endParaRPr/>
          </a:p>
        </p:txBody>
      </p:sp>
      <p:sp>
        <p:nvSpPr>
          <p:cNvPr id="26" name="bk object 26"/>
          <p:cNvSpPr/>
          <p:nvPr/>
        </p:nvSpPr>
        <p:spPr>
          <a:xfrm>
            <a:off x="0" y="0"/>
            <a:ext cx="843280" cy="5666740"/>
          </a:xfrm>
          <a:custGeom>
            <a:avLst/>
            <a:gdLst/>
            <a:ahLst/>
            <a:cxnLst/>
            <a:rect l="l" t="t" r="r" b="b"/>
            <a:pathLst>
              <a:path w="843280" h="5666740">
                <a:moveTo>
                  <a:pt x="842772" y="0"/>
                </a:moveTo>
                <a:lnTo>
                  <a:pt x="0" y="0"/>
                </a:lnTo>
                <a:lnTo>
                  <a:pt x="0" y="5666232"/>
                </a:lnTo>
                <a:lnTo>
                  <a:pt x="842772" y="0"/>
                </a:lnTo>
                <a:close/>
              </a:path>
            </a:pathLst>
          </a:custGeom>
          <a:solidFill>
            <a:srgbClr val="90C225">
              <a:alpha val="85096"/>
            </a:srgbClr>
          </a:solidFill>
        </p:spPr>
        <p:txBody>
          <a:bodyPr wrap="square" lIns="0" tIns="0" rIns="0" bIns="0" rtlCol="0"/>
          <a:lstStyle/>
          <a:p>
            <a:endParaRPr/>
          </a:p>
        </p:txBody>
      </p:sp>
      <p:sp>
        <p:nvSpPr>
          <p:cNvPr id="2" name="Holder 2"/>
          <p:cNvSpPr>
            <a:spLocks noGrp="1"/>
          </p:cNvSpPr>
          <p:nvPr>
            <p:ph type="ctrTitle"/>
          </p:nvPr>
        </p:nvSpPr>
        <p:spPr>
          <a:xfrm>
            <a:off x="1585975" y="1504315"/>
            <a:ext cx="9020048" cy="249491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10/31/2019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2C3B43"/>
          </a:solidFill>
        </p:spPr>
        <p:txBody>
          <a:bodyPr wrap="square" lIns="0" tIns="0" rIns="0" bIns="0" rtlCol="0"/>
          <a:lstStyle/>
          <a:p>
            <a:endParaRPr/>
          </a:p>
        </p:txBody>
      </p:sp>
      <p:sp>
        <p:nvSpPr>
          <p:cNvPr id="17" name="bk object 17"/>
          <p:cNvSpPr/>
          <p:nvPr/>
        </p:nvSpPr>
        <p:spPr>
          <a:xfrm>
            <a:off x="9371076" y="0"/>
            <a:ext cx="1219200" cy="6858000"/>
          </a:xfrm>
          <a:custGeom>
            <a:avLst/>
            <a:gdLst/>
            <a:ahLst/>
            <a:cxnLst/>
            <a:rect l="l" t="t" r="r" b="b"/>
            <a:pathLst>
              <a:path w="1219200" h="6858000">
                <a:moveTo>
                  <a:pt x="0" y="0"/>
                </a:moveTo>
                <a:lnTo>
                  <a:pt x="1219200" y="6857999"/>
                </a:lnTo>
              </a:path>
            </a:pathLst>
          </a:custGeom>
          <a:ln w="9144">
            <a:solidFill>
              <a:srgbClr val="252525"/>
            </a:solidFill>
          </a:ln>
        </p:spPr>
        <p:txBody>
          <a:bodyPr wrap="square" lIns="0" tIns="0" rIns="0" bIns="0" rtlCol="0"/>
          <a:lstStyle/>
          <a:p>
            <a:endParaRPr/>
          </a:p>
        </p:txBody>
      </p:sp>
      <p:sp>
        <p:nvSpPr>
          <p:cNvPr id="18" name="bk object 18"/>
          <p:cNvSpPr/>
          <p:nvPr/>
        </p:nvSpPr>
        <p:spPr>
          <a:xfrm>
            <a:off x="7424928" y="3681984"/>
            <a:ext cx="4763770" cy="3176905"/>
          </a:xfrm>
          <a:custGeom>
            <a:avLst/>
            <a:gdLst/>
            <a:ahLst/>
            <a:cxnLst/>
            <a:rect l="l" t="t" r="r" b="b"/>
            <a:pathLst>
              <a:path w="4763770" h="3176904">
                <a:moveTo>
                  <a:pt x="4763516" y="0"/>
                </a:moveTo>
                <a:lnTo>
                  <a:pt x="0" y="3176586"/>
                </a:lnTo>
              </a:path>
            </a:pathLst>
          </a:custGeom>
          <a:ln w="9144">
            <a:solidFill>
              <a:srgbClr val="252525"/>
            </a:solidFill>
          </a:ln>
        </p:spPr>
        <p:txBody>
          <a:bodyPr wrap="square" lIns="0" tIns="0" rIns="0" bIns="0" rtlCol="0"/>
          <a:lstStyle/>
          <a:p>
            <a:endParaRPr/>
          </a:p>
        </p:txBody>
      </p:sp>
      <p:sp>
        <p:nvSpPr>
          <p:cNvPr id="19" name="bk object 19"/>
          <p:cNvSpPr/>
          <p:nvPr/>
        </p:nvSpPr>
        <p:spPr>
          <a:xfrm>
            <a:off x="9182100" y="0"/>
            <a:ext cx="3007360" cy="685800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90C225">
              <a:alpha val="30195"/>
            </a:srgbClr>
          </a:solidFill>
        </p:spPr>
        <p:txBody>
          <a:bodyPr wrap="square" lIns="0" tIns="0" rIns="0" bIns="0" rtlCol="0"/>
          <a:lstStyle/>
          <a:p>
            <a:endParaRPr/>
          </a:p>
        </p:txBody>
      </p:sp>
      <p:sp>
        <p:nvSpPr>
          <p:cNvPr id="20" name="bk object 20"/>
          <p:cNvSpPr/>
          <p:nvPr/>
        </p:nvSpPr>
        <p:spPr>
          <a:xfrm>
            <a:off x="9604334"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90C225">
              <a:alpha val="19999"/>
            </a:srgbClr>
          </a:solidFill>
        </p:spPr>
        <p:txBody>
          <a:bodyPr wrap="square" lIns="0" tIns="0" rIns="0" bIns="0" rtlCol="0"/>
          <a:lstStyle/>
          <a:p>
            <a:endParaRPr/>
          </a:p>
        </p:txBody>
      </p:sp>
      <p:sp>
        <p:nvSpPr>
          <p:cNvPr id="21" name="bk object 21"/>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539F20">
              <a:alpha val="72155"/>
            </a:srgbClr>
          </a:solidFill>
        </p:spPr>
        <p:txBody>
          <a:bodyPr wrap="square" lIns="0" tIns="0" rIns="0" bIns="0" rtlCol="0"/>
          <a:lstStyle/>
          <a:p>
            <a:endParaRPr/>
          </a:p>
        </p:txBody>
      </p:sp>
      <p:sp>
        <p:nvSpPr>
          <p:cNvPr id="22" name="bk object 22"/>
          <p:cNvSpPr/>
          <p:nvPr/>
        </p:nvSpPr>
        <p:spPr>
          <a:xfrm>
            <a:off x="9337790" y="0"/>
            <a:ext cx="2851785" cy="6858000"/>
          </a:xfrm>
          <a:custGeom>
            <a:avLst/>
            <a:gdLst/>
            <a:ahLst/>
            <a:cxnLst/>
            <a:rect l="l" t="t" r="r" b="b"/>
            <a:pathLst>
              <a:path w="2851784" h="6858000">
                <a:moveTo>
                  <a:pt x="2851161" y="0"/>
                </a:moveTo>
                <a:lnTo>
                  <a:pt x="0" y="0"/>
                </a:lnTo>
                <a:lnTo>
                  <a:pt x="2467620" y="6857996"/>
                </a:lnTo>
                <a:lnTo>
                  <a:pt x="2851161" y="6857996"/>
                </a:lnTo>
                <a:lnTo>
                  <a:pt x="2851161" y="0"/>
                </a:lnTo>
                <a:close/>
              </a:path>
            </a:pathLst>
          </a:custGeom>
          <a:solidFill>
            <a:srgbClr val="3E7818">
              <a:alpha val="70195"/>
            </a:srgbClr>
          </a:solidFill>
        </p:spPr>
        <p:txBody>
          <a:bodyPr wrap="square" lIns="0" tIns="0" rIns="0" bIns="0" rtlCol="0"/>
          <a:lstStyle/>
          <a:p>
            <a:endParaRPr/>
          </a:p>
        </p:txBody>
      </p:sp>
      <p:sp>
        <p:nvSpPr>
          <p:cNvPr id="23" name="bk object 23"/>
          <p:cNvSpPr/>
          <p:nvPr/>
        </p:nvSpPr>
        <p:spPr>
          <a:xfrm>
            <a:off x="10898124" y="0"/>
            <a:ext cx="1290955" cy="685800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C0E374">
              <a:alpha val="70195"/>
            </a:srgbClr>
          </a:solidFill>
        </p:spPr>
        <p:txBody>
          <a:bodyPr wrap="square" lIns="0" tIns="0" rIns="0" bIns="0" rtlCol="0"/>
          <a:lstStyle/>
          <a:p>
            <a:endParaRPr/>
          </a:p>
        </p:txBody>
      </p:sp>
      <p:sp>
        <p:nvSpPr>
          <p:cNvPr id="24" name="bk object 24"/>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90C225">
              <a:alpha val="65097"/>
            </a:srgbClr>
          </a:solidFill>
        </p:spPr>
        <p:txBody>
          <a:bodyPr wrap="square" lIns="0" tIns="0" rIns="0" bIns="0" rtlCol="0"/>
          <a:lstStyle/>
          <a:p>
            <a:endParaRPr/>
          </a:p>
        </p:txBody>
      </p:sp>
      <p:sp>
        <p:nvSpPr>
          <p:cNvPr id="25" name="bk object 25"/>
          <p:cNvSpPr/>
          <p:nvPr/>
        </p:nvSpPr>
        <p:spPr>
          <a:xfrm>
            <a:off x="10372343" y="3590544"/>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90C225">
              <a:alpha val="79998"/>
            </a:srgbClr>
          </a:solidFill>
        </p:spPr>
        <p:txBody>
          <a:bodyPr wrap="square" lIns="0" tIns="0" rIns="0" bIns="0" rtlCol="0"/>
          <a:lstStyle/>
          <a:p>
            <a:endParaRPr/>
          </a:p>
        </p:txBody>
      </p:sp>
      <p:sp>
        <p:nvSpPr>
          <p:cNvPr id="26" name="bk object 26"/>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0" i="0">
                <a:solidFill>
                  <a:srgbClr val="90C225"/>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10/31/2019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90C225"/>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10/31/2019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90C225"/>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10/31/2019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10/31/2019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2C3B43"/>
          </a:solidFill>
        </p:spPr>
        <p:txBody>
          <a:bodyPr wrap="square" lIns="0" tIns="0" rIns="0" bIns="0" rtlCol="0"/>
          <a:lstStyle/>
          <a:p>
            <a:endParaRPr/>
          </a:p>
        </p:txBody>
      </p:sp>
      <p:sp>
        <p:nvSpPr>
          <p:cNvPr id="17" name="bk object 17"/>
          <p:cNvSpPr/>
          <p:nvPr/>
        </p:nvSpPr>
        <p:spPr>
          <a:xfrm>
            <a:off x="9371076" y="0"/>
            <a:ext cx="1219200" cy="6858000"/>
          </a:xfrm>
          <a:custGeom>
            <a:avLst/>
            <a:gdLst/>
            <a:ahLst/>
            <a:cxnLst/>
            <a:rect l="l" t="t" r="r" b="b"/>
            <a:pathLst>
              <a:path w="1219200" h="6858000">
                <a:moveTo>
                  <a:pt x="0" y="0"/>
                </a:moveTo>
                <a:lnTo>
                  <a:pt x="1219200" y="6857999"/>
                </a:lnTo>
              </a:path>
            </a:pathLst>
          </a:custGeom>
          <a:ln w="9144">
            <a:solidFill>
              <a:srgbClr val="252525"/>
            </a:solidFill>
          </a:ln>
        </p:spPr>
        <p:txBody>
          <a:bodyPr wrap="square" lIns="0" tIns="0" rIns="0" bIns="0" rtlCol="0"/>
          <a:lstStyle/>
          <a:p>
            <a:endParaRPr/>
          </a:p>
        </p:txBody>
      </p:sp>
      <p:sp>
        <p:nvSpPr>
          <p:cNvPr id="18" name="bk object 18"/>
          <p:cNvSpPr/>
          <p:nvPr/>
        </p:nvSpPr>
        <p:spPr>
          <a:xfrm>
            <a:off x="7424928" y="3681984"/>
            <a:ext cx="4763770" cy="3176905"/>
          </a:xfrm>
          <a:custGeom>
            <a:avLst/>
            <a:gdLst/>
            <a:ahLst/>
            <a:cxnLst/>
            <a:rect l="l" t="t" r="r" b="b"/>
            <a:pathLst>
              <a:path w="4763770" h="3176904">
                <a:moveTo>
                  <a:pt x="4763516" y="0"/>
                </a:moveTo>
                <a:lnTo>
                  <a:pt x="0" y="3176586"/>
                </a:lnTo>
              </a:path>
            </a:pathLst>
          </a:custGeom>
          <a:ln w="9144">
            <a:solidFill>
              <a:srgbClr val="252525"/>
            </a:solidFill>
          </a:ln>
        </p:spPr>
        <p:txBody>
          <a:bodyPr wrap="square" lIns="0" tIns="0" rIns="0" bIns="0" rtlCol="0"/>
          <a:lstStyle/>
          <a:p>
            <a:endParaRPr/>
          </a:p>
        </p:txBody>
      </p:sp>
      <p:sp>
        <p:nvSpPr>
          <p:cNvPr id="19" name="bk object 19"/>
          <p:cNvSpPr/>
          <p:nvPr/>
        </p:nvSpPr>
        <p:spPr>
          <a:xfrm>
            <a:off x="9182100" y="0"/>
            <a:ext cx="3007360" cy="685800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90C225">
              <a:alpha val="30195"/>
            </a:srgbClr>
          </a:solidFill>
        </p:spPr>
        <p:txBody>
          <a:bodyPr wrap="square" lIns="0" tIns="0" rIns="0" bIns="0" rtlCol="0"/>
          <a:lstStyle/>
          <a:p>
            <a:endParaRPr/>
          </a:p>
        </p:txBody>
      </p:sp>
      <p:sp>
        <p:nvSpPr>
          <p:cNvPr id="20" name="bk object 20"/>
          <p:cNvSpPr/>
          <p:nvPr/>
        </p:nvSpPr>
        <p:spPr>
          <a:xfrm>
            <a:off x="9604334"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90C225">
              <a:alpha val="19999"/>
            </a:srgbClr>
          </a:solidFill>
        </p:spPr>
        <p:txBody>
          <a:bodyPr wrap="square" lIns="0" tIns="0" rIns="0" bIns="0" rtlCol="0"/>
          <a:lstStyle/>
          <a:p>
            <a:endParaRPr/>
          </a:p>
        </p:txBody>
      </p:sp>
      <p:sp>
        <p:nvSpPr>
          <p:cNvPr id="21" name="bk object 21"/>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539F20">
              <a:alpha val="72155"/>
            </a:srgbClr>
          </a:solidFill>
        </p:spPr>
        <p:txBody>
          <a:bodyPr wrap="square" lIns="0" tIns="0" rIns="0" bIns="0" rtlCol="0"/>
          <a:lstStyle/>
          <a:p>
            <a:endParaRPr/>
          </a:p>
        </p:txBody>
      </p:sp>
      <p:sp>
        <p:nvSpPr>
          <p:cNvPr id="22" name="bk object 22"/>
          <p:cNvSpPr/>
          <p:nvPr/>
        </p:nvSpPr>
        <p:spPr>
          <a:xfrm>
            <a:off x="9337790" y="0"/>
            <a:ext cx="2851785" cy="6858000"/>
          </a:xfrm>
          <a:custGeom>
            <a:avLst/>
            <a:gdLst/>
            <a:ahLst/>
            <a:cxnLst/>
            <a:rect l="l" t="t" r="r" b="b"/>
            <a:pathLst>
              <a:path w="2851784" h="6858000">
                <a:moveTo>
                  <a:pt x="2851161" y="0"/>
                </a:moveTo>
                <a:lnTo>
                  <a:pt x="0" y="0"/>
                </a:lnTo>
                <a:lnTo>
                  <a:pt x="2467620" y="6857996"/>
                </a:lnTo>
                <a:lnTo>
                  <a:pt x="2851161" y="6857996"/>
                </a:lnTo>
                <a:lnTo>
                  <a:pt x="2851161" y="0"/>
                </a:lnTo>
                <a:close/>
              </a:path>
            </a:pathLst>
          </a:custGeom>
          <a:solidFill>
            <a:srgbClr val="3E7818">
              <a:alpha val="70195"/>
            </a:srgbClr>
          </a:solidFill>
        </p:spPr>
        <p:txBody>
          <a:bodyPr wrap="square" lIns="0" tIns="0" rIns="0" bIns="0" rtlCol="0"/>
          <a:lstStyle/>
          <a:p>
            <a:endParaRPr/>
          </a:p>
        </p:txBody>
      </p:sp>
      <p:sp>
        <p:nvSpPr>
          <p:cNvPr id="23" name="bk object 23"/>
          <p:cNvSpPr/>
          <p:nvPr/>
        </p:nvSpPr>
        <p:spPr>
          <a:xfrm>
            <a:off x="10898124" y="0"/>
            <a:ext cx="1290955" cy="685800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C0E374">
              <a:alpha val="70195"/>
            </a:srgbClr>
          </a:solidFill>
        </p:spPr>
        <p:txBody>
          <a:bodyPr wrap="square" lIns="0" tIns="0" rIns="0" bIns="0" rtlCol="0"/>
          <a:lstStyle/>
          <a:p>
            <a:endParaRPr/>
          </a:p>
        </p:txBody>
      </p:sp>
      <p:sp>
        <p:nvSpPr>
          <p:cNvPr id="24" name="bk object 24"/>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90C225">
              <a:alpha val="65097"/>
            </a:srgbClr>
          </a:solidFill>
        </p:spPr>
        <p:txBody>
          <a:bodyPr wrap="square" lIns="0" tIns="0" rIns="0" bIns="0" rtlCol="0"/>
          <a:lstStyle/>
          <a:p>
            <a:endParaRPr/>
          </a:p>
        </p:txBody>
      </p:sp>
      <p:sp>
        <p:nvSpPr>
          <p:cNvPr id="25" name="bk object 25"/>
          <p:cNvSpPr/>
          <p:nvPr/>
        </p:nvSpPr>
        <p:spPr>
          <a:xfrm>
            <a:off x="10372343" y="3590544"/>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90C225">
              <a:alpha val="79998"/>
            </a:srgbClr>
          </a:solidFill>
        </p:spPr>
        <p:txBody>
          <a:bodyPr wrap="square" lIns="0" tIns="0" rIns="0" bIns="0" rtlCol="0"/>
          <a:lstStyle/>
          <a:p>
            <a:endParaRPr/>
          </a:p>
        </p:txBody>
      </p:sp>
      <p:sp>
        <p:nvSpPr>
          <p:cNvPr id="2" name="Holder 2"/>
          <p:cNvSpPr>
            <a:spLocks noGrp="1"/>
          </p:cNvSpPr>
          <p:nvPr>
            <p:ph type="title"/>
          </p:nvPr>
        </p:nvSpPr>
        <p:spPr>
          <a:xfrm>
            <a:off x="756310" y="629158"/>
            <a:ext cx="10679379" cy="574040"/>
          </a:xfrm>
          <a:prstGeom prst="rect">
            <a:avLst/>
          </a:prstGeom>
        </p:spPr>
        <p:txBody>
          <a:bodyPr wrap="square" lIns="0" tIns="0" rIns="0" bIns="0">
            <a:spAutoFit/>
          </a:bodyPr>
          <a:lstStyle>
            <a:lvl1pPr>
              <a:defRPr sz="3600" b="0" i="0">
                <a:solidFill>
                  <a:srgbClr val="90C225"/>
                </a:solidFill>
                <a:latin typeface="Trebuchet MS"/>
                <a:cs typeface="Trebuchet MS"/>
              </a:defRPr>
            </a:lvl1pPr>
          </a:lstStyle>
          <a:p>
            <a:endParaRPr/>
          </a:p>
        </p:txBody>
      </p:sp>
      <p:sp>
        <p:nvSpPr>
          <p:cNvPr id="3" name="Holder 3"/>
          <p:cNvSpPr>
            <a:spLocks noGrp="1"/>
          </p:cNvSpPr>
          <p:nvPr>
            <p:ph type="body" idx="1"/>
          </p:nvPr>
        </p:nvSpPr>
        <p:spPr>
          <a:xfrm>
            <a:off x="756310" y="2187955"/>
            <a:ext cx="10679379" cy="17983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10/31/2019</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990600" y="1219200"/>
            <a:ext cx="6553200" cy="1674817"/>
          </a:xfrm>
          <a:prstGeom prst="rect">
            <a:avLst/>
          </a:prstGeom>
        </p:spPr>
        <p:txBody>
          <a:bodyPr vert="horz" wrap="square" lIns="0" tIns="12700" rIns="0" bIns="0" rtlCol="0">
            <a:spAutoFit/>
          </a:bodyPr>
          <a:lstStyle/>
          <a:p>
            <a:pPr marL="12700" marR="5080">
              <a:lnSpc>
                <a:spcPct val="100000"/>
              </a:lnSpc>
              <a:spcBef>
                <a:spcPts val="100"/>
              </a:spcBef>
            </a:pPr>
            <a:r>
              <a:rPr lang="en-IN" sz="5400" spc="-5" dirty="0" smtClean="0">
                <a:solidFill>
                  <a:srgbClr val="90C225"/>
                </a:solidFill>
                <a:latin typeface="Trebuchet MS"/>
                <a:cs typeface="Trebuchet MS"/>
              </a:rPr>
              <a:t>Online Supermarket</a:t>
            </a:r>
            <a:r>
              <a:rPr lang="en-IN" sz="5400" spc="-5" dirty="0" smtClean="0">
                <a:solidFill>
                  <a:srgbClr val="90C225"/>
                </a:solidFill>
                <a:latin typeface="Trebuchet MS"/>
                <a:cs typeface="Trebuchet MS"/>
              </a:rPr>
              <a:t> System(</a:t>
            </a:r>
            <a:r>
              <a:rPr lang="en-IN" sz="5400" spc="-5" dirty="0" err="1" smtClean="0">
                <a:solidFill>
                  <a:srgbClr val="90C225"/>
                </a:solidFill>
                <a:latin typeface="Trebuchet MS"/>
                <a:cs typeface="Trebuchet MS"/>
              </a:rPr>
              <a:t>Mandai</a:t>
            </a:r>
            <a:r>
              <a:rPr lang="en-IN" sz="5400" spc="-5" dirty="0" smtClean="0">
                <a:solidFill>
                  <a:srgbClr val="90C225"/>
                </a:solidFill>
                <a:latin typeface="Trebuchet MS"/>
                <a:cs typeface="Trebuchet MS"/>
              </a:rPr>
              <a:t>)</a:t>
            </a:r>
            <a:endParaRPr sz="5400" dirty="0">
              <a:latin typeface="Trebuchet MS"/>
              <a:cs typeface="Trebuchet MS"/>
            </a:endParaRPr>
          </a:p>
        </p:txBody>
      </p:sp>
      <p:sp>
        <p:nvSpPr>
          <p:cNvPr id="5" name="object 2"/>
          <p:cNvSpPr txBox="1"/>
          <p:nvPr/>
        </p:nvSpPr>
        <p:spPr>
          <a:xfrm>
            <a:off x="5867401" y="2895600"/>
            <a:ext cx="6019800" cy="2421176"/>
          </a:xfrm>
          <a:prstGeom prst="rect">
            <a:avLst/>
          </a:prstGeom>
        </p:spPr>
        <p:txBody>
          <a:bodyPr vert="horz" wrap="square" lIns="0" tIns="12700" rIns="0" bIns="0" rtlCol="0">
            <a:spAutoFit/>
          </a:bodyPr>
          <a:lstStyle/>
          <a:p>
            <a:pPr marL="12700" marR="5080">
              <a:lnSpc>
                <a:spcPct val="100000"/>
              </a:lnSpc>
              <a:spcBef>
                <a:spcPts val="100"/>
              </a:spcBef>
            </a:pPr>
            <a:r>
              <a:rPr lang="en-IN" sz="2400" spc="-5" dirty="0" smtClean="0">
                <a:solidFill>
                  <a:schemeClr val="bg1"/>
                </a:solidFill>
                <a:latin typeface="Trebuchet MS"/>
                <a:cs typeface="Trebuchet MS"/>
              </a:rPr>
              <a:t>Presented By:</a:t>
            </a:r>
          </a:p>
          <a:p>
            <a:pPr marL="12700" marR="5080">
              <a:lnSpc>
                <a:spcPct val="100000"/>
              </a:lnSpc>
              <a:spcBef>
                <a:spcPts val="100"/>
              </a:spcBef>
            </a:pPr>
            <a:r>
              <a:rPr lang="en-IN" sz="2400" spc="-5" dirty="0" smtClean="0">
                <a:solidFill>
                  <a:schemeClr val="bg1"/>
                </a:solidFill>
                <a:latin typeface="Trebuchet MS"/>
              </a:rPr>
              <a:t>                      </a:t>
            </a:r>
            <a:r>
              <a:rPr lang="en-US" sz="2400" spc="-5" dirty="0" err="1" smtClean="0">
                <a:solidFill>
                  <a:schemeClr val="bg1"/>
                </a:solidFill>
              </a:rPr>
              <a:t>Sonawane</a:t>
            </a:r>
            <a:r>
              <a:rPr lang="en-US" sz="2400" spc="-5" dirty="0" smtClean="0">
                <a:solidFill>
                  <a:schemeClr val="bg1"/>
                </a:solidFill>
              </a:rPr>
              <a:t> </a:t>
            </a:r>
            <a:r>
              <a:rPr lang="en-US" sz="2400" spc="-5" dirty="0" err="1" smtClean="0">
                <a:solidFill>
                  <a:schemeClr val="bg1"/>
                </a:solidFill>
              </a:rPr>
              <a:t>Somanath</a:t>
            </a:r>
            <a:r>
              <a:rPr lang="en-US" sz="2400" spc="-5" dirty="0" smtClean="0">
                <a:solidFill>
                  <a:schemeClr val="bg1"/>
                </a:solidFill>
              </a:rPr>
              <a:t> </a:t>
            </a:r>
            <a:r>
              <a:rPr lang="en-US" sz="2400" spc="-5" dirty="0" err="1" smtClean="0">
                <a:solidFill>
                  <a:schemeClr val="bg1"/>
                </a:solidFill>
              </a:rPr>
              <a:t>Navanath</a:t>
            </a:r>
            <a:endParaRPr lang="en-US" sz="2400" spc="-5" dirty="0" smtClean="0">
              <a:solidFill>
                <a:schemeClr val="bg1"/>
              </a:solidFill>
            </a:endParaRPr>
          </a:p>
          <a:p>
            <a:pPr marL="12700" marR="5080">
              <a:lnSpc>
                <a:spcPct val="100000"/>
              </a:lnSpc>
              <a:spcBef>
                <a:spcPts val="100"/>
              </a:spcBef>
            </a:pPr>
            <a:r>
              <a:rPr lang="en-US" sz="2400" spc="-5" dirty="0" smtClean="0">
                <a:solidFill>
                  <a:schemeClr val="bg1"/>
                </a:solidFill>
              </a:rPr>
              <a:t>		   </a:t>
            </a:r>
            <a:r>
              <a:rPr lang="en-US" sz="2400" spc="-5" dirty="0" err="1" smtClean="0">
                <a:solidFill>
                  <a:schemeClr val="bg1"/>
                </a:solidFill>
              </a:rPr>
              <a:t>Ghongade</a:t>
            </a:r>
            <a:r>
              <a:rPr lang="en-US" sz="2400" spc="-5" dirty="0" smtClean="0">
                <a:solidFill>
                  <a:schemeClr val="bg1"/>
                </a:solidFill>
              </a:rPr>
              <a:t> </a:t>
            </a:r>
            <a:r>
              <a:rPr lang="en-US" sz="2400" spc="-5" dirty="0" err="1" smtClean="0">
                <a:solidFill>
                  <a:schemeClr val="bg1"/>
                </a:solidFill>
              </a:rPr>
              <a:t>Pratik</a:t>
            </a:r>
            <a:r>
              <a:rPr lang="en-US" sz="2400" spc="-5" dirty="0" smtClean="0">
                <a:solidFill>
                  <a:schemeClr val="bg1"/>
                </a:solidFill>
              </a:rPr>
              <a:t> </a:t>
            </a:r>
            <a:r>
              <a:rPr lang="en-US" sz="2400" spc="-5" dirty="0" err="1" smtClean="0">
                <a:solidFill>
                  <a:schemeClr val="bg1"/>
                </a:solidFill>
              </a:rPr>
              <a:t>Balasaheb</a:t>
            </a:r>
            <a:endParaRPr lang="en-US" sz="2400" spc="-5" dirty="0" smtClean="0">
              <a:solidFill>
                <a:schemeClr val="bg1"/>
              </a:solidFill>
            </a:endParaRPr>
          </a:p>
          <a:p>
            <a:pPr marL="1253490">
              <a:spcBef>
                <a:spcPts val="575"/>
              </a:spcBef>
            </a:pPr>
            <a:r>
              <a:rPr lang="en-US" sz="2400" spc="-5" dirty="0" smtClean="0">
                <a:solidFill>
                  <a:schemeClr val="bg1"/>
                </a:solidFill>
              </a:rPr>
              <a:t>            T.C College, Baramati </a:t>
            </a:r>
          </a:p>
          <a:p>
            <a:pPr marL="1253490">
              <a:spcBef>
                <a:spcPts val="575"/>
              </a:spcBef>
            </a:pPr>
            <a:r>
              <a:rPr lang="en-US" sz="2400" spc="-5" dirty="0" smtClean="0">
                <a:solidFill>
                  <a:schemeClr val="bg1"/>
                </a:solidFill>
              </a:rPr>
              <a:t>            M.Sc. (Computer science</a:t>
            </a:r>
            <a:r>
              <a:rPr lang="en-US" sz="2400" spc="-5" dirty="0" smtClean="0">
                <a:solidFill>
                  <a:schemeClr val="bg1"/>
                </a:solidFill>
              </a:rPr>
              <a:t>)-II</a:t>
            </a:r>
            <a:endParaRPr lang="en-US" sz="2400" spc="-5" dirty="0" smtClean="0">
              <a:solidFill>
                <a:schemeClr val="bg1"/>
              </a:solidFill>
            </a:endParaRPr>
          </a:p>
          <a:p>
            <a:pPr marL="12700" marR="5080">
              <a:lnSpc>
                <a:spcPct val="100000"/>
              </a:lnSpc>
              <a:spcBef>
                <a:spcPts val="100"/>
              </a:spcBef>
            </a:pPr>
            <a:endParaRPr sz="24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609600"/>
            <a:ext cx="4495800" cy="615553"/>
          </a:xfrm>
        </p:spPr>
        <p:txBody>
          <a:bodyPr/>
          <a:lstStyle/>
          <a:p>
            <a:pPr algn="l"/>
            <a:r>
              <a:rPr lang="en-IN" sz="4000" dirty="0" smtClean="0"/>
              <a:t>Record Review:-</a:t>
            </a:r>
            <a:endParaRPr lang="en-IN" sz="4000" dirty="0"/>
          </a:p>
        </p:txBody>
      </p:sp>
      <p:sp>
        <p:nvSpPr>
          <p:cNvPr id="3" name="object 3"/>
          <p:cNvSpPr txBox="1"/>
          <p:nvPr/>
        </p:nvSpPr>
        <p:spPr>
          <a:xfrm>
            <a:off x="1066800" y="1447801"/>
            <a:ext cx="8382000" cy="1120820"/>
          </a:xfrm>
          <a:prstGeom prst="rect">
            <a:avLst/>
          </a:prstGeom>
        </p:spPr>
        <p:txBody>
          <a:bodyPr vert="horz" wrap="square" lIns="0" tIns="12700" rIns="0" bIns="0" rtlCol="0">
            <a:spAutoFit/>
          </a:bodyPr>
          <a:lstStyle/>
          <a:p>
            <a:pPr algn="just"/>
            <a:r>
              <a:rPr lang="en-IN" sz="2400" dirty="0" smtClean="0">
                <a:solidFill>
                  <a:schemeClr val="bg1"/>
                </a:solidFill>
              </a:rPr>
              <a:t>Documents such as Order </a:t>
            </a:r>
            <a:r>
              <a:rPr lang="en-IN" sz="2400" dirty="0" err="1" smtClean="0">
                <a:solidFill>
                  <a:schemeClr val="bg1"/>
                </a:solidFill>
              </a:rPr>
              <a:t>Deliver,Payments,,Delivery</a:t>
            </a:r>
            <a:r>
              <a:rPr lang="en-IN" sz="2400" dirty="0" smtClean="0">
                <a:solidFill>
                  <a:schemeClr val="bg1"/>
                </a:solidFill>
              </a:rPr>
              <a:t> boy ,Address,    Date  etc. records were carefully examined and we placed its data where it was </a:t>
            </a:r>
            <a:r>
              <a:rPr lang="en-IN" sz="2400" dirty="0" smtClean="0">
                <a:solidFill>
                  <a:schemeClr val="bg1"/>
                </a:solidFill>
              </a:rPr>
              <a:t>required.</a:t>
            </a:r>
            <a:endParaRPr lang="en-IN" sz="2400"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527447"/>
            <a:ext cx="8305800" cy="615553"/>
          </a:xfrm>
        </p:spPr>
        <p:txBody>
          <a:bodyPr/>
          <a:lstStyle/>
          <a:p>
            <a:pPr algn="l"/>
            <a:r>
              <a:rPr lang="en-IN" sz="4000" dirty="0" smtClean="0"/>
              <a:t>Entity Relationship Diagram:-</a:t>
            </a:r>
            <a:endParaRPr lang="en-IN" sz="4000" dirty="0"/>
          </a:p>
        </p:txBody>
      </p:sp>
      <p:pic>
        <p:nvPicPr>
          <p:cNvPr id="5" name="Picture 4" descr="Screenshot (32).png"/>
          <p:cNvPicPr>
            <a:picLocks noChangeAspect="1"/>
          </p:cNvPicPr>
          <p:nvPr/>
        </p:nvPicPr>
        <p:blipFill>
          <a:blip r:embed="rId2" cstate="print"/>
          <a:stretch>
            <a:fillRect/>
          </a:stretch>
        </p:blipFill>
        <p:spPr>
          <a:xfrm>
            <a:off x="762001" y="1524000"/>
            <a:ext cx="9475304" cy="5029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679847"/>
            <a:ext cx="4343400" cy="615553"/>
          </a:xfrm>
        </p:spPr>
        <p:txBody>
          <a:bodyPr/>
          <a:lstStyle/>
          <a:p>
            <a:pPr algn="l"/>
            <a:r>
              <a:rPr lang="en-IN" sz="4000" dirty="0" smtClean="0"/>
              <a:t>Database Design:-</a:t>
            </a:r>
            <a:endParaRPr lang="en-IN" sz="4000" dirty="0"/>
          </a:p>
        </p:txBody>
      </p:sp>
      <p:sp>
        <p:nvSpPr>
          <p:cNvPr id="6" name="Title 3"/>
          <p:cNvSpPr txBox="1">
            <a:spLocks/>
          </p:cNvSpPr>
          <p:nvPr/>
        </p:nvSpPr>
        <p:spPr>
          <a:xfrm>
            <a:off x="990600" y="1518047"/>
            <a:ext cx="1905000" cy="369332"/>
          </a:xfrm>
          <a:prstGeom prst="rect">
            <a:avLst/>
          </a:prstGeom>
        </p:spPr>
        <p:txBody>
          <a:bodyPr wrap="square" lIns="0" tIns="0" rIns="0" bIns="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sz="2400" kern="0" dirty="0" smtClean="0">
                <a:solidFill>
                  <a:srgbClr val="90C225"/>
                </a:solidFill>
                <a:latin typeface="Trebuchet MS"/>
                <a:ea typeface="+mj-ea"/>
                <a:cs typeface="Trebuchet MS"/>
              </a:rPr>
              <a:t>Login Info:-</a:t>
            </a:r>
            <a:endParaRPr kumimoji="0" lang="en-IN" sz="4000" b="0" i="0" u="none" strike="noStrike" kern="0" cap="none" spc="0" normalizeH="0" baseline="0" noProof="0" dirty="0">
              <a:ln>
                <a:noFill/>
              </a:ln>
              <a:solidFill>
                <a:srgbClr val="90C225"/>
              </a:solidFill>
              <a:effectLst/>
              <a:uLnTx/>
              <a:uFillTx/>
              <a:latin typeface="Trebuchet MS"/>
              <a:ea typeface="+mj-ea"/>
              <a:cs typeface="Trebuchet MS"/>
            </a:endParaRPr>
          </a:p>
        </p:txBody>
      </p:sp>
      <p:graphicFrame>
        <p:nvGraphicFramePr>
          <p:cNvPr id="5" name="Table 4"/>
          <p:cNvGraphicFramePr>
            <a:graphicFrameLocks noGrp="1"/>
          </p:cNvGraphicFramePr>
          <p:nvPr/>
        </p:nvGraphicFramePr>
        <p:xfrm>
          <a:off x="1447801" y="2286000"/>
          <a:ext cx="7158036" cy="1786889"/>
        </p:xfrm>
        <a:graphic>
          <a:graphicData uri="http://schemas.openxmlformats.org/drawingml/2006/table">
            <a:tbl>
              <a:tblPr/>
              <a:tblGrid>
                <a:gridCol w="996964"/>
                <a:gridCol w="2694790"/>
                <a:gridCol w="1797432"/>
                <a:gridCol w="1668850"/>
              </a:tblGrid>
              <a:tr h="517211">
                <a:tc>
                  <a:txBody>
                    <a:bodyPr/>
                    <a:lstStyle/>
                    <a:p>
                      <a:pPr>
                        <a:lnSpc>
                          <a:spcPct val="115000"/>
                        </a:lnSpc>
                        <a:spcAft>
                          <a:spcPts val="0"/>
                        </a:spcAft>
                      </a:pPr>
                      <a:r>
                        <a:rPr lang="en-US" sz="1400" b="1" dirty="0" err="1">
                          <a:solidFill>
                            <a:schemeClr val="bg1"/>
                          </a:solidFill>
                          <a:latin typeface="Cambria"/>
                          <a:ea typeface="Calibri"/>
                          <a:cs typeface="Mangal"/>
                        </a:rPr>
                        <a:t>Sr.no</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dirty="0">
                          <a:solidFill>
                            <a:schemeClr val="bg1"/>
                          </a:solidFill>
                          <a:latin typeface="Cambria"/>
                          <a:ea typeface="Calibri"/>
                          <a:cs typeface="Mangal"/>
                        </a:rPr>
                        <a:t>Field Name</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solidFill>
                            <a:schemeClr val="bg1"/>
                          </a:solidFill>
                          <a:latin typeface="Cambria"/>
                          <a:ea typeface="Calibri"/>
                          <a:cs typeface="Mangal"/>
                        </a:rPr>
                        <a:t>Data type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solidFill>
                            <a:schemeClr val="bg1"/>
                          </a:solidFill>
                          <a:latin typeface="Cambria"/>
                          <a:ea typeface="Calibri"/>
                          <a:cs typeface="Mangal"/>
                        </a:rPr>
                        <a:t>Constraints</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2986">
                <a:tc>
                  <a:txBody>
                    <a:bodyPr/>
                    <a:lstStyle/>
                    <a:p>
                      <a:pPr>
                        <a:lnSpc>
                          <a:spcPct val="115000"/>
                        </a:lnSpc>
                        <a:spcAft>
                          <a:spcPts val="0"/>
                        </a:spcAft>
                      </a:pPr>
                      <a:r>
                        <a:rPr lang="en-US" sz="1400" dirty="0">
                          <a:solidFill>
                            <a:schemeClr val="bg1"/>
                          </a:solidFill>
                          <a:latin typeface="Cambria"/>
                          <a:ea typeface="Calibri"/>
                          <a:cs typeface="Mangal"/>
                        </a:rPr>
                        <a:t>1</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dirty="0" err="1">
                          <a:solidFill>
                            <a:schemeClr val="bg1"/>
                          </a:solidFill>
                          <a:latin typeface="Cambria"/>
                          <a:ea typeface="Calibri"/>
                          <a:cs typeface="Mangal"/>
                        </a:rPr>
                        <a:t>UserId</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Varchar</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Primary key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6692">
                <a:tc>
                  <a:txBody>
                    <a:bodyPr/>
                    <a:lstStyle/>
                    <a:p>
                      <a:pPr>
                        <a:lnSpc>
                          <a:spcPct val="115000"/>
                        </a:lnSpc>
                        <a:spcAft>
                          <a:spcPts val="0"/>
                        </a:spcAft>
                      </a:pPr>
                      <a:r>
                        <a:rPr lang="en-US" sz="1400" dirty="0">
                          <a:solidFill>
                            <a:schemeClr val="bg1"/>
                          </a:solidFill>
                          <a:latin typeface="Cambria"/>
                          <a:ea typeface="Calibri"/>
                          <a:cs typeface="Mangal"/>
                        </a:rPr>
                        <a:t>2</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dirty="0">
                          <a:solidFill>
                            <a:schemeClr val="bg1"/>
                          </a:solidFill>
                          <a:latin typeface="Cambria"/>
                          <a:ea typeface="Calibri"/>
                          <a:cs typeface="Mangal"/>
                        </a:rPr>
                        <a:t>Password</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dirty="0" err="1">
                          <a:solidFill>
                            <a:schemeClr val="bg1"/>
                          </a:solidFill>
                          <a:latin typeface="Cambria"/>
                          <a:ea typeface="Calibri"/>
                          <a:cs typeface="Mangal"/>
                        </a:rPr>
                        <a:t>Varchar</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990600" y="621268"/>
            <a:ext cx="2971800" cy="369332"/>
          </a:xfrm>
          <a:prstGeom prst="rect">
            <a:avLst/>
          </a:prstGeom>
        </p:spPr>
        <p:txBody>
          <a:bodyPr wrap="square" lIns="0" tIns="0" rIns="0" bIns="0">
            <a:spAutoFit/>
          </a:bodyPr>
          <a:lstStyle/>
          <a:p>
            <a:pPr lvl="0">
              <a:defRPr/>
            </a:pPr>
            <a:r>
              <a:rPr lang="en-IN" sz="2400" kern="0" dirty="0" smtClean="0">
                <a:solidFill>
                  <a:srgbClr val="90C225"/>
                </a:solidFill>
                <a:latin typeface="Trebuchet MS"/>
                <a:cs typeface="Trebuchet MS"/>
              </a:rPr>
              <a:t>Admin Registration:- </a:t>
            </a:r>
            <a:endParaRPr lang="en-IN" sz="4000" kern="0" dirty="0">
              <a:solidFill>
                <a:srgbClr val="90C225"/>
              </a:solidFill>
              <a:latin typeface="Trebuchet MS"/>
              <a:cs typeface="Trebuchet MS"/>
            </a:endParaRPr>
          </a:p>
        </p:txBody>
      </p:sp>
      <p:graphicFrame>
        <p:nvGraphicFramePr>
          <p:cNvPr id="4" name="Table 3"/>
          <p:cNvGraphicFramePr>
            <a:graphicFrameLocks noGrp="1"/>
          </p:cNvGraphicFramePr>
          <p:nvPr/>
        </p:nvGraphicFramePr>
        <p:xfrm>
          <a:off x="1981199" y="1172844"/>
          <a:ext cx="6624638" cy="5227959"/>
        </p:xfrm>
        <a:graphic>
          <a:graphicData uri="http://schemas.openxmlformats.org/drawingml/2006/table">
            <a:tbl>
              <a:tblPr/>
              <a:tblGrid>
                <a:gridCol w="900046"/>
                <a:gridCol w="2516608"/>
                <a:gridCol w="1663492"/>
                <a:gridCol w="1544492"/>
              </a:tblGrid>
              <a:tr h="475269">
                <a:tc>
                  <a:txBody>
                    <a:bodyPr/>
                    <a:lstStyle/>
                    <a:p>
                      <a:pPr>
                        <a:lnSpc>
                          <a:spcPct val="115000"/>
                        </a:lnSpc>
                        <a:spcAft>
                          <a:spcPts val="0"/>
                        </a:spcAft>
                      </a:pPr>
                      <a:r>
                        <a:rPr lang="en-US" sz="1400" b="1" dirty="0" err="1">
                          <a:solidFill>
                            <a:schemeClr val="bg1"/>
                          </a:solidFill>
                          <a:latin typeface="Cambria"/>
                          <a:ea typeface="Calibri"/>
                          <a:cs typeface="Mangal"/>
                        </a:rPr>
                        <a:t>Sr.no</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solidFill>
                            <a:schemeClr val="bg1"/>
                          </a:solidFill>
                          <a:latin typeface="Cambria"/>
                          <a:ea typeface="Calibri"/>
                          <a:cs typeface="Mangal"/>
                        </a:rPr>
                        <a:t>Field Name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solidFill>
                            <a:schemeClr val="bg1"/>
                          </a:solidFill>
                          <a:latin typeface="Cambria"/>
                          <a:ea typeface="Calibri"/>
                          <a:cs typeface="Mangal"/>
                        </a:rPr>
                        <a:t>Data type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solidFill>
                            <a:schemeClr val="bg1"/>
                          </a:solidFill>
                          <a:latin typeface="Cambria"/>
                          <a:ea typeface="Calibri"/>
                          <a:cs typeface="Mangal"/>
                        </a:rPr>
                        <a:t>Constraints</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5269">
                <a:tc>
                  <a:txBody>
                    <a:bodyPr/>
                    <a:lstStyle/>
                    <a:p>
                      <a:pPr>
                        <a:lnSpc>
                          <a:spcPct val="115000"/>
                        </a:lnSpc>
                        <a:spcAft>
                          <a:spcPts val="0"/>
                        </a:spcAft>
                      </a:pPr>
                      <a:r>
                        <a:rPr lang="en-US" sz="1400" dirty="0">
                          <a:solidFill>
                            <a:schemeClr val="bg1"/>
                          </a:solidFill>
                          <a:latin typeface="Cambria"/>
                          <a:ea typeface="Calibri"/>
                          <a:cs typeface="Mangal"/>
                        </a:rPr>
                        <a:t>1</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Ad_Id</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Primary Key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5269">
                <a:tc>
                  <a:txBody>
                    <a:bodyPr/>
                    <a:lstStyle/>
                    <a:p>
                      <a:pPr>
                        <a:lnSpc>
                          <a:spcPct val="115000"/>
                        </a:lnSpc>
                        <a:spcAft>
                          <a:spcPts val="0"/>
                        </a:spcAft>
                      </a:pPr>
                      <a:r>
                        <a:rPr lang="en-US" sz="1400" dirty="0">
                          <a:solidFill>
                            <a:schemeClr val="bg1"/>
                          </a:solidFill>
                          <a:latin typeface="Cambria"/>
                          <a:ea typeface="Calibri"/>
                          <a:cs typeface="Mangal"/>
                        </a:rPr>
                        <a:t>2</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Ad_Name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nvarchar(50)</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5269">
                <a:tc>
                  <a:txBody>
                    <a:bodyPr/>
                    <a:lstStyle/>
                    <a:p>
                      <a:pPr>
                        <a:lnSpc>
                          <a:spcPct val="115000"/>
                        </a:lnSpc>
                        <a:spcAft>
                          <a:spcPts val="0"/>
                        </a:spcAft>
                      </a:pPr>
                      <a:r>
                        <a:rPr lang="en-US" sz="1400" dirty="0">
                          <a:solidFill>
                            <a:schemeClr val="bg1"/>
                          </a:solidFill>
                          <a:latin typeface="Cambria"/>
                          <a:ea typeface="Calibri"/>
                          <a:cs typeface="Mangal"/>
                        </a:rPr>
                        <a:t>3</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Ad_Password</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nvarchar(50)</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5269">
                <a:tc>
                  <a:txBody>
                    <a:bodyPr/>
                    <a:lstStyle/>
                    <a:p>
                      <a:pPr>
                        <a:lnSpc>
                          <a:spcPct val="115000"/>
                        </a:lnSpc>
                        <a:spcAft>
                          <a:spcPts val="0"/>
                        </a:spcAft>
                      </a:pPr>
                      <a:r>
                        <a:rPr lang="en-US" sz="1400" dirty="0">
                          <a:solidFill>
                            <a:schemeClr val="bg1"/>
                          </a:solidFill>
                          <a:latin typeface="Cambria"/>
                          <a:ea typeface="Calibri"/>
                          <a:cs typeface="Mangal"/>
                        </a:rPr>
                        <a:t>4</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Ad_Mobile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bigint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5269">
                <a:tc>
                  <a:txBody>
                    <a:bodyPr/>
                    <a:lstStyle/>
                    <a:p>
                      <a:pPr>
                        <a:lnSpc>
                          <a:spcPct val="115000"/>
                        </a:lnSpc>
                        <a:spcAft>
                          <a:spcPts val="0"/>
                        </a:spcAft>
                      </a:pPr>
                      <a:r>
                        <a:rPr lang="en-US" sz="1400" dirty="0">
                          <a:solidFill>
                            <a:schemeClr val="bg1"/>
                          </a:solidFill>
                          <a:latin typeface="Cambria"/>
                          <a:ea typeface="Calibri"/>
                          <a:cs typeface="Mangal"/>
                        </a:rPr>
                        <a:t>5</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Ad_email</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nvarchar(50)</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5269">
                <a:tc>
                  <a:txBody>
                    <a:bodyPr/>
                    <a:lstStyle/>
                    <a:p>
                      <a:pPr>
                        <a:lnSpc>
                          <a:spcPct val="115000"/>
                        </a:lnSpc>
                        <a:spcAft>
                          <a:spcPts val="0"/>
                        </a:spcAft>
                      </a:pPr>
                      <a:r>
                        <a:rPr lang="en-US" sz="1400" dirty="0">
                          <a:solidFill>
                            <a:schemeClr val="bg1"/>
                          </a:solidFill>
                          <a:latin typeface="Cambria"/>
                          <a:ea typeface="Calibri"/>
                          <a:cs typeface="Mangal"/>
                        </a:rPr>
                        <a:t>6</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Ad_status</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5269">
                <a:tc>
                  <a:txBody>
                    <a:bodyPr/>
                    <a:lstStyle/>
                    <a:p>
                      <a:pPr>
                        <a:lnSpc>
                          <a:spcPct val="115000"/>
                        </a:lnSpc>
                        <a:spcAft>
                          <a:spcPts val="0"/>
                        </a:spcAft>
                      </a:pPr>
                      <a:r>
                        <a:rPr lang="en-US" sz="1400" dirty="0">
                          <a:solidFill>
                            <a:schemeClr val="bg1"/>
                          </a:solidFill>
                          <a:latin typeface="Cambria"/>
                          <a:ea typeface="Calibri"/>
                          <a:cs typeface="Mangal"/>
                        </a:rPr>
                        <a:t>7</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Ad_createdby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5269">
                <a:tc>
                  <a:txBody>
                    <a:bodyPr/>
                    <a:lstStyle/>
                    <a:p>
                      <a:pPr>
                        <a:lnSpc>
                          <a:spcPct val="115000"/>
                        </a:lnSpc>
                        <a:spcAft>
                          <a:spcPts val="0"/>
                        </a:spcAft>
                      </a:pPr>
                      <a:r>
                        <a:rPr lang="en-US" sz="1400" dirty="0">
                          <a:solidFill>
                            <a:schemeClr val="bg1"/>
                          </a:solidFill>
                          <a:latin typeface="Cambria"/>
                          <a:ea typeface="Calibri"/>
                          <a:cs typeface="Mangal"/>
                        </a:rPr>
                        <a:t>8</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Ad_createddate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Smalldatetime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5269">
                <a:tc>
                  <a:txBody>
                    <a:bodyPr/>
                    <a:lstStyle/>
                    <a:p>
                      <a:pPr>
                        <a:lnSpc>
                          <a:spcPct val="115000"/>
                        </a:lnSpc>
                        <a:spcAft>
                          <a:spcPts val="0"/>
                        </a:spcAft>
                      </a:pPr>
                      <a:r>
                        <a:rPr lang="en-US" sz="1400" dirty="0">
                          <a:solidFill>
                            <a:schemeClr val="bg1"/>
                          </a:solidFill>
                          <a:latin typeface="Cambria"/>
                          <a:ea typeface="Calibri"/>
                          <a:cs typeface="Mangal"/>
                        </a:rPr>
                        <a:t>9</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Ad_modifiedby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5269">
                <a:tc>
                  <a:txBody>
                    <a:bodyPr/>
                    <a:lstStyle/>
                    <a:p>
                      <a:pPr>
                        <a:lnSpc>
                          <a:spcPct val="115000"/>
                        </a:lnSpc>
                        <a:spcAft>
                          <a:spcPts val="0"/>
                        </a:spcAft>
                      </a:pPr>
                      <a:r>
                        <a:rPr lang="en-US" sz="1400" dirty="0">
                          <a:solidFill>
                            <a:schemeClr val="bg1"/>
                          </a:solidFill>
                          <a:latin typeface="Cambria"/>
                          <a:ea typeface="Calibri"/>
                          <a:cs typeface="Mangal"/>
                        </a:rPr>
                        <a:t>10</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dirty="0" err="1">
                          <a:solidFill>
                            <a:schemeClr val="bg1"/>
                          </a:solidFill>
                          <a:latin typeface="Cambria"/>
                          <a:ea typeface="Calibri"/>
                          <a:cs typeface="Mangal"/>
                        </a:rPr>
                        <a:t>Ad_modifieddate</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dirty="0" err="1">
                          <a:solidFill>
                            <a:schemeClr val="bg1"/>
                          </a:solidFill>
                          <a:latin typeface="Cambria"/>
                          <a:ea typeface="Calibri"/>
                          <a:cs typeface="Mangal"/>
                        </a:rPr>
                        <a:t>Smalldatetime</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990600" y="621268"/>
            <a:ext cx="3657600" cy="369332"/>
          </a:xfrm>
          <a:prstGeom prst="rect">
            <a:avLst/>
          </a:prstGeom>
        </p:spPr>
        <p:txBody>
          <a:bodyPr wrap="square" lIns="0" tIns="0" rIns="0" bIns="0">
            <a:spAutoFit/>
          </a:bodyPr>
          <a:lstStyle/>
          <a:p>
            <a:pPr>
              <a:defRPr/>
            </a:pPr>
            <a:r>
              <a:rPr lang="en-US" sz="2400" b="1" dirty="0" smtClean="0">
                <a:solidFill>
                  <a:srgbClr val="90C225"/>
                </a:solidFill>
              </a:rPr>
              <a:t>Customer </a:t>
            </a:r>
            <a:r>
              <a:rPr lang="en-US" sz="2400" b="1" dirty="0" smtClean="0">
                <a:solidFill>
                  <a:srgbClr val="90C225"/>
                </a:solidFill>
              </a:rPr>
              <a:t>Registration</a:t>
            </a:r>
            <a:r>
              <a:rPr lang="en-US" sz="2400" b="1" dirty="0" smtClean="0">
                <a:solidFill>
                  <a:srgbClr val="90C225"/>
                </a:solidFill>
              </a:rPr>
              <a:t>:-</a:t>
            </a:r>
            <a:endParaRPr lang="en-IN" sz="2400" dirty="0" smtClean="0">
              <a:solidFill>
                <a:srgbClr val="90C225"/>
              </a:solidFill>
            </a:endParaRPr>
          </a:p>
        </p:txBody>
      </p:sp>
      <p:graphicFrame>
        <p:nvGraphicFramePr>
          <p:cNvPr id="4" name="Table 3"/>
          <p:cNvGraphicFramePr>
            <a:graphicFrameLocks noGrp="1"/>
          </p:cNvGraphicFramePr>
          <p:nvPr/>
        </p:nvGraphicFramePr>
        <p:xfrm>
          <a:off x="1981200" y="1219200"/>
          <a:ext cx="6096000" cy="5257800"/>
        </p:xfrm>
        <a:graphic>
          <a:graphicData uri="http://schemas.openxmlformats.org/drawingml/2006/table">
            <a:tbl>
              <a:tblPr/>
              <a:tblGrid>
                <a:gridCol w="828223"/>
                <a:gridCol w="2315786"/>
                <a:gridCol w="1530748"/>
                <a:gridCol w="1421243"/>
              </a:tblGrid>
              <a:tr h="438150">
                <a:tc>
                  <a:txBody>
                    <a:bodyPr/>
                    <a:lstStyle/>
                    <a:p>
                      <a:pPr>
                        <a:lnSpc>
                          <a:spcPct val="115000"/>
                        </a:lnSpc>
                        <a:spcAft>
                          <a:spcPts val="0"/>
                        </a:spcAft>
                      </a:pPr>
                      <a:r>
                        <a:rPr lang="en-US" sz="1400" b="1" dirty="0" err="1">
                          <a:solidFill>
                            <a:schemeClr val="bg1"/>
                          </a:solidFill>
                          <a:latin typeface="Cambria"/>
                          <a:ea typeface="Calibri"/>
                          <a:cs typeface="Mangal"/>
                        </a:rPr>
                        <a:t>Sr.no</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solidFill>
                            <a:schemeClr val="bg1"/>
                          </a:solidFill>
                          <a:latin typeface="Cambria"/>
                          <a:ea typeface="Calibri"/>
                          <a:cs typeface="Mangal"/>
                        </a:rPr>
                        <a:t>Field Name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solidFill>
                            <a:schemeClr val="bg1"/>
                          </a:solidFill>
                          <a:latin typeface="Cambria"/>
                          <a:ea typeface="Calibri"/>
                          <a:cs typeface="Mangal"/>
                        </a:rPr>
                        <a:t>Data type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solidFill>
                            <a:schemeClr val="bg1"/>
                          </a:solidFill>
                          <a:latin typeface="Cambria"/>
                          <a:ea typeface="Calibri"/>
                          <a:cs typeface="Mangal"/>
                        </a:rPr>
                        <a:t>Constraints</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150">
                <a:tc>
                  <a:txBody>
                    <a:bodyPr/>
                    <a:lstStyle/>
                    <a:p>
                      <a:pPr>
                        <a:lnSpc>
                          <a:spcPct val="115000"/>
                        </a:lnSpc>
                        <a:spcAft>
                          <a:spcPts val="0"/>
                        </a:spcAft>
                      </a:pPr>
                      <a:r>
                        <a:rPr lang="en-US" sz="1400" dirty="0">
                          <a:solidFill>
                            <a:schemeClr val="bg1"/>
                          </a:solidFill>
                          <a:latin typeface="Cambria"/>
                          <a:ea typeface="Calibri"/>
                          <a:cs typeface="Mangal"/>
                        </a:rPr>
                        <a:t>1</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C_Id</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Primary Key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150">
                <a:tc>
                  <a:txBody>
                    <a:bodyPr/>
                    <a:lstStyle/>
                    <a:p>
                      <a:pPr>
                        <a:lnSpc>
                          <a:spcPct val="115000"/>
                        </a:lnSpc>
                        <a:spcAft>
                          <a:spcPts val="0"/>
                        </a:spcAft>
                      </a:pPr>
                      <a:r>
                        <a:rPr lang="en-US" sz="1400" dirty="0">
                          <a:solidFill>
                            <a:schemeClr val="bg1"/>
                          </a:solidFill>
                          <a:latin typeface="Cambria"/>
                          <a:ea typeface="Calibri"/>
                          <a:cs typeface="Mangal"/>
                        </a:rPr>
                        <a:t>2</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C_Name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nvarchar(50)</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150">
                <a:tc>
                  <a:txBody>
                    <a:bodyPr/>
                    <a:lstStyle/>
                    <a:p>
                      <a:pPr>
                        <a:lnSpc>
                          <a:spcPct val="115000"/>
                        </a:lnSpc>
                        <a:spcAft>
                          <a:spcPts val="0"/>
                        </a:spcAft>
                      </a:pPr>
                      <a:r>
                        <a:rPr lang="en-US" sz="1400" dirty="0">
                          <a:solidFill>
                            <a:schemeClr val="bg1"/>
                          </a:solidFill>
                          <a:latin typeface="Cambria"/>
                          <a:ea typeface="Calibri"/>
                          <a:cs typeface="Mangal"/>
                        </a:rPr>
                        <a:t>3</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C_Password</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nvarchar(50)</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150">
                <a:tc>
                  <a:txBody>
                    <a:bodyPr/>
                    <a:lstStyle/>
                    <a:p>
                      <a:pPr>
                        <a:lnSpc>
                          <a:spcPct val="115000"/>
                        </a:lnSpc>
                        <a:spcAft>
                          <a:spcPts val="0"/>
                        </a:spcAft>
                      </a:pPr>
                      <a:r>
                        <a:rPr lang="en-US" sz="1400" dirty="0">
                          <a:solidFill>
                            <a:schemeClr val="bg1"/>
                          </a:solidFill>
                          <a:latin typeface="Cambria"/>
                          <a:ea typeface="Calibri"/>
                          <a:cs typeface="Mangal"/>
                        </a:rPr>
                        <a:t>4</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C_Mobile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bigint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150">
                <a:tc>
                  <a:txBody>
                    <a:bodyPr/>
                    <a:lstStyle/>
                    <a:p>
                      <a:pPr>
                        <a:lnSpc>
                          <a:spcPct val="115000"/>
                        </a:lnSpc>
                        <a:spcAft>
                          <a:spcPts val="0"/>
                        </a:spcAft>
                      </a:pPr>
                      <a:r>
                        <a:rPr lang="en-US" sz="1400" dirty="0">
                          <a:solidFill>
                            <a:schemeClr val="bg1"/>
                          </a:solidFill>
                          <a:latin typeface="Cambria"/>
                          <a:ea typeface="Calibri"/>
                          <a:cs typeface="Mangal"/>
                        </a:rPr>
                        <a:t>5</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C_email</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nvarchar(50)</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150">
                <a:tc>
                  <a:txBody>
                    <a:bodyPr/>
                    <a:lstStyle/>
                    <a:p>
                      <a:pPr>
                        <a:lnSpc>
                          <a:spcPct val="115000"/>
                        </a:lnSpc>
                        <a:spcAft>
                          <a:spcPts val="0"/>
                        </a:spcAft>
                      </a:pPr>
                      <a:r>
                        <a:rPr lang="en-US" sz="1400" dirty="0">
                          <a:solidFill>
                            <a:schemeClr val="bg1"/>
                          </a:solidFill>
                          <a:latin typeface="Cambria"/>
                          <a:ea typeface="Calibri"/>
                          <a:cs typeface="Mangal"/>
                        </a:rPr>
                        <a:t>6</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C_Address</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nvarchar(50)</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150">
                <a:tc>
                  <a:txBody>
                    <a:bodyPr/>
                    <a:lstStyle/>
                    <a:p>
                      <a:pPr>
                        <a:lnSpc>
                          <a:spcPct val="115000"/>
                        </a:lnSpc>
                        <a:spcAft>
                          <a:spcPts val="0"/>
                        </a:spcAft>
                      </a:pPr>
                      <a:r>
                        <a:rPr lang="en-US" sz="1400" dirty="0">
                          <a:solidFill>
                            <a:schemeClr val="bg1"/>
                          </a:solidFill>
                          <a:latin typeface="Cambria"/>
                          <a:ea typeface="Calibri"/>
                          <a:cs typeface="Mangal"/>
                        </a:rPr>
                        <a:t>7</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C_status</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150">
                <a:tc>
                  <a:txBody>
                    <a:bodyPr/>
                    <a:lstStyle/>
                    <a:p>
                      <a:pPr>
                        <a:lnSpc>
                          <a:spcPct val="115000"/>
                        </a:lnSpc>
                        <a:spcAft>
                          <a:spcPts val="0"/>
                        </a:spcAft>
                      </a:pPr>
                      <a:r>
                        <a:rPr lang="en-US" sz="1400" dirty="0">
                          <a:solidFill>
                            <a:schemeClr val="bg1"/>
                          </a:solidFill>
                          <a:latin typeface="Cambria"/>
                          <a:ea typeface="Calibri"/>
                          <a:cs typeface="Mangal"/>
                        </a:rPr>
                        <a:t>8</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C_createdby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150">
                <a:tc>
                  <a:txBody>
                    <a:bodyPr/>
                    <a:lstStyle/>
                    <a:p>
                      <a:pPr>
                        <a:lnSpc>
                          <a:spcPct val="115000"/>
                        </a:lnSpc>
                        <a:spcAft>
                          <a:spcPts val="0"/>
                        </a:spcAft>
                      </a:pPr>
                      <a:r>
                        <a:rPr lang="en-US" sz="1400" dirty="0">
                          <a:solidFill>
                            <a:schemeClr val="bg1"/>
                          </a:solidFill>
                          <a:latin typeface="Cambria"/>
                          <a:ea typeface="Calibri"/>
                          <a:cs typeface="Mangal"/>
                        </a:rPr>
                        <a:t>9</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C_createddate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Smalldatetime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150">
                <a:tc>
                  <a:txBody>
                    <a:bodyPr/>
                    <a:lstStyle/>
                    <a:p>
                      <a:pPr>
                        <a:lnSpc>
                          <a:spcPct val="115000"/>
                        </a:lnSpc>
                        <a:spcAft>
                          <a:spcPts val="0"/>
                        </a:spcAft>
                      </a:pPr>
                      <a:r>
                        <a:rPr lang="en-US" sz="1400" dirty="0">
                          <a:solidFill>
                            <a:schemeClr val="bg1"/>
                          </a:solidFill>
                          <a:latin typeface="Cambria"/>
                          <a:ea typeface="Calibri"/>
                          <a:cs typeface="Mangal"/>
                        </a:rPr>
                        <a:t>10</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C_modifiedby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150">
                <a:tc>
                  <a:txBody>
                    <a:bodyPr/>
                    <a:lstStyle/>
                    <a:p>
                      <a:pPr>
                        <a:lnSpc>
                          <a:spcPct val="115000"/>
                        </a:lnSpc>
                        <a:spcAft>
                          <a:spcPts val="0"/>
                        </a:spcAft>
                      </a:pPr>
                      <a:r>
                        <a:rPr lang="en-US" sz="1400">
                          <a:solidFill>
                            <a:schemeClr val="bg1"/>
                          </a:solidFill>
                          <a:latin typeface="Cambria"/>
                          <a:ea typeface="Calibri"/>
                          <a:cs typeface="Mangal"/>
                        </a:rPr>
                        <a:t>11</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C_modifieddate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Smalldatetime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990600" y="621268"/>
            <a:ext cx="2819400" cy="369332"/>
          </a:xfrm>
          <a:prstGeom prst="rect">
            <a:avLst/>
          </a:prstGeom>
        </p:spPr>
        <p:txBody>
          <a:bodyPr wrap="square" lIns="0" tIns="0" rIns="0" bIns="0">
            <a:spAutoFit/>
          </a:bodyPr>
          <a:lstStyle/>
          <a:p>
            <a:pPr lvl="0"/>
            <a:r>
              <a:rPr lang="en-US" sz="2400" b="1" dirty="0" smtClean="0">
                <a:solidFill>
                  <a:srgbClr val="90C225"/>
                </a:solidFill>
              </a:rPr>
              <a:t>Vendor Registration:-</a:t>
            </a:r>
            <a:endParaRPr lang="en-IN" sz="2400" dirty="0">
              <a:solidFill>
                <a:srgbClr val="90C225"/>
              </a:solidFill>
            </a:endParaRPr>
          </a:p>
        </p:txBody>
      </p:sp>
      <p:graphicFrame>
        <p:nvGraphicFramePr>
          <p:cNvPr id="4" name="Table 3"/>
          <p:cNvGraphicFramePr>
            <a:graphicFrameLocks noGrp="1"/>
          </p:cNvGraphicFramePr>
          <p:nvPr/>
        </p:nvGraphicFramePr>
        <p:xfrm>
          <a:off x="2590800" y="1143000"/>
          <a:ext cx="5019675" cy="5332730"/>
        </p:xfrm>
        <a:graphic>
          <a:graphicData uri="http://schemas.openxmlformats.org/drawingml/2006/table">
            <a:tbl>
              <a:tblPr/>
              <a:tblGrid>
                <a:gridCol w="681990"/>
                <a:gridCol w="1906905"/>
                <a:gridCol w="1260475"/>
                <a:gridCol w="1170305"/>
              </a:tblGrid>
              <a:tr h="410210">
                <a:tc>
                  <a:txBody>
                    <a:bodyPr/>
                    <a:lstStyle/>
                    <a:p>
                      <a:pPr>
                        <a:lnSpc>
                          <a:spcPct val="115000"/>
                        </a:lnSpc>
                        <a:spcAft>
                          <a:spcPts val="0"/>
                        </a:spcAft>
                      </a:pPr>
                      <a:r>
                        <a:rPr lang="en-US" sz="1400" b="1">
                          <a:solidFill>
                            <a:schemeClr val="bg1"/>
                          </a:solidFill>
                          <a:latin typeface="Cambria"/>
                          <a:ea typeface="Calibri"/>
                          <a:cs typeface="Mangal"/>
                        </a:rPr>
                        <a:t>Sr.no</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dirty="0">
                          <a:solidFill>
                            <a:schemeClr val="bg1"/>
                          </a:solidFill>
                          <a:latin typeface="Cambria"/>
                          <a:ea typeface="Calibri"/>
                          <a:cs typeface="Mangal"/>
                        </a:rPr>
                        <a:t>Field Name</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solidFill>
                            <a:schemeClr val="bg1"/>
                          </a:solidFill>
                          <a:latin typeface="Cambria"/>
                          <a:ea typeface="Calibri"/>
                          <a:cs typeface="Mangal"/>
                        </a:rPr>
                        <a:t>Data type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solidFill>
                            <a:schemeClr val="bg1"/>
                          </a:solidFill>
                          <a:latin typeface="Cambria"/>
                          <a:ea typeface="Calibri"/>
                          <a:cs typeface="Mangal"/>
                        </a:rPr>
                        <a:t>Constraints</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0210">
                <a:tc>
                  <a:txBody>
                    <a:bodyPr/>
                    <a:lstStyle/>
                    <a:p>
                      <a:pPr>
                        <a:lnSpc>
                          <a:spcPct val="115000"/>
                        </a:lnSpc>
                        <a:spcAft>
                          <a:spcPts val="0"/>
                        </a:spcAft>
                      </a:pPr>
                      <a:r>
                        <a:rPr lang="en-US" sz="1400">
                          <a:solidFill>
                            <a:schemeClr val="bg1"/>
                          </a:solidFill>
                          <a:latin typeface="Cambria"/>
                          <a:ea typeface="Calibri"/>
                          <a:cs typeface="Mangal"/>
                        </a:rPr>
                        <a:t>1</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Ven_Id</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Primary Key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0210">
                <a:tc>
                  <a:txBody>
                    <a:bodyPr/>
                    <a:lstStyle/>
                    <a:p>
                      <a:pPr>
                        <a:lnSpc>
                          <a:spcPct val="115000"/>
                        </a:lnSpc>
                        <a:spcAft>
                          <a:spcPts val="0"/>
                        </a:spcAft>
                      </a:pPr>
                      <a:r>
                        <a:rPr lang="en-US" sz="1400">
                          <a:solidFill>
                            <a:schemeClr val="bg1"/>
                          </a:solidFill>
                          <a:latin typeface="Cambria"/>
                          <a:ea typeface="Calibri"/>
                          <a:cs typeface="Mangal"/>
                        </a:rPr>
                        <a:t>2</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Ven_Name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nvarchar(50)</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0210">
                <a:tc>
                  <a:txBody>
                    <a:bodyPr/>
                    <a:lstStyle/>
                    <a:p>
                      <a:pPr>
                        <a:lnSpc>
                          <a:spcPct val="115000"/>
                        </a:lnSpc>
                        <a:spcAft>
                          <a:spcPts val="0"/>
                        </a:spcAft>
                      </a:pPr>
                      <a:r>
                        <a:rPr lang="en-US" sz="1400">
                          <a:solidFill>
                            <a:schemeClr val="bg1"/>
                          </a:solidFill>
                          <a:latin typeface="Cambria"/>
                          <a:ea typeface="Calibri"/>
                          <a:cs typeface="Mangal"/>
                        </a:rPr>
                        <a:t>3</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Ven_Mobile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bigint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0210">
                <a:tc>
                  <a:txBody>
                    <a:bodyPr/>
                    <a:lstStyle/>
                    <a:p>
                      <a:pPr>
                        <a:lnSpc>
                          <a:spcPct val="115000"/>
                        </a:lnSpc>
                        <a:spcAft>
                          <a:spcPts val="0"/>
                        </a:spcAft>
                      </a:pPr>
                      <a:r>
                        <a:rPr lang="en-US" sz="1400">
                          <a:solidFill>
                            <a:schemeClr val="bg1"/>
                          </a:solidFill>
                          <a:latin typeface="Cambria"/>
                          <a:ea typeface="Calibri"/>
                          <a:cs typeface="Mangal"/>
                        </a:rPr>
                        <a:t>4</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Ven_email</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nvarchar(50)</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0210">
                <a:tc>
                  <a:txBody>
                    <a:bodyPr/>
                    <a:lstStyle/>
                    <a:p>
                      <a:pPr>
                        <a:lnSpc>
                          <a:spcPct val="115000"/>
                        </a:lnSpc>
                        <a:spcAft>
                          <a:spcPts val="0"/>
                        </a:spcAft>
                      </a:pPr>
                      <a:r>
                        <a:rPr lang="en-US" sz="1400">
                          <a:solidFill>
                            <a:schemeClr val="bg1"/>
                          </a:solidFill>
                          <a:latin typeface="Cambria"/>
                          <a:ea typeface="Calibri"/>
                          <a:cs typeface="Mangal"/>
                        </a:rPr>
                        <a:t>5</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Ven_Address</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nvarchar(50)</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0210">
                <a:tc>
                  <a:txBody>
                    <a:bodyPr/>
                    <a:lstStyle/>
                    <a:p>
                      <a:pPr>
                        <a:lnSpc>
                          <a:spcPct val="115000"/>
                        </a:lnSpc>
                        <a:spcAft>
                          <a:spcPts val="0"/>
                        </a:spcAft>
                      </a:pPr>
                      <a:r>
                        <a:rPr lang="en-US" sz="1400">
                          <a:solidFill>
                            <a:schemeClr val="bg1"/>
                          </a:solidFill>
                          <a:latin typeface="Cambria"/>
                          <a:ea typeface="Calibri"/>
                          <a:cs typeface="Mangal"/>
                        </a:rPr>
                        <a:t>6</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Ven_DueAmt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Float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0210">
                <a:tc>
                  <a:txBody>
                    <a:bodyPr/>
                    <a:lstStyle/>
                    <a:p>
                      <a:pPr>
                        <a:lnSpc>
                          <a:spcPct val="115000"/>
                        </a:lnSpc>
                        <a:spcAft>
                          <a:spcPts val="0"/>
                        </a:spcAft>
                      </a:pPr>
                      <a:r>
                        <a:rPr lang="en-US" sz="1400">
                          <a:solidFill>
                            <a:schemeClr val="bg1"/>
                          </a:solidFill>
                          <a:latin typeface="Cambria"/>
                          <a:ea typeface="Calibri"/>
                          <a:cs typeface="Mangal"/>
                        </a:rPr>
                        <a:t>7</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Ven_OpeningBal</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Float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0210">
                <a:tc>
                  <a:txBody>
                    <a:bodyPr/>
                    <a:lstStyle/>
                    <a:p>
                      <a:pPr>
                        <a:lnSpc>
                          <a:spcPct val="115000"/>
                        </a:lnSpc>
                        <a:spcAft>
                          <a:spcPts val="0"/>
                        </a:spcAft>
                      </a:pPr>
                      <a:r>
                        <a:rPr lang="en-US" sz="1400">
                          <a:solidFill>
                            <a:schemeClr val="bg1"/>
                          </a:solidFill>
                          <a:latin typeface="Cambria"/>
                          <a:ea typeface="Calibri"/>
                          <a:cs typeface="Mangal"/>
                        </a:rPr>
                        <a:t>8</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Ven_status</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0210">
                <a:tc>
                  <a:txBody>
                    <a:bodyPr/>
                    <a:lstStyle/>
                    <a:p>
                      <a:pPr>
                        <a:lnSpc>
                          <a:spcPct val="115000"/>
                        </a:lnSpc>
                        <a:spcAft>
                          <a:spcPts val="0"/>
                        </a:spcAft>
                      </a:pPr>
                      <a:r>
                        <a:rPr lang="en-US" sz="1400">
                          <a:solidFill>
                            <a:schemeClr val="bg1"/>
                          </a:solidFill>
                          <a:latin typeface="Cambria"/>
                          <a:ea typeface="Calibri"/>
                          <a:cs typeface="Mangal"/>
                        </a:rPr>
                        <a:t>9</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Ven_createdby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0210">
                <a:tc>
                  <a:txBody>
                    <a:bodyPr/>
                    <a:lstStyle/>
                    <a:p>
                      <a:pPr>
                        <a:lnSpc>
                          <a:spcPct val="115000"/>
                        </a:lnSpc>
                        <a:spcAft>
                          <a:spcPts val="0"/>
                        </a:spcAft>
                      </a:pPr>
                      <a:r>
                        <a:rPr lang="en-US" sz="1400">
                          <a:solidFill>
                            <a:schemeClr val="bg1"/>
                          </a:solidFill>
                          <a:latin typeface="Cambria"/>
                          <a:ea typeface="Calibri"/>
                          <a:cs typeface="Mangal"/>
                        </a:rPr>
                        <a:t>10</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Ven_createddate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Smalldatetime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0210">
                <a:tc>
                  <a:txBody>
                    <a:bodyPr/>
                    <a:lstStyle/>
                    <a:p>
                      <a:pPr>
                        <a:lnSpc>
                          <a:spcPct val="115000"/>
                        </a:lnSpc>
                        <a:spcAft>
                          <a:spcPts val="0"/>
                        </a:spcAft>
                      </a:pPr>
                      <a:r>
                        <a:rPr lang="en-US" sz="1400">
                          <a:solidFill>
                            <a:schemeClr val="bg1"/>
                          </a:solidFill>
                          <a:latin typeface="Cambria"/>
                          <a:ea typeface="Calibri"/>
                          <a:cs typeface="Mangal"/>
                        </a:rPr>
                        <a:t>11</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Ven_modifiedby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0210">
                <a:tc>
                  <a:txBody>
                    <a:bodyPr/>
                    <a:lstStyle/>
                    <a:p>
                      <a:pPr>
                        <a:lnSpc>
                          <a:spcPct val="115000"/>
                        </a:lnSpc>
                        <a:spcAft>
                          <a:spcPts val="0"/>
                        </a:spcAft>
                      </a:pPr>
                      <a:r>
                        <a:rPr lang="en-US" sz="1400">
                          <a:solidFill>
                            <a:schemeClr val="bg1"/>
                          </a:solidFill>
                          <a:latin typeface="Cambria"/>
                          <a:ea typeface="Calibri"/>
                          <a:cs typeface="Mangal"/>
                        </a:rPr>
                        <a:t>12</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Ven_modifieddate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Smalldatetime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990600" y="621268"/>
            <a:ext cx="4572000" cy="369332"/>
          </a:xfrm>
          <a:prstGeom prst="rect">
            <a:avLst/>
          </a:prstGeom>
        </p:spPr>
        <p:txBody>
          <a:bodyPr wrap="square" lIns="0" tIns="0" rIns="0" bIns="0">
            <a:spAutoFit/>
          </a:bodyPr>
          <a:lstStyle/>
          <a:p>
            <a:pPr lvl="0"/>
            <a:r>
              <a:rPr lang="en-US" sz="2400" b="1" dirty="0" smtClean="0">
                <a:solidFill>
                  <a:srgbClr val="90C225"/>
                </a:solidFill>
              </a:rPr>
              <a:t>Delivery Boy:-</a:t>
            </a:r>
            <a:endParaRPr lang="en-IN" sz="2400" dirty="0">
              <a:solidFill>
                <a:srgbClr val="90C225"/>
              </a:solidFill>
            </a:endParaRPr>
          </a:p>
        </p:txBody>
      </p:sp>
      <p:graphicFrame>
        <p:nvGraphicFramePr>
          <p:cNvPr id="4" name="Table 3"/>
          <p:cNvGraphicFramePr>
            <a:graphicFrameLocks noGrp="1"/>
          </p:cNvGraphicFramePr>
          <p:nvPr/>
        </p:nvGraphicFramePr>
        <p:xfrm>
          <a:off x="2971800" y="1143000"/>
          <a:ext cx="5257800" cy="5251450"/>
        </p:xfrm>
        <a:graphic>
          <a:graphicData uri="http://schemas.openxmlformats.org/drawingml/2006/table">
            <a:tbl>
              <a:tblPr/>
              <a:tblGrid>
                <a:gridCol w="714505"/>
                <a:gridCol w="1997169"/>
                <a:gridCol w="1320410"/>
                <a:gridCol w="1225716"/>
              </a:tblGrid>
              <a:tr h="525145">
                <a:tc>
                  <a:txBody>
                    <a:bodyPr/>
                    <a:lstStyle/>
                    <a:p>
                      <a:pPr>
                        <a:lnSpc>
                          <a:spcPct val="115000"/>
                        </a:lnSpc>
                        <a:spcAft>
                          <a:spcPts val="0"/>
                        </a:spcAft>
                      </a:pPr>
                      <a:r>
                        <a:rPr lang="en-US" sz="1400" b="1" dirty="0" err="1">
                          <a:solidFill>
                            <a:schemeClr val="bg1"/>
                          </a:solidFill>
                          <a:latin typeface="Cambria"/>
                          <a:ea typeface="Calibri"/>
                          <a:cs typeface="Mangal"/>
                        </a:rPr>
                        <a:t>Sr.no</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solidFill>
                            <a:schemeClr val="bg1"/>
                          </a:solidFill>
                          <a:latin typeface="Cambria"/>
                          <a:ea typeface="Calibri"/>
                          <a:cs typeface="Mangal"/>
                        </a:rPr>
                        <a:t>Field Name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solidFill>
                            <a:schemeClr val="bg1"/>
                          </a:solidFill>
                          <a:latin typeface="Cambria"/>
                          <a:ea typeface="Calibri"/>
                          <a:cs typeface="Mangal"/>
                        </a:rPr>
                        <a:t>Data type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solidFill>
                            <a:schemeClr val="bg1"/>
                          </a:solidFill>
                          <a:latin typeface="Cambria"/>
                          <a:ea typeface="Calibri"/>
                          <a:cs typeface="Mangal"/>
                        </a:rPr>
                        <a:t>Constraints</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5145">
                <a:tc>
                  <a:txBody>
                    <a:bodyPr/>
                    <a:lstStyle/>
                    <a:p>
                      <a:pPr>
                        <a:lnSpc>
                          <a:spcPct val="115000"/>
                        </a:lnSpc>
                        <a:spcAft>
                          <a:spcPts val="0"/>
                        </a:spcAft>
                      </a:pPr>
                      <a:r>
                        <a:rPr lang="en-US" sz="1400" dirty="0">
                          <a:solidFill>
                            <a:schemeClr val="bg1"/>
                          </a:solidFill>
                          <a:latin typeface="Cambria"/>
                          <a:ea typeface="Calibri"/>
                          <a:cs typeface="Mangal"/>
                        </a:rPr>
                        <a:t>1</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DelBoy_Id</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Primary Key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5145">
                <a:tc>
                  <a:txBody>
                    <a:bodyPr/>
                    <a:lstStyle/>
                    <a:p>
                      <a:pPr>
                        <a:lnSpc>
                          <a:spcPct val="115000"/>
                        </a:lnSpc>
                        <a:spcAft>
                          <a:spcPts val="0"/>
                        </a:spcAft>
                      </a:pPr>
                      <a:r>
                        <a:rPr lang="en-US" sz="1400">
                          <a:solidFill>
                            <a:schemeClr val="bg1"/>
                          </a:solidFill>
                          <a:latin typeface="Cambria"/>
                          <a:ea typeface="Calibri"/>
                          <a:cs typeface="Mangal"/>
                        </a:rPr>
                        <a:t>2</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DelBoy_Name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nvarchar(50)</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5145">
                <a:tc>
                  <a:txBody>
                    <a:bodyPr/>
                    <a:lstStyle/>
                    <a:p>
                      <a:pPr>
                        <a:lnSpc>
                          <a:spcPct val="115000"/>
                        </a:lnSpc>
                        <a:spcAft>
                          <a:spcPts val="0"/>
                        </a:spcAft>
                      </a:pPr>
                      <a:r>
                        <a:rPr lang="en-US" sz="1400">
                          <a:solidFill>
                            <a:schemeClr val="bg1"/>
                          </a:solidFill>
                          <a:latin typeface="Cambria"/>
                          <a:ea typeface="Calibri"/>
                          <a:cs typeface="Mangal"/>
                        </a:rPr>
                        <a:t>3</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DelBoy_Mobile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bigint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5145">
                <a:tc>
                  <a:txBody>
                    <a:bodyPr/>
                    <a:lstStyle/>
                    <a:p>
                      <a:pPr>
                        <a:lnSpc>
                          <a:spcPct val="115000"/>
                        </a:lnSpc>
                        <a:spcAft>
                          <a:spcPts val="0"/>
                        </a:spcAft>
                      </a:pPr>
                      <a:r>
                        <a:rPr lang="en-US" sz="1400">
                          <a:solidFill>
                            <a:schemeClr val="bg1"/>
                          </a:solidFill>
                          <a:latin typeface="Cambria"/>
                          <a:ea typeface="Calibri"/>
                          <a:cs typeface="Mangal"/>
                        </a:rPr>
                        <a:t>4</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DelBoy_email</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nvarchar(50)</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5145">
                <a:tc>
                  <a:txBody>
                    <a:bodyPr/>
                    <a:lstStyle/>
                    <a:p>
                      <a:pPr>
                        <a:lnSpc>
                          <a:spcPct val="115000"/>
                        </a:lnSpc>
                        <a:spcAft>
                          <a:spcPts val="0"/>
                        </a:spcAft>
                      </a:pPr>
                      <a:r>
                        <a:rPr lang="en-US" sz="1400">
                          <a:solidFill>
                            <a:schemeClr val="bg1"/>
                          </a:solidFill>
                          <a:latin typeface="Cambria"/>
                          <a:ea typeface="Calibri"/>
                          <a:cs typeface="Mangal"/>
                        </a:rPr>
                        <a:t>5</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DelBoy_status</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5145">
                <a:tc>
                  <a:txBody>
                    <a:bodyPr/>
                    <a:lstStyle/>
                    <a:p>
                      <a:pPr>
                        <a:lnSpc>
                          <a:spcPct val="115000"/>
                        </a:lnSpc>
                        <a:spcAft>
                          <a:spcPts val="0"/>
                        </a:spcAft>
                      </a:pPr>
                      <a:r>
                        <a:rPr lang="en-US" sz="1400">
                          <a:solidFill>
                            <a:schemeClr val="bg1"/>
                          </a:solidFill>
                          <a:latin typeface="Cambria"/>
                          <a:ea typeface="Calibri"/>
                          <a:cs typeface="Mangal"/>
                        </a:rPr>
                        <a:t>6</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DelBoy_createdby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5145">
                <a:tc>
                  <a:txBody>
                    <a:bodyPr/>
                    <a:lstStyle/>
                    <a:p>
                      <a:pPr>
                        <a:lnSpc>
                          <a:spcPct val="115000"/>
                        </a:lnSpc>
                        <a:spcAft>
                          <a:spcPts val="0"/>
                        </a:spcAft>
                      </a:pPr>
                      <a:r>
                        <a:rPr lang="en-US" sz="1400">
                          <a:solidFill>
                            <a:schemeClr val="bg1"/>
                          </a:solidFill>
                          <a:latin typeface="Cambria"/>
                          <a:ea typeface="Calibri"/>
                          <a:cs typeface="Mangal"/>
                        </a:rPr>
                        <a:t>7</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DelBoy_createddate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Smalldatetime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5145">
                <a:tc>
                  <a:txBody>
                    <a:bodyPr/>
                    <a:lstStyle/>
                    <a:p>
                      <a:pPr>
                        <a:lnSpc>
                          <a:spcPct val="115000"/>
                        </a:lnSpc>
                        <a:spcAft>
                          <a:spcPts val="0"/>
                        </a:spcAft>
                      </a:pPr>
                      <a:r>
                        <a:rPr lang="en-US" sz="1400">
                          <a:solidFill>
                            <a:schemeClr val="bg1"/>
                          </a:solidFill>
                          <a:latin typeface="Cambria"/>
                          <a:ea typeface="Calibri"/>
                          <a:cs typeface="Mangal"/>
                        </a:rPr>
                        <a:t>8</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DelBoy_modifiedby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5145">
                <a:tc>
                  <a:txBody>
                    <a:bodyPr/>
                    <a:lstStyle/>
                    <a:p>
                      <a:pPr>
                        <a:lnSpc>
                          <a:spcPct val="115000"/>
                        </a:lnSpc>
                        <a:spcAft>
                          <a:spcPts val="0"/>
                        </a:spcAft>
                      </a:pPr>
                      <a:r>
                        <a:rPr lang="en-US" sz="1400">
                          <a:solidFill>
                            <a:schemeClr val="bg1"/>
                          </a:solidFill>
                          <a:latin typeface="Cambria"/>
                          <a:ea typeface="Calibri"/>
                          <a:cs typeface="Mangal"/>
                        </a:rPr>
                        <a:t>9</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DelBo_modifieddate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Smalldatetime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1066800" y="621268"/>
            <a:ext cx="4572000" cy="369332"/>
          </a:xfrm>
          <a:prstGeom prst="rect">
            <a:avLst/>
          </a:prstGeom>
        </p:spPr>
        <p:txBody>
          <a:bodyPr wrap="square" lIns="0" tIns="0" rIns="0" bIns="0">
            <a:spAutoFit/>
          </a:bodyPr>
          <a:lstStyle/>
          <a:p>
            <a:pPr lvl="0"/>
            <a:r>
              <a:rPr lang="en-US" sz="2400" b="1" dirty="0" smtClean="0">
                <a:solidFill>
                  <a:srgbClr val="90C225"/>
                </a:solidFill>
              </a:rPr>
              <a:t>Group Master :-</a:t>
            </a:r>
            <a:endParaRPr lang="en-IN" sz="2400" dirty="0">
              <a:solidFill>
                <a:srgbClr val="90C225"/>
              </a:solidFill>
            </a:endParaRPr>
          </a:p>
        </p:txBody>
      </p:sp>
      <p:graphicFrame>
        <p:nvGraphicFramePr>
          <p:cNvPr id="4" name="Table 3"/>
          <p:cNvGraphicFramePr>
            <a:graphicFrameLocks noGrp="1"/>
          </p:cNvGraphicFramePr>
          <p:nvPr/>
        </p:nvGraphicFramePr>
        <p:xfrm>
          <a:off x="2438400" y="1600200"/>
          <a:ext cx="6019801" cy="4114800"/>
        </p:xfrm>
        <a:graphic>
          <a:graphicData uri="http://schemas.openxmlformats.org/drawingml/2006/table">
            <a:tbl>
              <a:tblPr/>
              <a:tblGrid>
                <a:gridCol w="818343"/>
                <a:gridCol w="2261766"/>
                <a:gridCol w="1536280"/>
                <a:gridCol w="1403412"/>
              </a:tblGrid>
              <a:tr h="514350">
                <a:tc>
                  <a:txBody>
                    <a:bodyPr/>
                    <a:lstStyle/>
                    <a:p>
                      <a:pPr>
                        <a:lnSpc>
                          <a:spcPct val="115000"/>
                        </a:lnSpc>
                        <a:spcAft>
                          <a:spcPts val="0"/>
                        </a:spcAft>
                      </a:pPr>
                      <a:r>
                        <a:rPr lang="en-US" sz="1400" b="1">
                          <a:solidFill>
                            <a:schemeClr val="bg1"/>
                          </a:solidFill>
                          <a:latin typeface="Cambria"/>
                          <a:ea typeface="Calibri"/>
                          <a:cs typeface="Mangal"/>
                        </a:rPr>
                        <a:t>Sr.no</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solidFill>
                            <a:schemeClr val="bg1"/>
                          </a:solidFill>
                          <a:latin typeface="Cambria"/>
                          <a:ea typeface="Calibri"/>
                          <a:cs typeface="Mangal"/>
                        </a:rPr>
                        <a:t>Field Name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solidFill>
                            <a:schemeClr val="bg1"/>
                          </a:solidFill>
                          <a:latin typeface="Cambria"/>
                          <a:ea typeface="Calibri"/>
                          <a:cs typeface="Mangal"/>
                        </a:rPr>
                        <a:t>Data type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solidFill>
                            <a:schemeClr val="bg1"/>
                          </a:solidFill>
                          <a:latin typeface="Cambria"/>
                          <a:ea typeface="Calibri"/>
                          <a:cs typeface="Mangal"/>
                        </a:rPr>
                        <a:t>Constraints</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4350">
                <a:tc>
                  <a:txBody>
                    <a:bodyPr/>
                    <a:lstStyle/>
                    <a:p>
                      <a:pPr>
                        <a:lnSpc>
                          <a:spcPct val="115000"/>
                        </a:lnSpc>
                        <a:spcAft>
                          <a:spcPts val="0"/>
                        </a:spcAft>
                      </a:pPr>
                      <a:r>
                        <a:rPr lang="en-US" sz="1400">
                          <a:solidFill>
                            <a:schemeClr val="bg1"/>
                          </a:solidFill>
                          <a:latin typeface="Cambria"/>
                          <a:ea typeface="Calibri"/>
                          <a:cs typeface="Mangal"/>
                        </a:rPr>
                        <a:t>1</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dirty="0" err="1">
                          <a:solidFill>
                            <a:schemeClr val="bg1"/>
                          </a:solidFill>
                          <a:latin typeface="Cambria"/>
                          <a:ea typeface="Calibri"/>
                          <a:cs typeface="Mangal"/>
                        </a:rPr>
                        <a:t>Grp_Id</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Primary Key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4350">
                <a:tc>
                  <a:txBody>
                    <a:bodyPr/>
                    <a:lstStyle/>
                    <a:p>
                      <a:pPr>
                        <a:lnSpc>
                          <a:spcPct val="115000"/>
                        </a:lnSpc>
                        <a:spcAft>
                          <a:spcPts val="0"/>
                        </a:spcAft>
                      </a:pPr>
                      <a:r>
                        <a:rPr lang="en-US" sz="1400">
                          <a:solidFill>
                            <a:schemeClr val="bg1"/>
                          </a:solidFill>
                          <a:latin typeface="Cambria"/>
                          <a:ea typeface="Calibri"/>
                          <a:cs typeface="Mangal"/>
                        </a:rPr>
                        <a:t>2</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Grp_Name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nvarchar(50)</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4350">
                <a:tc>
                  <a:txBody>
                    <a:bodyPr/>
                    <a:lstStyle/>
                    <a:p>
                      <a:pPr>
                        <a:lnSpc>
                          <a:spcPct val="115000"/>
                        </a:lnSpc>
                        <a:spcAft>
                          <a:spcPts val="0"/>
                        </a:spcAft>
                      </a:pPr>
                      <a:r>
                        <a:rPr lang="en-US" sz="1400">
                          <a:solidFill>
                            <a:schemeClr val="bg1"/>
                          </a:solidFill>
                          <a:latin typeface="Cambria"/>
                          <a:ea typeface="Calibri"/>
                          <a:cs typeface="Mangal"/>
                        </a:rPr>
                        <a:t>3</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Grp_status</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4350">
                <a:tc>
                  <a:txBody>
                    <a:bodyPr/>
                    <a:lstStyle/>
                    <a:p>
                      <a:pPr>
                        <a:lnSpc>
                          <a:spcPct val="115000"/>
                        </a:lnSpc>
                        <a:spcAft>
                          <a:spcPts val="0"/>
                        </a:spcAft>
                      </a:pPr>
                      <a:r>
                        <a:rPr lang="en-US" sz="1400">
                          <a:solidFill>
                            <a:schemeClr val="bg1"/>
                          </a:solidFill>
                          <a:latin typeface="Cambria"/>
                          <a:ea typeface="Calibri"/>
                          <a:cs typeface="Mangal"/>
                        </a:rPr>
                        <a:t>4</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Grp_createdby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4350">
                <a:tc>
                  <a:txBody>
                    <a:bodyPr/>
                    <a:lstStyle/>
                    <a:p>
                      <a:pPr>
                        <a:lnSpc>
                          <a:spcPct val="115000"/>
                        </a:lnSpc>
                        <a:spcAft>
                          <a:spcPts val="0"/>
                        </a:spcAft>
                      </a:pPr>
                      <a:r>
                        <a:rPr lang="en-US" sz="1400">
                          <a:solidFill>
                            <a:schemeClr val="bg1"/>
                          </a:solidFill>
                          <a:latin typeface="Cambria"/>
                          <a:ea typeface="Calibri"/>
                          <a:cs typeface="Mangal"/>
                        </a:rPr>
                        <a:t>5</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Grp_createddate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Smalldatetime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4350">
                <a:tc>
                  <a:txBody>
                    <a:bodyPr/>
                    <a:lstStyle/>
                    <a:p>
                      <a:pPr>
                        <a:lnSpc>
                          <a:spcPct val="115000"/>
                        </a:lnSpc>
                        <a:spcAft>
                          <a:spcPts val="0"/>
                        </a:spcAft>
                      </a:pPr>
                      <a:r>
                        <a:rPr lang="en-US" sz="1400">
                          <a:solidFill>
                            <a:schemeClr val="bg1"/>
                          </a:solidFill>
                          <a:latin typeface="Cambria"/>
                          <a:ea typeface="Calibri"/>
                          <a:cs typeface="Mangal"/>
                        </a:rPr>
                        <a:t>6</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Grp_modifiedby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4350">
                <a:tc>
                  <a:txBody>
                    <a:bodyPr/>
                    <a:lstStyle/>
                    <a:p>
                      <a:pPr>
                        <a:lnSpc>
                          <a:spcPct val="115000"/>
                        </a:lnSpc>
                        <a:spcAft>
                          <a:spcPts val="0"/>
                        </a:spcAft>
                      </a:pPr>
                      <a:r>
                        <a:rPr lang="en-US" sz="1400">
                          <a:solidFill>
                            <a:schemeClr val="bg1"/>
                          </a:solidFill>
                          <a:latin typeface="Cambria"/>
                          <a:ea typeface="Calibri"/>
                          <a:cs typeface="Mangal"/>
                        </a:rPr>
                        <a:t>7</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dirty="0" err="1">
                          <a:solidFill>
                            <a:schemeClr val="bg1"/>
                          </a:solidFill>
                          <a:latin typeface="Cambria"/>
                          <a:ea typeface="Calibri"/>
                          <a:cs typeface="Mangal"/>
                        </a:rPr>
                        <a:t>Grp_modifieddate</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dirty="0" err="1">
                          <a:solidFill>
                            <a:schemeClr val="bg1"/>
                          </a:solidFill>
                          <a:latin typeface="Cambria"/>
                          <a:ea typeface="Calibri"/>
                          <a:cs typeface="Mangal"/>
                        </a:rPr>
                        <a:t>Smalldatetime</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838200" y="621268"/>
            <a:ext cx="4572000" cy="369332"/>
          </a:xfrm>
          <a:prstGeom prst="rect">
            <a:avLst/>
          </a:prstGeom>
        </p:spPr>
        <p:txBody>
          <a:bodyPr wrap="square" lIns="0" tIns="0" rIns="0" bIns="0">
            <a:spAutoFit/>
          </a:bodyPr>
          <a:lstStyle/>
          <a:p>
            <a:pPr lvl="0"/>
            <a:r>
              <a:rPr lang="en-US" sz="2400" b="1" dirty="0" smtClean="0">
                <a:solidFill>
                  <a:srgbClr val="90C225"/>
                </a:solidFill>
              </a:rPr>
              <a:t>Unit Master :-</a:t>
            </a:r>
            <a:endParaRPr lang="en-IN" sz="2400" dirty="0">
              <a:solidFill>
                <a:srgbClr val="90C225"/>
              </a:solidFill>
            </a:endParaRPr>
          </a:p>
        </p:txBody>
      </p:sp>
      <p:graphicFrame>
        <p:nvGraphicFramePr>
          <p:cNvPr id="4" name="Table 3"/>
          <p:cNvGraphicFramePr>
            <a:graphicFrameLocks noGrp="1"/>
          </p:cNvGraphicFramePr>
          <p:nvPr/>
        </p:nvGraphicFramePr>
        <p:xfrm>
          <a:off x="2819400" y="1142999"/>
          <a:ext cx="5943600" cy="5181600"/>
        </p:xfrm>
        <a:graphic>
          <a:graphicData uri="http://schemas.openxmlformats.org/drawingml/2006/table">
            <a:tbl>
              <a:tblPr/>
              <a:tblGrid>
                <a:gridCol w="807984"/>
                <a:gridCol w="2257733"/>
                <a:gridCol w="1492236"/>
                <a:gridCol w="1385647"/>
              </a:tblGrid>
              <a:tr h="647700">
                <a:tc>
                  <a:txBody>
                    <a:bodyPr/>
                    <a:lstStyle/>
                    <a:p>
                      <a:pPr>
                        <a:lnSpc>
                          <a:spcPct val="115000"/>
                        </a:lnSpc>
                        <a:spcAft>
                          <a:spcPts val="0"/>
                        </a:spcAft>
                      </a:pPr>
                      <a:r>
                        <a:rPr lang="en-US" sz="1400" b="1" dirty="0" err="1">
                          <a:solidFill>
                            <a:schemeClr val="bg1"/>
                          </a:solidFill>
                          <a:latin typeface="Cambria"/>
                          <a:ea typeface="Calibri"/>
                          <a:cs typeface="Mangal"/>
                        </a:rPr>
                        <a:t>Sr.no</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solidFill>
                            <a:schemeClr val="bg1"/>
                          </a:solidFill>
                          <a:latin typeface="Cambria"/>
                          <a:ea typeface="Calibri"/>
                          <a:cs typeface="Mangal"/>
                        </a:rPr>
                        <a:t>Field Name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solidFill>
                            <a:schemeClr val="bg1"/>
                          </a:solidFill>
                          <a:latin typeface="Cambria"/>
                          <a:ea typeface="Calibri"/>
                          <a:cs typeface="Mangal"/>
                        </a:rPr>
                        <a:t>Data type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solidFill>
                            <a:schemeClr val="bg1"/>
                          </a:solidFill>
                          <a:latin typeface="Cambria"/>
                          <a:ea typeface="Calibri"/>
                          <a:cs typeface="Mangal"/>
                        </a:rPr>
                        <a:t>Constraints</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700">
                <a:tc>
                  <a:txBody>
                    <a:bodyPr/>
                    <a:lstStyle/>
                    <a:p>
                      <a:pPr>
                        <a:lnSpc>
                          <a:spcPct val="115000"/>
                        </a:lnSpc>
                        <a:spcAft>
                          <a:spcPts val="0"/>
                        </a:spcAft>
                      </a:pPr>
                      <a:r>
                        <a:rPr lang="en-US" sz="1400">
                          <a:solidFill>
                            <a:schemeClr val="bg1"/>
                          </a:solidFill>
                          <a:latin typeface="Cambria"/>
                          <a:ea typeface="Calibri"/>
                          <a:cs typeface="Mangal"/>
                        </a:rPr>
                        <a:t>1</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dirty="0" err="1">
                          <a:solidFill>
                            <a:schemeClr val="bg1"/>
                          </a:solidFill>
                          <a:latin typeface="Cambria"/>
                          <a:ea typeface="Calibri"/>
                          <a:cs typeface="Mangal"/>
                        </a:rPr>
                        <a:t>Unit_Id</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Primary Key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700">
                <a:tc>
                  <a:txBody>
                    <a:bodyPr/>
                    <a:lstStyle/>
                    <a:p>
                      <a:pPr>
                        <a:lnSpc>
                          <a:spcPct val="115000"/>
                        </a:lnSpc>
                        <a:spcAft>
                          <a:spcPts val="0"/>
                        </a:spcAft>
                      </a:pPr>
                      <a:r>
                        <a:rPr lang="en-US" sz="1400">
                          <a:solidFill>
                            <a:schemeClr val="bg1"/>
                          </a:solidFill>
                          <a:latin typeface="Cambria"/>
                          <a:ea typeface="Calibri"/>
                          <a:cs typeface="Mangal"/>
                        </a:rPr>
                        <a:t>2</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Unit_Name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nvarchar(50)</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700">
                <a:tc>
                  <a:txBody>
                    <a:bodyPr/>
                    <a:lstStyle/>
                    <a:p>
                      <a:pPr>
                        <a:lnSpc>
                          <a:spcPct val="115000"/>
                        </a:lnSpc>
                        <a:spcAft>
                          <a:spcPts val="0"/>
                        </a:spcAft>
                      </a:pPr>
                      <a:r>
                        <a:rPr lang="en-US" sz="1400">
                          <a:solidFill>
                            <a:schemeClr val="bg1"/>
                          </a:solidFill>
                          <a:latin typeface="Cambria"/>
                          <a:ea typeface="Calibri"/>
                          <a:cs typeface="Mangal"/>
                        </a:rPr>
                        <a:t>3</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Unit_status</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700">
                <a:tc>
                  <a:txBody>
                    <a:bodyPr/>
                    <a:lstStyle/>
                    <a:p>
                      <a:pPr>
                        <a:lnSpc>
                          <a:spcPct val="115000"/>
                        </a:lnSpc>
                        <a:spcAft>
                          <a:spcPts val="0"/>
                        </a:spcAft>
                      </a:pPr>
                      <a:r>
                        <a:rPr lang="en-US" sz="1400">
                          <a:solidFill>
                            <a:schemeClr val="bg1"/>
                          </a:solidFill>
                          <a:latin typeface="Cambria"/>
                          <a:ea typeface="Calibri"/>
                          <a:cs typeface="Mangal"/>
                        </a:rPr>
                        <a:t>4</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Unit_createdby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700">
                <a:tc>
                  <a:txBody>
                    <a:bodyPr/>
                    <a:lstStyle/>
                    <a:p>
                      <a:pPr>
                        <a:lnSpc>
                          <a:spcPct val="115000"/>
                        </a:lnSpc>
                        <a:spcAft>
                          <a:spcPts val="0"/>
                        </a:spcAft>
                      </a:pPr>
                      <a:r>
                        <a:rPr lang="en-US" sz="1400">
                          <a:solidFill>
                            <a:schemeClr val="bg1"/>
                          </a:solidFill>
                          <a:latin typeface="Cambria"/>
                          <a:ea typeface="Calibri"/>
                          <a:cs typeface="Mangal"/>
                        </a:rPr>
                        <a:t>5</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Unit_createddate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Smalldatetime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700">
                <a:tc>
                  <a:txBody>
                    <a:bodyPr/>
                    <a:lstStyle/>
                    <a:p>
                      <a:pPr>
                        <a:lnSpc>
                          <a:spcPct val="115000"/>
                        </a:lnSpc>
                        <a:spcAft>
                          <a:spcPts val="0"/>
                        </a:spcAft>
                      </a:pPr>
                      <a:r>
                        <a:rPr lang="en-US" sz="1400">
                          <a:solidFill>
                            <a:schemeClr val="bg1"/>
                          </a:solidFill>
                          <a:latin typeface="Cambria"/>
                          <a:ea typeface="Calibri"/>
                          <a:cs typeface="Mangal"/>
                        </a:rPr>
                        <a:t>6</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Unit_modifiedby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700">
                <a:tc>
                  <a:txBody>
                    <a:bodyPr/>
                    <a:lstStyle/>
                    <a:p>
                      <a:pPr>
                        <a:lnSpc>
                          <a:spcPct val="115000"/>
                        </a:lnSpc>
                        <a:spcAft>
                          <a:spcPts val="0"/>
                        </a:spcAft>
                      </a:pPr>
                      <a:r>
                        <a:rPr lang="en-US" sz="1400">
                          <a:solidFill>
                            <a:schemeClr val="bg1"/>
                          </a:solidFill>
                          <a:latin typeface="Cambria"/>
                          <a:ea typeface="Calibri"/>
                          <a:cs typeface="Mangal"/>
                        </a:rPr>
                        <a:t>7</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Unit_modifieddate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Smalldatetime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838200" y="621268"/>
            <a:ext cx="4572000" cy="369332"/>
          </a:xfrm>
          <a:prstGeom prst="rect">
            <a:avLst/>
          </a:prstGeom>
        </p:spPr>
        <p:txBody>
          <a:bodyPr wrap="square" lIns="0" tIns="0" rIns="0" bIns="0">
            <a:spAutoFit/>
          </a:bodyPr>
          <a:lstStyle/>
          <a:p>
            <a:pPr lvl="0"/>
            <a:r>
              <a:rPr lang="en-US" sz="2400" b="1" dirty="0" smtClean="0">
                <a:solidFill>
                  <a:srgbClr val="90C225"/>
                </a:solidFill>
              </a:rPr>
              <a:t>Product  </a:t>
            </a:r>
            <a:r>
              <a:rPr lang="en-US" sz="2400" b="1" dirty="0" smtClean="0">
                <a:solidFill>
                  <a:srgbClr val="90C225"/>
                </a:solidFill>
              </a:rPr>
              <a:t>Master :-</a:t>
            </a:r>
            <a:endParaRPr lang="en-IN" sz="2400" dirty="0">
              <a:solidFill>
                <a:srgbClr val="90C225"/>
              </a:solidFill>
            </a:endParaRPr>
          </a:p>
        </p:txBody>
      </p:sp>
      <p:graphicFrame>
        <p:nvGraphicFramePr>
          <p:cNvPr id="6" name="Table 5"/>
          <p:cNvGraphicFramePr>
            <a:graphicFrameLocks noGrp="1"/>
          </p:cNvGraphicFramePr>
          <p:nvPr/>
        </p:nvGraphicFramePr>
        <p:xfrm>
          <a:off x="2590800" y="1219204"/>
          <a:ext cx="6248399" cy="5029200"/>
        </p:xfrm>
        <a:graphic>
          <a:graphicData uri="http://schemas.openxmlformats.org/drawingml/2006/table">
            <a:tbl>
              <a:tblPr/>
              <a:tblGrid>
                <a:gridCol w="849419"/>
                <a:gridCol w="2373514"/>
                <a:gridCol w="1568760"/>
                <a:gridCol w="1456706"/>
              </a:tblGrid>
              <a:tr h="502920">
                <a:tc>
                  <a:txBody>
                    <a:bodyPr/>
                    <a:lstStyle/>
                    <a:p>
                      <a:pPr>
                        <a:lnSpc>
                          <a:spcPct val="115000"/>
                        </a:lnSpc>
                        <a:spcAft>
                          <a:spcPts val="0"/>
                        </a:spcAft>
                      </a:pPr>
                      <a:r>
                        <a:rPr lang="en-US" sz="1400" b="1">
                          <a:solidFill>
                            <a:schemeClr val="bg1"/>
                          </a:solidFill>
                          <a:latin typeface="Cambria"/>
                          <a:ea typeface="Calibri"/>
                          <a:cs typeface="Mangal"/>
                        </a:rPr>
                        <a:t>Sr.no</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solidFill>
                            <a:schemeClr val="bg1"/>
                          </a:solidFill>
                          <a:latin typeface="Cambria"/>
                          <a:ea typeface="Calibri"/>
                          <a:cs typeface="Mangal"/>
                        </a:rPr>
                        <a:t>Field Name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solidFill>
                            <a:schemeClr val="bg1"/>
                          </a:solidFill>
                          <a:latin typeface="Cambria"/>
                          <a:ea typeface="Calibri"/>
                          <a:cs typeface="Mangal"/>
                        </a:rPr>
                        <a:t>Data type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solidFill>
                            <a:schemeClr val="bg1"/>
                          </a:solidFill>
                          <a:latin typeface="Cambria"/>
                          <a:ea typeface="Calibri"/>
                          <a:cs typeface="Mangal"/>
                        </a:rPr>
                        <a:t>Constraints</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2920">
                <a:tc>
                  <a:txBody>
                    <a:bodyPr/>
                    <a:lstStyle/>
                    <a:p>
                      <a:pPr>
                        <a:lnSpc>
                          <a:spcPct val="115000"/>
                        </a:lnSpc>
                        <a:spcAft>
                          <a:spcPts val="0"/>
                        </a:spcAft>
                      </a:pPr>
                      <a:r>
                        <a:rPr lang="en-US" sz="1400">
                          <a:solidFill>
                            <a:schemeClr val="bg1"/>
                          </a:solidFill>
                          <a:latin typeface="Cambria"/>
                          <a:ea typeface="Calibri"/>
                          <a:cs typeface="Mangal"/>
                        </a:rPr>
                        <a:t>1</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dirty="0" err="1">
                          <a:solidFill>
                            <a:schemeClr val="bg1"/>
                          </a:solidFill>
                          <a:latin typeface="Cambria"/>
                          <a:ea typeface="Calibri"/>
                          <a:cs typeface="Mangal"/>
                        </a:rPr>
                        <a:t>Prod_Id</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Primary Key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2920">
                <a:tc>
                  <a:txBody>
                    <a:bodyPr/>
                    <a:lstStyle/>
                    <a:p>
                      <a:pPr>
                        <a:lnSpc>
                          <a:spcPct val="115000"/>
                        </a:lnSpc>
                        <a:spcAft>
                          <a:spcPts val="0"/>
                        </a:spcAft>
                      </a:pPr>
                      <a:r>
                        <a:rPr lang="en-US" sz="1400">
                          <a:solidFill>
                            <a:schemeClr val="bg1"/>
                          </a:solidFill>
                          <a:latin typeface="Cambria"/>
                          <a:ea typeface="Calibri"/>
                          <a:cs typeface="Mangal"/>
                        </a:rPr>
                        <a:t>2</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Prod_Name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nvarchar(50)</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2920">
                <a:tc>
                  <a:txBody>
                    <a:bodyPr/>
                    <a:lstStyle/>
                    <a:p>
                      <a:pPr>
                        <a:lnSpc>
                          <a:spcPct val="115000"/>
                        </a:lnSpc>
                        <a:spcAft>
                          <a:spcPts val="0"/>
                        </a:spcAft>
                      </a:pPr>
                      <a:r>
                        <a:rPr lang="en-US" sz="1400">
                          <a:solidFill>
                            <a:schemeClr val="bg1"/>
                          </a:solidFill>
                          <a:latin typeface="Cambria"/>
                          <a:ea typeface="Calibri"/>
                          <a:cs typeface="Mangal"/>
                        </a:rPr>
                        <a:t>3</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Grp_Id</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FK_Key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2920">
                <a:tc>
                  <a:txBody>
                    <a:bodyPr/>
                    <a:lstStyle/>
                    <a:p>
                      <a:pPr>
                        <a:lnSpc>
                          <a:spcPct val="115000"/>
                        </a:lnSpc>
                        <a:spcAft>
                          <a:spcPts val="0"/>
                        </a:spcAft>
                      </a:pPr>
                      <a:r>
                        <a:rPr lang="en-US" sz="1400">
                          <a:solidFill>
                            <a:schemeClr val="bg1"/>
                          </a:solidFill>
                          <a:latin typeface="Cambria"/>
                          <a:ea typeface="Calibri"/>
                          <a:cs typeface="Mangal"/>
                        </a:rPr>
                        <a:t>4</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Unit_Id</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FK_Key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2920">
                <a:tc>
                  <a:txBody>
                    <a:bodyPr/>
                    <a:lstStyle/>
                    <a:p>
                      <a:pPr>
                        <a:lnSpc>
                          <a:spcPct val="115000"/>
                        </a:lnSpc>
                        <a:spcAft>
                          <a:spcPts val="0"/>
                        </a:spcAft>
                      </a:pPr>
                      <a:r>
                        <a:rPr lang="en-US" sz="1400">
                          <a:solidFill>
                            <a:schemeClr val="bg1"/>
                          </a:solidFill>
                          <a:latin typeface="Cambria"/>
                          <a:ea typeface="Calibri"/>
                          <a:cs typeface="Mangal"/>
                        </a:rPr>
                        <a:t>5</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Prod_status</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2920">
                <a:tc>
                  <a:txBody>
                    <a:bodyPr/>
                    <a:lstStyle/>
                    <a:p>
                      <a:pPr>
                        <a:lnSpc>
                          <a:spcPct val="115000"/>
                        </a:lnSpc>
                        <a:spcAft>
                          <a:spcPts val="0"/>
                        </a:spcAft>
                      </a:pPr>
                      <a:r>
                        <a:rPr lang="en-US" sz="1400">
                          <a:solidFill>
                            <a:schemeClr val="bg1"/>
                          </a:solidFill>
                          <a:latin typeface="Cambria"/>
                          <a:ea typeface="Calibri"/>
                          <a:cs typeface="Mangal"/>
                        </a:rPr>
                        <a:t>6</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Prod_createdby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2920">
                <a:tc>
                  <a:txBody>
                    <a:bodyPr/>
                    <a:lstStyle/>
                    <a:p>
                      <a:pPr>
                        <a:lnSpc>
                          <a:spcPct val="115000"/>
                        </a:lnSpc>
                        <a:spcAft>
                          <a:spcPts val="0"/>
                        </a:spcAft>
                      </a:pPr>
                      <a:r>
                        <a:rPr lang="en-US" sz="1400">
                          <a:solidFill>
                            <a:schemeClr val="bg1"/>
                          </a:solidFill>
                          <a:latin typeface="Cambria"/>
                          <a:ea typeface="Calibri"/>
                          <a:cs typeface="Mangal"/>
                        </a:rPr>
                        <a:t>7</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Prod_createddate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Smalldatetime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2920">
                <a:tc>
                  <a:txBody>
                    <a:bodyPr/>
                    <a:lstStyle/>
                    <a:p>
                      <a:pPr>
                        <a:lnSpc>
                          <a:spcPct val="115000"/>
                        </a:lnSpc>
                        <a:spcAft>
                          <a:spcPts val="0"/>
                        </a:spcAft>
                      </a:pPr>
                      <a:r>
                        <a:rPr lang="en-US" sz="1400">
                          <a:solidFill>
                            <a:schemeClr val="bg1"/>
                          </a:solidFill>
                          <a:latin typeface="Cambria"/>
                          <a:ea typeface="Calibri"/>
                          <a:cs typeface="Mangal"/>
                        </a:rPr>
                        <a:t>8</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Prod_modifiedby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2920">
                <a:tc>
                  <a:txBody>
                    <a:bodyPr/>
                    <a:lstStyle/>
                    <a:p>
                      <a:pPr>
                        <a:lnSpc>
                          <a:spcPct val="115000"/>
                        </a:lnSpc>
                        <a:spcAft>
                          <a:spcPts val="0"/>
                        </a:spcAft>
                      </a:pPr>
                      <a:r>
                        <a:rPr lang="en-US" sz="1400">
                          <a:solidFill>
                            <a:schemeClr val="bg1"/>
                          </a:solidFill>
                          <a:latin typeface="Cambria"/>
                          <a:ea typeface="Calibri"/>
                          <a:cs typeface="Mangal"/>
                        </a:rPr>
                        <a:t>9</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Prod_modifieddate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Smalldatetime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9158"/>
            <a:ext cx="2901290" cy="566822"/>
          </a:xfrm>
          <a:prstGeom prst="rect">
            <a:avLst/>
          </a:prstGeom>
        </p:spPr>
        <p:txBody>
          <a:bodyPr vert="horz" wrap="square" lIns="0" tIns="12700" rIns="0" bIns="0" rtlCol="0">
            <a:spAutoFit/>
          </a:bodyPr>
          <a:lstStyle/>
          <a:p>
            <a:pPr marL="12700">
              <a:lnSpc>
                <a:spcPct val="100000"/>
              </a:lnSpc>
              <a:spcBef>
                <a:spcPts val="100"/>
              </a:spcBef>
            </a:pPr>
            <a:r>
              <a:rPr lang="en-IN" dirty="0" smtClean="0"/>
              <a:t>Introduction</a:t>
            </a:r>
            <a:endParaRPr dirty="0"/>
          </a:p>
        </p:txBody>
      </p:sp>
      <p:sp>
        <p:nvSpPr>
          <p:cNvPr id="3" name="object 3"/>
          <p:cNvSpPr txBox="1"/>
          <p:nvPr/>
        </p:nvSpPr>
        <p:spPr>
          <a:xfrm>
            <a:off x="609600" y="1815785"/>
            <a:ext cx="9753600" cy="4343497"/>
          </a:xfrm>
          <a:prstGeom prst="rect">
            <a:avLst/>
          </a:prstGeom>
        </p:spPr>
        <p:txBody>
          <a:bodyPr vert="horz" wrap="square" lIns="0" tIns="138430" rIns="0" bIns="0" rtlCol="0">
            <a:spAutoFit/>
          </a:bodyPr>
          <a:lstStyle/>
          <a:p>
            <a:r>
              <a:rPr lang="en-US" sz="2400" dirty="0" smtClean="0">
                <a:solidFill>
                  <a:schemeClr val="bg1"/>
                </a:solidFill>
              </a:rPr>
              <a:t>This project is one of the sincere by for time saving &amp;giving the better service to the customer.</a:t>
            </a:r>
            <a:endParaRPr lang="en-IN" sz="2400" dirty="0" smtClean="0">
              <a:solidFill>
                <a:schemeClr val="bg1"/>
              </a:solidFill>
            </a:endParaRPr>
          </a:p>
          <a:p>
            <a:r>
              <a:rPr lang="en-US" sz="2400" dirty="0" smtClean="0">
                <a:solidFill>
                  <a:schemeClr val="bg1"/>
                </a:solidFill>
              </a:rPr>
              <a:t> </a:t>
            </a:r>
            <a:endParaRPr lang="en-IN" sz="2400" dirty="0" smtClean="0">
              <a:solidFill>
                <a:schemeClr val="bg1"/>
              </a:solidFill>
            </a:endParaRPr>
          </a:p>
          <a:p>
            <a:pPr lvl="0"/>
            <a:r>
              <a:rPr lang="en-US" sz="2400" dirty="0" smtClean="0">
                <a:solidFill>
                  <a:schemeClr val="bg1"/>
                </a:solidFill>
              </a:rPr>
              <a:t>In manual system there are various registers and complicated transactions. To avoiding this complication we computerized this system. To satisfy all users needs.</a:t>
            </a:r>
          </a:p>
          <a:p>
            <a:pPr lvl="0"/>
            <a:endParaRPr lang="en-IN" sz="2400" dirty="0" smtClean="0">
              <a:solidFill>
                <a:schemeClr val="bg1"/>
              </a:solidFill>
            </a:endParaRPr>
          </a:p>
          <a:p>
            <a:r>
              <a:rPr lang="en-US" sz="2400" dirty="0" smtClean="0">
                <a:solidFill>
                  <a:schemeClr val="bg1"/>
                </a:solidFill>
              </a:rPr>
              <a:t> The system effectively maintains whole data. The system works fast. To save time and more accurate data processing. The system gives detail information about all types of </a:t>
            </a:r>
            <a:r>
              <a:rPr lang="en-US" sz="2400" dirty="0" smtClean="0">
                <a:solidFill>
                  <a:schemeClr val="bg1"/>
                </a:solidFill>
              </a:rPr>
              <a:t>product</a:t>
            </a:r>
            <a:r>
              <a:rPr lang="en-US" sz="2400" dirty="0" smtClean="0">
                <a:solidFill>
                  <a:schemeClr val="bg1"/>
                </a:solidFill>
              </a:rPr>
              <a:t>  </a:t>
            </a:r>
            <a:r>
              <a:rPr lang="en-US" sz="2400" dirty="0" smtClean="0">
                <a:solidFill>
                  <a:schemeClr val="bg1"/>
                </a:solidFill>
              </a:rPr>
              <a:t>details and </a:t>
            </a:r>
            <a:r>
              <a:rPr lang="en-US" sz="2400" dirty="0" smtClean="0">
                <a:solidFill>
                  <a:schemeClr val="bg1"/>
                </a:solidFill>
              </a:rPr>
              <a:t>order</a:t>
            </a:r>
            <a:r>
              <a:rPr lang="en-US" sz="2400" dirty="0" smtClean="0">
                <a:solidFill>
                  <a:schemeClr val="bg1"/>
                </a:solidFill>
              </a:rPr>
              <a:t> </a:t>
            </a:r>
            <a:r>
              <a:rPr lang="en-US" sz="2400" dirty="0" smtClean="0">
                <a:solidFill>
                  <a:schemeClr val="bg1"/>
                </a:solidFill>
              </a:rPr>
              <a:t>detail </a:t>
            </a:r>
            <a:r>
              <a:rPr lang="en-US" sz="2400" dirty="0" smtClean="0">
                <a:solidFill>
                  <a:schemeClr val="bg1"/>
                </a:solidFill>
              </a:rPr>
              <a:t>easily.</a:t>
            </a:r>
            <a:endParaRPr lang="en-IN" sz="2400" dirty="0" smtClean="0">
              <a:solidFill>
                <a:schemeClr val="bg1"/>
              </a:solidFill>
            </a:endParaRPr>
          </a:p>
          <a:p>
            <a:pPr marL="12700">
              <a:lnSpc>
                <a:spcPct val="100000"/>
              </a:lnSpc>
              <a:spcBef>
                <a:spcPts val="1090"/>
              </a:spcBef>
              <a:tabLst>
                <a:tab pos="354965" algn="l"/>
              </a:tabLst>
            </a:pPr>
            <a:endParaRPr sz="2400" dirty="0">
              <a:solidFill>
                <a:schemeClr val="bg1"/>
              </a:solidFill>
              <a:cs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838200" y="621268"/>
            <a:ext cx="4572000" cy="369332"/>
          </a:xfrm>
          <a:prstGeom prst="rect">
            <a:avLst/>
          </a:prstGeom>
        </p:spPr>
        <p:txBody>
          <a:bodyPr wrap="square" lIns="0" tIns="0" rIns="0" bIns="0">
            <a:spAutoFit/>
          </a:bodyPr>
          <a:lstStyle/>
          <a:p>
            <a:pPr lvl="0"/>
            <a:r>
              <a:rPr lang="en-US" sz="2400" b="1" dirty="0" smtClean="0">
                <a:solidFill>
                  <a:srgbClr val="90C225"/>
                </a:solidFill>
              </a:rPr>
              <a:t>Image </a:t>
            </a:r>
            <a:r>
              <a:rPr lang="en-US" sz="2400" b="1" dirty="0" smtClean="0">
                <a:solidFill>
                  <a:srgbClr val="90C225"/>
                </a:solidFill>
              </a:rPr>
              <a:t>Master :-</a:t>
            </a:r>
            <a:endParaRPr lang="en-IN" sz="2400" dirty="0">
              <a:solidFill>
                <a:srgbClr val="90C225"/>
              </a:solidFill>
            </a:endParaRPr>
          </a:p>
        </p:txBody>
      </p:sp>
      <p:graphicFrame>
        <p:nvGraphicFramePr>
          <p:cNvPr id="10" name="Table 9"/>
          <p:cNvGraphicFramePr>
            <a:graphicFrameLocks noGrp="1"/>
          </p:cNvGraphicFramePr>
          <p:nvPr/>
        </p:nvGraphicFramePr>
        <p:xfrm>
          <a:off x="3124200" y="914404"/>
          <a:ext cx="5503545" cy="5638797"/>
        </p:xfrm>
        <a:graphic>
          <a:graphicData uri="http://schemas.openxmlformats.org/drawingml/2006/table">
            <a:tbl>
              <a:tblPr/>
              <a:tblGrid>
                <a:gridCol w="748162"/>
                <a:gridCol w="2090574"/>
                <a:gridCol w="1381753"/>
                <a:gridCol w="1283056"/>
              </a:tblGrid>
              <a:tr h="626533">
                <a:tc>
                  <a:txBody>
                    <a:bodyPr/>
                    <a:lstStyle/>
                    <a:p>
                      <a:pPr>
                        <a:lnSpc>
                          <a:spcPct val="115000"/>
                        </a:lnSpc>
                        <a:spcAft>
                          <a:spcPts val="0"/>
                        </a:spcAft>
                      </a:pPr>
                      <a:r>
                        <a:rPr lang="en-US" sz="1400" b="1">
                          <a:solidFill>
                            <a:schemeClr val="bg1"/>
                          </a:solidFill>
                          <a:latin typeface="Cambria"/>
                          <a:ea typeface="Calibri"/>
                          <a:cs typeface="Mangal"/>
                        </a:rPr>
                        <a:t>Sr.no</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solidFill>
                            <a:schemeClr val="bg1"/>
                          </a:solidFill>
                          <a:latin typeface="Cambria"/>
                          <a:ea typeface="Calibri"/>
                          <a:cs typeface="Mangal"/>
                        </a:rPr>
                        <a:t>Field Name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solidFill>
                            <a:schemeClr val="bg1"/>
                          </a:solidFill>
                          <a:latin typeface="Cambria"/>
                          <a:ea typeface="Calibri"/>
                          <a:cs typeface="Mangal"/>
                        </a:rPr>
                        <a:t>Data type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solidFill>
                            <a:schemeClr val="bg1"/>
                          </a:solidFill>
                          <a:latin typeface="Cambria"/>
                          <a:ea typeface="Calibri"/>
                          <a:cs typeface="Mangal"/>
                        </a:rPr>
                        <a:t>Constraints</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6533">
                <a:tc>
                  <a:txBody>
                    <a:bodyPr/>
                    <a:lstStyle/>
                    <a:p>
                      <a:pPr>
                        <a:lnSpc>
                          <a:spcPct val="115000"/>
                        </a:lnSpc>
                        <a:spcAft>
                          <a:spcPts val="0"/>
                        </a:spcAft>
                      </a:pPr>
                      <a:r>
                        <a:rPr lang="en-US" sz="1400">
                          <a:solidFill>
                            <a:schemeClr val="bg1"/>
                          </a:solidFill>
                          <a:latin typeface="Cambria"/>
                          <a:ea typeface="Calibri"/>
                          <a:cs typeface="Mangal"/>
                        </a:rPr>
                        <a:t>1</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dirty="0" err="1">
                          <a:solidFill>
                            <a:schemeClr val="bg1"/>
                          </a:solidFill>
                          <a:latin typeface="Cambria"/>
                          <a:ea typeface="Calibri"/>
                          <a:cs typeface="Mangal"/>
                        </a:rPr>
                        <a:t>Img_Id</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Primary Key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6533">
                <a:tc>
                  <a:txBody>
                    <a:bodyPr/>
                    <a:lstStyle/>
                    <a:p>
                      <a:pPr>
                        <a:lnSpc>
                          <a:spcPct val="115000"/>
                        </a:lnSpc>
                        <a:spcAft>
                          <a:spcPts val="0"/>
                        </a:spcAft>
                      </a:pPr>
                      <a:r>
                        <a:rPr lang="en-US" sz="1400">
                          <a:solidFill>
                            <a:schemeClr val="bg1"/>
                          </a:solidFill>
                          <a:latin typeface="Cambria"/>
                          <a:ea typeface="Calibri"/>
                          <a:cs typeface="Mangal"/>
                        </a:rPr>
                        <a:t>2</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Prod_Id</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FK_Key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6533">
                <a:tc>
                  <a:txBody>
                    <a:bodyPr/>
                    <a:lstStyle/>
                    <a:p>
                      <a:pPr>
                        <a:lnSpc>
                          <a:spcPct val="115000"/>
                        </a:lnSpc>
                        <a:spcAft>
                          <a:spcPts val="0"/>
                        </a:spcAft>
                      </a:pPr>
                      <a:r>
                        <a:rPr lang="en-US" sz="1400">
                          <a:solidFill>
                            <a:schemeClr val="bg1"/>
                          </a:solidFill>
                          <a:latin typeface="Cambria"/>
                          <a:ea typeface="Calibri"/>
                          <a:cs typeface="Mangal"/>
                        </a:rPr>
                        <a:t>3</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Img_path</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nvarchar(50)</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6533">
                <a:tc>
                  <a:txBody>
                    <a:bodyPr/>
                    <a:lstStyle/>
                    <a:p>
                      <a:pPr>
                        <a:lnSpc>
                          <a:spcPct val="115000"/>
                        </a:lnSpc>
                        <a:spcAft>
                          <a:spcPts val="0"/>
                        </a:spcAft>
                      </a:pPr>
                      <a:r>
                        <a:rPr lang="en-US" sz="1400">
                          <a:solidFill>
                            <a:schemeClr val="bg1"/>
                          </a:solidFill>
                          <a:latin typeface="Cambria"/>
                          <a:ea typeface="Calibri"/>
                          <a:cs typeface="Mangal"/>
                        </a:rPr>
                        <a:t>4</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Img_status</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6533">
                <a:tc>
                  <a:txBody>
                    <a:bodyPr/>
                    <a:lstStyle/>
                    <a:p>
                      <a:pPr>
                        <a:lnSpc>
                          <a:spcPct val="115000"/>
                        </a:lnSpc>
                        <a:spcAft>
                          <a:spcPts val="0"/>
                        </a:spcAft>
                      </a:pPr>
                      <a:r>
                        <a:rPr lang="en-US" sz="1400">
                          <a:solidFill>
                            <a:schemeClr val="bg1"/>
                          </a:solidFill>
                          <a:latin typeface="Cambria"/>
                          <a:ea typeface="Calibri"/>
                          <a:cs typeface="Mangal"/>
                        </a:rPr>
                        <a:t>5</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Img_createdby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6533">
                <a:tc>
                  <a:txBody>
                    <a:bodyPr/>
                    <a:lstStyle/>
                    <a:p>
                      <a:pPr>
                        <a:lnSpc>
                          <a:spcPct val="115000"/>
                        </a:lnSpc>
                        <a:spcAft>
                          <a:spcPts val="0"/>
                        </a:spcAft>
                      </a:pPr>
                      <a:r>
                        <a:rPr lang="en-US" sz="1400">
                          <a:solidFill>
                            <a:schemeClr val="bg1"/>
                          </a:solidFill>
                          <a:latin typeface="Cambria"/>
                          <a:ea typeface="Calibri"/>
                          <a:cs typeface="Mangal"/>
                        </a:rPr>
                        <a:t>6</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Img_createddate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Smalldatetime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6533">
                <a:tc>
                  <a:txBody>
                    <a:bodyPr/>
                    <a:lstStyle/>
                    <a:p>
                      <a:pPr>
                        <a:lnSpc>
                          <a:spcPct val="115000"/>
                        </a:lnSpc>
                        <a:spcAft>
                          <a:spcPts val="0"/>
                        </a:spcAft>
                      </a:pPr>
                      <a:r>
                        <a:rPr lang="en-US" sz="1400">
                          <a:solidFill>
                            <a:schemeClr val="bg1"/>
                          </a:solidFill>
                          <a:latin typeface="Cambria"/>
                          <a:ea typeface="Calibri"/>
                          <a:cs typeface="Mangal"/>
                        </a:rPr>
                        <a:t>7</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Img_modifiedby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6533">
                <a:tc>
                  <a:txBody>
                    <a:bodyPr/>
                    <a:lstStyle/>
                    <a:p>
                      <a:pPr>
                        <a:lnSpc>
                          <a:spcPct val="115000"/>
                        </a:lnSpc>
                        <a:spcAft>
                          <a:spcPts val="0"/>
                        </a:spcAft>
                      </a:pPr>
                      <a:r>
                        <a:rPr lang="en-US" sz="1400">
                          <a:solidFill>
                            <a:schemeClr val="bg1"/>
                          </a:solidFill>
                          <a:latin typeface="Cambria"/>
                          <a:ea typeface="Calibri"/>
                          <a:cs typeface="Mangal"/>
                        </a:rPr>
                        <a:t>8</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Img_modifieddate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Smalldatetime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838200" y="621268"/>
            <a:ext cx="4572000" cy="369332"/>
          </a:xfrm>
          <a:prstGeom prst="rect">
            <a:avLst/>
          </a:prstGeom>
        </p:spPr>
        <p:txBody>
          <a:bodyPr wrap="square" lIns="0" tIns="0" rIns="0" bIns="0">
            <a:spAutoFit/>
          </a:bodyPr>
          <a:lstStyle/>
          <a:p>
            <a:pPr lvl="0"/>
            <a:r>
              <a:rPr lang="en-US" sz="2400" b="1" dirty="0" smtClean="0">
                <a:solidFill>
                  <a:srgbClr val="90C225"/>
                </a:solidFill>
              </a:rPr>
              <a:t>Stock  </a:t>
            </a:r>
            <a:r>
              <a:rPr lang="en-US" sz="2400" b="1" dirty="0" smtClean="0">
                <a:solidFill>
                  <a:srgbClr val="90C225"/>
                </a:solidFill>
              </a:rPr>
              <a:t>Master :-</a:t>
            </a:r>
            <a:endParaRPr lang="en-IN" sz="2400" dirty="0">
              <a:solidFill>
                <a:srgbClr val="90C225"/>
              </a:solidFill>
            </a:endParaRPr>
          </a:p>
        </p:txBody>
      </p:sp>
      <p:graphicFrame>
        <p:nvGraphicFramePr>
          <p:cNvPr id="8" name="Table 7"/>
          <p:cNvGraphicFramePr>
            <a:graphicFrameLocks noGrp="1"/>
          </p:cNvGraphicFramePr>
          <p:nvPr/>
        </p:nvGraphicFramePr>
        <p:xfrm>
          <a:off x="3429000" y="967739"/>
          <a:ext cx="5176837" cy="5356860"/>
        </p:xfrm>
        <a:graphic>
          <a:graphicData uri="http://schemas.openxmlformats.org/drawingml/2006/table">
            <a:tbl>
              <a:tblPr/>
              <a:tblGrid>
                <a:gridCol w="703343"/>
                <a:gridCol w="1966609"/>
                <a:gridCol w="1299939"/>
                <a:gridCol w="1206946"/>
              </a:tblGrid>
              <a:tr h="446405">
                <a:tc>
                  <a:txBody>
                    <a:bodyPr/>
                    <a:lstStyle/>
                    <a:p>
                      <a:pPr>
                        <a:lnSpc>
                          <a:spcPct val="115000"/>
                        </a:lnSpc>
                        <a:spcAft>
                          <a:spcPts val="0"/>
                        </a:spcAft>
                      </a:pPr>
                      <a:r>
                        <a:rPr lang="en-US" sz="1400" b="1" dirty="0" err="1">
                          <a:solidFill>
                            <a:schemeClr val="bg1"/>
                          </a:solidFill>
                          <a:latin typeface="Cambria"/>
                          <a:ea typeface="Calibri"/>
                          <a:cs typeface="Mangal"/>
                        </a:rPr>
                        <a:t>Sr.no</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solidFill>
                            <a:schemeClr val="bg1"/>
                          </a:solidFill>
                          <a:latin typeface="Cambria"/>
                          <a:ea typeface="Calibri"/>
                          <a:cs typeface="Mangal"/>
                        </a:rPr>
                        <a:t>Field Name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solidFill>
                            <a:schemeClr val="bg1"/>
                          </a:solidFill>
                          <a:latin typeface="Cambria"/>
                          <a:ea typeface="Calibri"/>
                          <a:cs typeface="Mangal"/>
                        </a:rPr>
                        <a:t>Data type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solidFill>
                            <a:schemeClr val="bg1"/>
                          </a:solidFill>
                          <a:latin typeface="Cambria"/>
                          <a:ea typeface="Calibri"/>
                          <a:cs typeface="Mangal"/>
                        </a:rPr>
                        <a:t>Constraints</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405">
                <a:tc>
                  <a:txBody>
                    <a:bodyPr/>
                    <a:lstStyle/>
                    <a:p>
                      <a:pPr>
                        <a:lnSpc>
                          <a:spcPct val="115000"/>
                        </a:lnSpc>
                        <a:spcAft>
                          <a:spcPts val="0"/>
                        </a:spcAft>
                      </a:pPr>
                      <a:r>
                        <a:rPr lang="en-US" sz="1400">
                          <a:solidFill>
                            <a:schemeClr val="bg1"/>
                          </a:solidFill>
                          <a:latin typeface="Cambria"/>
                          <a:ea typeface="Calibri"/>
                          <a:cs typeface="Mangal"/>
                        </a:rPr>
                        <a:t>1</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Stk_Id</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Primary Key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405">
                <a:tc>
                  <a:txBody>
                    <a:bodyPr/>
                    <a:lstStyle/>
                    <a:p>
                      <a:pPr>
                        <a:lnSpc>
                          <a:spcPct val="115000"/>
                        </a:lnSpc>
                        <a:spcAft>
                          <a:spcPts val="0"/>
                        </a:spcAft>
                      </a:pPr>
                      <a:r>
                        <a:rPr lang="en-US" sz="1400">
                          <a:solidFill>
                            <a:schemeClr val="bg1"/>
                          </a:solidFill>
                          <a:latin typeface="Cambria"/>
                          <a:ea typeface="Calibri"/>
                          <a:cs typeface="Mangal"/>
                        </a:rPr>
                        <a:t>2</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Prod_Id</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FK_Key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405">
                <a:tc>
                  <a:txBody>
                    <a:bodyPr/>
                    <a:lstStyle/>
                    <a:p>
                      <a:pPr>
                        <a:lnSpc>
                          <a:spcPct val="115000"/>
                        </a:lnSpc>
                        <a:spcAft>
                          <a:spcPts val="0"/>
                        </a:spcAft>
                      </a:pPr>
                      <a:r>
                        <a:rPr lang="en-US" sz="1400">
                          <a:solidFill>
                            <a:schemeClr val="bg1"/>
                          </a:solidFill>
                          <a:latin typeface="Cambria"/>
                          <a:ea typeface="Calibri"/>
                          <a:cs typeface="Mangal"/>
                        </a:rPr>
                        <a:t>3</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Unit_Id</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FK_Key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405">
                <a:tc>
                  <a:txBody>
                    <a:bodyPr/>
                    <a:lstStyle/>
                    <a:p>
                      <a:pPr>
                        <a:lnSpc>
                          <a:spcPct val="115000"/>
                        </a:lnSpc>
                        <a:spcAft>
                          <a:spcPts val="0"/>
                        </a:spcAft>
                      </a:pPr>
                      <a:r>
                        <a:rPr lang="en-US" sz="1400">
                          <a:solidFill>
                            <a:schemeClr val="bg1"/>
                          </a:solidFill>
                          <a:latin typeface="Cambria"/>
                          <a:ea typeface="Calibri"/>
                          <a:cs typeface="Mangal"/>
                        </a:rPr>
                        <a:t>4</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Prod_Quantity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Float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405">
                <a:tc>
                  <a:txBody>
                    <a:bodyPr/>
                    <a:lstStyle/>
                    <a:p>
                      <a:pPr>
                        <a:lnSpc>
                          <a:spcPct val="115000"/>
                        </a:lnSpc>
                        <a:spcAft>
                          <a:spcPts val="0"/>
                        </a:spcAft>
                      </a:pPr>
                      <a:r>
                        <a:rPr lang="en-US" sz="1400">
                          <a:solidFill>
                            <a:schemeClr val="bg1"/>
                          </a:solidFill>
                          <a:latin typeface="Cambria"/>
                          <a:ea typeface="Calibri"/>
                          <a:cs typeface="Mangal"/>
                        </a:rPr>
                        <a:t>5</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Prod_rate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Float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405">
                <a:tc>
                  <a:txBody>
                    <a:bodyPr/>
                    <a:lstStyle/>
                    <a:p>
                      <a:pPr>
                        <a:lnSpc>
                          <a:spcPct val="115000"/>
                        </a:lnSpc>
                        <a:spcAft>
                          <a:spcPts val="0"/>
                        </a:spcAft>
                      </a:pPr>
                      <a:r>
                        <a:rPr lang="en-US" sz="1400">
                          <a:solidFill>
                            <a:schemeClr val="bg1"/>
                          </a:solidFill>
                          <a:latin typeface="Cambria"/>
                          <a:ea typeface="Calibri"/>
                          <a:cs typeface="Mangal"/>
                        </a:rPr>
                        <a:t>6</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Batch</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nvarchar(50)</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405">
                <a:tc>
                  <a:txBody>
                    <a:bodyPr/>
                    <a:lstStyle/>
                    <a:p>
                      <a:pPr>
                        <a:lnSpc>
                          <a:spcPct val="115000"/>
                        </a:lnSpc>
                        <a:spcAft>
                          <a:spcPts val="0"/>
                        </a:spcAft>
                      </a:pPr>
                      <a:r>
                        <a:rPr lang="en-US" sz="1400">
                          <a:solidFill>
                            <a:schemeClr val="bg1"/>
                          </a:solidFill>
                          <a:latin typeface="Cambria"/>
                          <a:ea typeface="Calibri"/>
                          <a:cs typeface="Mangal"/>
                        </a:rPr>
                        <a:t>7</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Stk_status</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405">
                <a:tc>
                  <a:txBody>
                    <a:bodyPr/>
                    <a:lstStyle/>
                    <a:p>
                      <a:pPr>
                        <a:lnSpc>
                          <a:spcPct val="115000"/>
                        </a:lnSpc>
                        <a:spcAft>
                          <a:spcPts val="0"/>
                        </a:spcAft>
                      </a:pPr>
                      <a:r>
                        <a:rPr lang="en-US" sz="1400">
                          <a:solidFill>
                            <a:schemeClr val="bg1"/>
                          </a:solidFill>
                          <a:latin typeface="Cambria"/>
                          <a:ea typeface="Calibri"/>
                          <a:cs typeface="Mangal"/>
                        </a:rPr>
                        <a:t>8</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Stk_createdby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405">
                <a:tc>
                  <a:txBody>
                    <a:bodyPr/>
                    <a:lstStyle/>
                    <a:p>
                      <a:pPr>
                        <a:lnSpc>
                          <a:spcPct val="115000"/>
                        </a:lnSpc>
                        <a:spcAft>
                          <a:spcPts val="0"/>
                        </a:spcAft>
                      </a:pPr>
                      <a:r>
                        <a:rPr lang="en-US" sz="1400">
                          <a:solidFill>
                            <a:schemeClr val="bg1"/>
                          </a:solidFill>
                          <a:latin typeface="Cambria"/>
                          <a:ea typeface="Calibri"/>
                          <a:cs typeface="Mangal"/>
                        </a:rPr>
                        <a:t>9</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Stk_createddate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Smalldatetime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405">
                <a:tc>
                  <a:txBody>
                    <a:bodyPr/>
                    <a:lstStyle/>
                    <a:p>
                      <a:pPr>
                        <a:lnSpc>
                          <a:spcPct val="115000"/>
                        </a:lnSpc>
                        <a:spcAft>
                          <a:spcPts val="0"/>
                        </a:spcAft>
                      </a:pPr>
                      <a:r>
                        <a:rPr lang="en-US" sz="1400">
                          <a:solidFill>
                            <a:schemeClr val="bg1"/>
                          </a:solidFill>
                          <a:latin typeface="Cambria"/>
                          <a:ea typeface="Calibri"/>
                          <a:cs typeface="Mangal"/>
                        </a:rPr>
                        <a:t>10</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Stk_modifiedby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405">
                <a:tc>
                  <a:txBody>
                    <a:bodyPr/>
                    <a:lstStyle/>
                    <a:p>
                      <a:pPr>
                        <a:lnSpc>
                          <a:spcPct val="115000"/>
                        </a:lnSpc>
                        <a:spcAft>
                          <a:spcPts val="0"/>
                        </a:spcAft>
                      </a:pPr>
                      <a:r>
                        <a:rPr lang="en-US" sz="1400">
                          <a:solidFill>
                            <a:schemeClr val="bg1"/>
                          </a:solidFill>
                          <a:latin typeface="Cambria"/>
                          <a:ea typeface="Calibri"/>
                          <a:cs typeface="Mangal"/>
                        </a:rPr>
                        <a:t>11</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Stk_modifieddate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Smalldatetime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838200" y="621268"/>
            <a:ext cx="4572000" cy="369332"/>
          </a:xfrm>
          <a:prstGeom prst="rect">
            <a:avLst/>
          </a:prstGeom>
        </p:spPr>
        <p:txBody>
          <a:bodyPr wrap="square" lIns="0" tIns="0" rIns="0" bIns="0">
            <a:spAutoFit/>
          </a:bodyPr>
          <a:lstStyle/>
          <a:p>
            <a:pPr lvl="0"/>
            <a:r>
              <a:rPr lang="en-US" sz="2400" b="1" dirty="0" smtClean="0">
                <a:solidFill>
                  <a:srgbClr val="90C225"/>
                </a:solidFill>
              </a:rPr>
              <a:t>User Session </a:t>
            </a:r>
            <a:r>
              <a:rPr lang="en-US" sz="2400" b="1" dirty="0" smtClean="0">
                <a:solidFill>
                  <a:srgbClr val="90C225"/>
                </a:solidFill>
              </a:rPr>
              <a:t>:-</a:t>
            </a:r>
            <a:endParaRPr lang="en-IN" sz="2400" dirty="0">
              <a:solidFill>
                <a:srgbClr val="90C225"/>
              </a:solidFill>
            </a:endParaRPr>
          </a:p>
        </p:txBody>
      </p:sp>
      <p:graphicFrame>
        <p:nvGraphicFramePr>
          <p:cNvPr id="6" name="Table 5"/>
          <p:cNvGraphicFramePr>
            <a:graphicFrameLocks noGrp="1"/>
          </p:cNvGraphicFramePr>
          <p:nvPr/>
        </p:nvGraphicFramePr>
        <p:xfrm>
          <a:off x="3200399" y="1524002"/>
          <a:ext cx="5427346" cy="4038600"/>
        </p:xfrm>
        <a:graphic>
          <a:graphicData uri="http://schemas.openxmlformats.org/drawingml/2006/table">
            <a:tbl>
              <a:tblPr/>
              <a:tblGrid>
                <a:gridCol w="737803"/>
                <a:gridCol w="2061629"/>
                <a:gridCol w="1362622"/>
                <a:gridCol w="1265292"/>
              </a:tblGrid>
              <a:tr h="673100">
                <a:tc>
                  <a:txBody>
                    <a:bodyPr/>
                    <a:lstStyle/>
                    <a:p>
                      <a:pPr>
                        <a:lnSpc>
                          <a:spcPct val="115000"/>
                        </a:lnSpc>
                        <a:spcAft>
                          <a:spcPts val="0"/>
                        </a:spcAft>
                      </a:pPr>
                      <a:r>
                        <a:rPr lang="en-US" sz="1400" b="1">
                          <a:solidFill>
                            <a:schemeClr val="bg1"/>
                          </a:solidFill>
                          <a:latin typeface="Cambria"/>
                          <a:ea typeface="Calibri"/>
                          <a:cs typeface="Mangal"/>
                        </a:rPr>
                        <a:t>Sr.no</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solidFill>
                            <a:schemeClr val="bg1"/>
                          </a:solidFill>
                          <a:latin typeface="Cambria"/>
                          <a:ea typeface="Calibri"/>
                          <a:cs typeface="Mangal"/>
                        </a:rPr>
                        <a:t>Field Name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solidFill>
                            <a:schemeClr val="bg1"/>
                          </a:solidFill>
                          <a:latin typeface="Cambria"/>
                          <a:ea typeface="Calibri"/>
                          <a:cs typeface="Mangal"/>
                        </a:rPr>
                        <a:t>Data type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solidFill>
                            <a:schemeClr val="bg1"/>
                          </a:solidFill>
                          <a:latin typeface="Cambria"/>
                          <a:ea typeface="Calibri"/>
                          <a:cs typeface="Mangal"/>
                        </a:rPr>
                        <a:t>Constraints</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3100">
                <a:tc>
                  <a:txBody>
                    <a:bodyPr/>
                    <a:lstStyle/>
                    <a:p>
                      <a:pPr>
                        <a:lnSpc>
                          <a:spcPct val="115000"/>
                        </a:lnSpc>
                        <a:spcAft>
                          <a:spcPts val="0"/>
                        </a:spcAft>
                      </a:pPr>
                      <a:r>
                        <a:rPr lang="en-US" sz="1400">
                          <a:solidFill>
                            <a:schemeClr val="bg1"/>
                          </a:solidFill>
                          <a:latin typeface="Cambria"/>
                          <a:ea typeface="Calibri"/>
                          <a:cs typeface="Mangal"/>
                        </a:rPr>
                        <a:t>1</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Sess_Id</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Bigint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Primary Key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3100">
                <a:tc>
                  <a:txBody>
                    <a:bodyPr/>
                    <a:lstStyle/>
                    <a:p>
                      <a:pPr>
                        <a:lnSpc>
                          <a:spcPct val="115000"/>
                        </a:lnSpc>
                        <a:spcAft>
                          <a:spcPts val="0"/>
                        </a:spcAft>
                      </a:pPr>
                      <a:r>
                        <a:rPr lang="en-US" sz="1400">
                          <a:solidFill>
                            <a:schemeClr val="bg1"/>
                          </a:solidFill>
                          <a:latin typeface="Cambria"/>
                          <a:ea typeface="Calibri"/>
                          <a:cs typeface="Mangal"/>
                        </a:rPr>
                        <a:t>2</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dirty="0" err="1">
                          <a:solidFill>
                            <a:schemeClr val="bg1"/>
                          </a:solidFill>
                          <a:latin typeface="Cambria"/>
                          <a:ea typeface="Calibri"/>
                          <a:cs typeface="Mangal"/>
                        </a:rPr>
                        <a:t>Sess_Date</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smalldatetime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3100">
                <a:tc>
                  <a:txBody>
                    <a:bodyPr/>
                    <a:lstStyle/>
                    <a:p>
                      <a:pPr>
                        <a:lnSpc>
                          <a:spcPct val="115000"/>
                        </a:lnSpc>
                        <a:spcAft>
                          <a:spcPts val="0"/>
                        </a:spcAft>
                      </a:pPr>
                      <a:r>
                        <a:rPr lang="en-US" sz="1400">
                          <a:solidFill>
                            <a:schemeClr val="bg1"/>
                          </a:solidFill>
                          <a:latin typeface="Cambria"/>
                          <a:ea typeface="Calibri"/>
                          <a:cs typeface="Mangal"/>
                        </a:rPr>
                        <a:t>3</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Start_Time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Smalldatetime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3100">
                <a:tc>
                  <a:txBody>
                    <a:bodyPr/>
                    <a:lstStyle/>
                    <a:p>
                      <a:pPr>
                        <a:lnSpc>
                          <a:spcPct val="115000"/>
                        </a:lnSpc>
                        <a:spcAft>
                          <a:spcPts val="0"/>
                        </a:spcAft>
                      </a:pPr>
                      <a:r>
                        <a:rPr lang="en-US" sz="1400">
                          <a:solidFill>
                            <a:schemeClr val="bg1"/>
                          </a:solidFill>
                          <a:latin typeface="Cambria"/>
                          <a:ea typeface="Calibri"/>
                          <a:cs typeface="Mangal"/>
                        </a:rPr>
                        <a:t>4</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End_Time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Smalldatetime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3100">
                <a:tc>
                  <a:txBody>
                    <a:bodyPr/>
                    <a:lstStyle/>
                    <a:p>
                      <a:pPr>
                        <a:lnSpc>
                          <a:spcPct val="115000"/>
                        </a:lnSpc>
                        <a:spcAft>
                          <a:spcPts val="0"/>
                        </a:spcAft>
                      </a:pPr>
                      <a:r>
                        <a:rPr lang="en-US" sz="1400">
                          <a:solidFill>
                            <a:schemeClr val="bg1"/>
                          </a:solidFill>
                          <a:latin typeface="Cambria"/>
                          <a:ea typeface="Calibri"/>
                          <a:cs typeface="Mangal"/>
                        </a:rPr>
                        <a:t>5</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Sess_status</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nvarchar(50)</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838200" y="621268"/>
            <a:ext cx="4572000" cy="369332"/>
          </a:xfrm>
          <a:prstGeom prst="rect">
            <a:avLst/>
          </a:prstGeom>
        </p:spPr>
        <p:txBody>
          <a:bodyPr wrap="square" lIns="0" tIns="0" rIns="0" bIns="0">
            <a:spAutoFit/>
          </a:bodyPr>
          <a:lstStyle/>
          <a:p>
            <a:pPr lvl="0"/>
            <a:r>
              <a:rPr lang="en-US" sz="2400" b="1" dirty="0" smtClean="0">
                <a:solidFill>
                  <a:srgbClr val="90C225"/>
                </a:solidFill>
              </a:rPr>
              <a:t>Cart Master:-</a:t>
            </a:r>
            <a:endParaRPr lang="en-IN" sz="2400" dirty="0">
              <a:solidFill>
                <a:srgbClr val="90C225"/>
              </a:solidFill>
            </a:endParaRPr>
          </a:p>
        </p:txBody>
      </p:sp>
      <p:graphicFrame>
        <p:nvGraphicFramePr>
          <p:cNvPr id="4" name="Table 3"/>
          <p:cNvGraphicFramePr>
            <a:graphicFrameLocks noGrp="1"/>
          </p:cNvGraphicFramePr>
          <p:nvPr/>
        </p:nvGraphicFramePr>
        <p:xfrm>
          <a:off x="2743199" y="1143002"/>
          <a:ext cx="5867400" cy="4724400"/>
        </p:xfrm>
        <a:graphic>
          <a:graphicData uri="http://schemas.openxmlformats.org/drawingml/2006/table">
            <a:tbl>
              <a:tblPr/>
              <a:tblGrid>
                <a:gridCol w="797625"/>
                <a:gridCol w="2228788"/>
                <a:gridCol w="1473104"/>
                <a:gridCol w="1367883"/>
              </a:tblGrid>
              <a:tr h="787400">
                <a:tc>
                  <a:txBody>
                    <a:bodyPr/>
                    <a:lstStyle/>
                    <a:p>
                      <a:pPr>
                        <a:lnSpc>
                          <a:spcPct val="115000"/>
                        </a:lnSpc>
                        <a:spcAft>
                          <a:spcPts val="0"/>
                        </a:spcAft>
                      </a:pPr>
                      <a:r>
                        <a:rPr lang="en-US" sz="1400" b="1">
                          <a:solidFill>
                            <a:schemeClr val="bg1"/>
                          </a:solidFill>
                          <a:latin typeface="Cambria"/>
                          <a:ea typeface="Calibri"/>
                          <a:cs typeface="Mangal"/>
                        </a:rPr>
                        <a:t>Sr.no</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dirty="0">
                          <a:solidFill>
                            <a:schemeClr val="bg1"/>
                          </a:solidFill>
                          <a:latin typeface="Cambria"/>
                          <a:ea typeface="Calibri"/>
                          <a:cs typeface="Mangal"/>
                        </a:rPr>
                        <a:t>Field Name</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solidFill>
                            <a:schemeClr val="bg1"/>
                          </a:solidFill>
                          <a:latin typeface="Cambria"/>
                          <a:ea typeface="Calibri"/>
                          <a:cs typeface="Mangal"/>
                        </a:rPr>
                        <a:t>Data type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solidFill>
                            <a:schemeClr val="bg1"/>
                          </a:solidFill>
                          <a:latin typeface="Cambria"/>
                          <a:ea typeface="Calibri"/>
                          <a:cs typeface="Mangal"/>
                        </a:rPr>
                        <a:t>Constraints</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87400">
                <a:tc>
                  <a:txBody>
                    <a:bodyPr/>
                    <a:lstStyle/>
                    <a:p>
                      <a:pPr>
                        <a:lnSpc>
                          <a:spcPct val="115000"/>
                        </a:lnSpc>
                        <a:spcAft>
                          <a:spcPts val="0"/>
                        </a:spcAft>
                      </a:pPr>
                      <a:r>
                        <a:rPr lang="en-US" sz="1400">
                          <a:solidFill>
                            <a:schemeClr val="bg1"/>
                          </a:solidFill>
                          <a:latin typeface="Cambria"/>
                          <a:ea typeface="Calibri"/>
                          <a:cs typeface="Mangal"/>
                        </a:rPr>
                        <a:t>1</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CM_Id</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Primary Key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87400">
                <a:tc>
                  <a:txBody>
                    <a:bodyPr/>
                    <a:lstStyle/>
                    <a:p>
                      <a:pPr>
                        <a:lnSpc>
                          <a:spcPct val="115000"/>
                        </a:lnSpc>
                        <a:spcAft>
                          <a:spcPts val="0"/>
                        </a:spcAft>
                      </a:pPr>
                      <a:r>
                        <a:rPr lang="en-US" sz="1400">
                          <a:solidFill>
                            <a:schemeClr val="bg1"/>
                          </a:solidFill>
                          <a:latin typeface="Cambria"/>
                          <a:ea typeface="Calibri"/>
                          <a:cs typeface="Mangal"/>
                        </a:rPr>
                        <a:t>2</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Sess_Id</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Bigint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FK_Key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87400">
                <a:tc>
                  <a:txBody>
                    <a:bodyPr/>
                    <a:lstStyle/>
                    <a:p>
                      <a:pPr>
                        <a:lnSpc>
                          <a:spcPct val="115000"/>
                        </a:lnSpc>
                        <a:spcAft>
                          <a:spcPts val="0"/>
                        </a:spcAft>
                      </a:pPr>
                      <a:r>
                        <a:rPr lang="en-US" sz="1400">
                          <a:solidFill>
                            <a:schemeClr val="bg1"/>
                          </a:solidFill>
                          <a:latin typeface="Cambria"/>
                          <a:ea typeface="Calibri"/>
                          <a:cs typeface="Mangal"/>
                        </a:rPr>
                        <a:t>3</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CM_Total</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Float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87400">
                <a:tc>
                  <a:txBody>
                    <a:bodyPr/>
                    <a:lstStyle/>
                    <a:p>
                      <a:pPr>
                        <a:lnSpc>
                          <a:spcPct val="115000"/>
                        </a:lnSpc>
                        <a:spcAft>
                          <a:spcPts val="0"/>
                        </a:spcAft>
                      </a:pPr>
                      <a:r>
                        <a:rPr lang="en-US" sz="1400">
                          <a:solidFill>
                            <a:schemeClr val="bg1"/>
                          </a:solidFill>
                          <a:latin typeface="Cambria"/>
                          <a:ea typeface="Calibri"/>
                          <a:cs typeface="Mangal"/>
                        </a:rPr>
                        <a:t>4</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CM_Date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Smalldatetime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87400">
                <a:tc>
                  <a:txBody>
                    <a:bodyPr/>
                    <a:lstStyle/>
                    <a:p>
                      <a:pPr>
                        <a:lnSpc>
                          <a:spcPct val="115000"/>
                        </a:lnSpc>
                        <a:spcAft>
                          <a:spcPts val="0"/>
                        </a:spcAft>
                      </a:pPr>
                      <a:r>
                        <a:rPr lang="en-US" sz="1400">
                          <a:solidFill>
                            <a:schemeClr val="bg1"/>
                          </a:solidFill>
                          <a:latin typeface="Cambria"/>
                          <a:ea typeface="Calibri"/>
                          <a:cs typeface="Mangal"/>
                        </a:rPr>
                        <a:t>5</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CM_status</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838200" y="621268"/>
            <a:ext cx="4572000" cy="369332"/>
          </a:xfrm>
          <a:prstGeom prst="rect">
            <a:avLst/>
          </a:prstGeom>
        </p:spPr>
        <p:txBody>
          <a:bodyPr wrap="square" lIns="0" tIns="0" rIns="0" bIns="0">
            <a:spAutoFit/>
          </a:bodyPr>
          <a:lstStyle/>
          <a:p>
            <a:pPr lvl="0"/>
            <a:r>
              <a:rPr lang="en-US" sz="2400" b="1" dirty="0" smtClean="0">
                <a:solidFill>
                  <a:srgbClr val="90C225"/>
                </a:solidFill>
              </a:rPr>
              <a:t>Bill Master:-</a:t>
            </a:r>
            <a:endParaRPr lang="en-IN" sz="2400" dirty="0">
              <a:solidFill>
                <a:srgbClr val="90C225"/>
              </a:solidFill>
            </a:endParaRPr>
          </a:p>
        </p:txBody>
      </p:sp>
      <p:graphicFrame>
        <p:nvGraphicFramePr>
          <p:cNvPr id="6" name="Table 5"/>
          <p:cNvGraphicFramePr>
            <a:graphicFrameLocks noGrp="1"/>
          </p:cNvGraphicFramePr>
          <p:nvPr/>
        </p:nvGraphicFramePr>
        <p:xfrm>
          <a:off x="3352800" y="967739"/>
          <a:ext cx="5253037" cy="5280660"/>
        </p:xfrm>
        <a:graphic>
          <a:graphicData uri="http://schemas.openxmlformats.org/drawingml/2006/table">
            <a:tbl>
              <a:tblPr/>
              <a:tblGrid>
                <a:gridCol w="713695"/>
                <a:gridCol w="1995556"/>
                <a:gridCol w="1319074"/>
                <a:gridCol w="1224712"/>
              </a:tblGrid>
              <a:tr h="440055">
                <a:tc>
                  <a:txBody>
                    <a:bodyPr/>
                    <a:lstStyle/>
                    <a:p>
                      <a:pPr>
                        <a:lnSpc>
                          <a:spcPct val="115000"/>
                        </a:lnSpc>
                        <a:spcAft>
                          <a:spcPts val="0"/>
                        </a:spcAft>
                      </a:pPr>
                      <a:r>
                        <a:rPr lang="en-US" sz="1400" b="1">
                          <a:solidFill>
                            <a:schemeClr val="bg1"/>
                          </a:solidFill>
                          <a:latin typeface="Cambria"/>
                          <a:ea typeface="Calibri"/>
                          <a:cs typeface="Mangal"/>
                        </a:rPr>
                        <a:t>Sr.no</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solidFill>
                            <a:schemeClr val="bg1"/>
                          </a:solidFill>
                          <a:latin typeface="Cambria"/>
                          <a:ea typeface="Calibri"/>
                          <a:cs typeface="Mangal"/>
                        </a:rPr>
                        <a:t>Field Name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solidFill>
                            <a:schemeClr val="bg1"/>
                          </a:solidFill>
                          <a:latin typeface="Cambria"/>
                          <a:ea typeface="Calibri"/>
                          <a:cs typeface="Mangal"/>
                        </a:rPr>
                        <a:t>Data type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solidFill>
                            <a:schemeClr val="bg1"/>
                          </a:solidFill>
                          <a:latin typeface="Cambria"/>
                          <a:ea typeface="Calibri"/>
                          <a:cs typeface="Mangal"/>
                        </a:rPr>
                        <a:t>Constraints</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055">
                <a:tc>
                  <a:txBody>
                    <a:bodyPr/>
                    <a:lstStyle/>
                    <a:p>
                      <a:pPr>
                        <a:lnSpc>
                          <a:spcPct val="115000"/>
                        </a:lnSpc>
                        <a:spcAft>
                          <a:spcPts val="0"/>
                        </a:spcAft>
                      </a:pPr>
                      <a:r>
                        <a:rPr lang="en-US" sz="1400">
                          <a:solidFill>
                            <a:schemeClr val="bg1"/>
                          </a:solidFill>
                          <a:latin typeface="Cambria"/>
                          <a:ea typeface="Calibri"/>
                          <a:cs typeface="Mangal"/>
                        </a:rPr>
                        <a:t>1</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Bill_Id</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Primary Key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055">
                <a:tc>
                  <a:txBody>
                    <a:bodyPr/>
                    <a:lstStyle/>
                    <a:p>
                      <a:pPr>
                        <a:lnSpc>
                          <a:spcPct val="115000"/>
                        </a:lnSpc>
                        <a:spcAft>
                          <a:spcPts val="0"/>
                        </a:spcAft>
                      </a:pPr>
                      <a:r>
                        <a:rPr lang="en-US" sz="1400">
                          <a:solidFill>
                            <a:schemeClr val="bg1"/>
                          </a:solidFill>
                          <a:latin typeface="Cambria"/>
                          <a:ea typeface="Calibri"/>
                          <a:cs typeface="Mangal"/>
                        </a:rPr>
                        <a:t>2</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C_Id</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FK_Key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055">
                <a:tc>
                  <a:txBody>
                    <a:bodyPr/>
                    <a:lstStyle/>
                    <a:p>
                      <a:pPr>
                        <a:lnSpc>
                          <a:spcPct val="115000"/>
                        </a:lnSpc>
                        <a:spcAft>
                          <a:spcPts val="0"/>
                        </a:spcAft>
                      </a:pPr>
                      <a:r>
                        <a:rPr lang="en-US" sz="1400">
                          <a:solidFill>
                            <a:schemeClr val="bg1"/>
                          </a:solidFill>
                          <a:latin typeface="Cambria"/>
                          <a:ea typeface="Calibri"/>
                          <a:cs typeface="Mangal"/>
                        </a:rPr>
                        <a:t>3</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Bill_Date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Smalldatetime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055">
                <a:tc>
                  <a:txBody>
                    <a:bodyPr/>
                    <a:lstStyle/>
                    <a:p>
                      <a:pPr>
                        <a:lnSpc>
                          <a:spcPct val="115000"/>
                        </a:lnSpc>
                        <a:spcAft>
                          <a:spcPts val="0"/>
                        </a:spcAft>
                      </a:pPr>
                      <a:r>
                        <a:rPr lang="en-US" sz="1400" dirty="0">
                          <a:solidFill>
                            <a:schemeClr val="bg1"/>
                          </a:solidFill>
                          <a:latin typeface="Cambria"/>
                          <a:ea typeface="Calibri"/>
                          <a:cs typeface="Mangal"/>
                        </a:rPr>
                        <a:t>4</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Paid_Amt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Float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055">
                <a:tc>
                  <a:txBody>
                    <a:bodyPr/>
                    <a:lstStyle/>
                    <a:p>
                      <a:pPr>
                        <a:lnSpc>
                          <a:spcPct val="115000"/>
                        </a:lnSpc>
                        <a:spcAft>
                          <a:spcPts val="0"/>
                        </a:spcAft>
                      </a:pPr>
                      <a:r>
                        <a:rPr lang="en-US" sz="1400">
                          <a:solidFill>
                            <a:schemeClr val="bg1"/>
                          </a:solidFill>
                          <a:latin typeface="Cambria"/>
                          <a:ea typeface="Calibri"/>
                          <a:cs typeface="Mangal"/>
                        </a:rPr>
                        <a:t>5</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Rem_Amt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Float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055">
                <a:tc>
                  <a:txBody>
                    <a:bodyPr/>
                    <a:lstStyle/>
                    <a:p>
                      <a:pPr>
                        <a:lnSpc>
                          <a:spcPct val="115000"/>
                        </a:lnSpc>
                        <a:spcAft>
                          <a:spcPts val="0"/>
                        </a:spcAft>
                      </a:pPr>
                      <a:r>
                        <a:rPr lang="en-US" sz="1400">
                          <a:solidFill>
                            <a:schemeClr val="bg1"/>
                          </a:solidFill>
                          <a:latin typeface="Cambria"/>
                          <a:ea typeface="Calibri"/>
                          <a:cs typeface="Mangal"/>
                        </a:rPr>
                        <a:t>6</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Bill_TotAmt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Float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055">
                <a:tc>
                  <a:txBody>
                    <a:bodyPr/>
                    <a:lstStyle/>
                    <a:p>
                      <a:pPr>
                        <a:lnSpc>
                          <a:spcPct val="115000"/>
                        </a:lnSpc>
                        <a:spcAft>
                          <a:spcPts val="0"/>
                        </a:spcAft>
                      </a:pPr>
                      <a:r>
                        <a:rPr lang="en-US" sz="1400">
                          <a:solidFill>
                            <a:schemeClr val="bg1"/>
                          </a:solidFill>
                          <a:latin typeface="Cambria"/>
                          <a:ea typeface="Calibri"/>
                          <a:cs typeface="Mangal"/>
                        </a:rPr>
                        <a:t>7</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Bill_status</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055">
                <a:tc>
                  <a:txBody>
                    <a:bodyPr/>
                    <a:lstStyle/>
                    <a:p>
                      <a:pPr>
                        <a:lnSpc>
                          <a:spcPct val="115000"/>
                        </a:lnSpc>
                        <a:spcAft>
                          <a:spcPts val="0"/>
                        </a:spcAft>
                      </a:pPr>
                      <a:r>
                        <a:rPr lang="en-US" sz="1400">
                          <a:solidFill>
                            <a:schemeClr val="bg1"/>
                          </a:solidFill>
                          <a:latin typeface="Cambria"/>
                          <a:ea typeface="Calibri"/>
                          <a:cs typeface="Mangal"/>
                        </a:rPr>
                        <a:t>8</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Bill_createdby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055">
                <a:tc>
                  <a:txBody>
                    <a:bodyPr/>
                    <a:lstStyle/>
                    <a:p>
                      <a:pPr>
                        <a:lnSpc>
                          <a:spcPct val="115000"/>
                        </a:lnSpc>
                        <a:spcAft>
                          <a:spcPts val="0"/>
                        </a:spcAft>
                      </a:pPr>
                      <a:r>
                        <a:rPr lang="en-US" sz="1400">
                          <a:solidFill>
                            <a:schemeClr val="bg1"/>
                          </a:solidFill>
                          <a:latin typeface="Cambria"/>
                          <a:ea typeface="Calibri"/>
                          <a:cs typeface="Mangal"/>
                        </a:rPr>
                        <a:t>9</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Bill_createddate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Smalldatetime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055">
                <a:tc>
                  <a:txBody>
                    <a:bodyPr/>
                    <a:lstStyle/>
                    <a:p>
                      <a:pPr>
                        <a:lnSpc>
                          <a:spcPct val="115000"/>
                        </a:lnSpc>
                        <a:spcAft>
                          <a:spcPts val="0"/>
                        </a:spcAft>
                      </a:pPr>
                      <a:r>
                        <a:rPr lang="en-US" sz="1400">
                          <a:solidFill>
                            <a:schemeClr val="bg1"/>
                          </a:solidFill>
                          <a:latin typeface="Cambria"/>
                          <a:ea typeface="Calibri"/>
                          <a:cs typeface="Mangal"/>
                        </a:rPr>
                        <a:t>10</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Bill_modifiedby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055">
                <a:tc>
                  <a:txBody>
                    <a:bodyPr/>
                    <a:lstStyle/>
                    <a:p>
                      <a:pPr>
                        <a:lnSpc>
                          <a:spcPct val="115000"/>
                        </a:lnSpc>
                        <a:spcAft>
                          <a:spcPts val="0"/>
                        </a:spcAft>
                      </a:pPr>
                      <a:r>
                        <a:rPr lang="en-US" sz="1400">
                          <a:solidFill>
                            <a:schemeClr val="bg1"/>
                          </a:solidFill>
                          <a:latin typeface="Cambria"/>
                          <a:ea typeface="Calibri"/>
                          <a:cs typeface="Mangal"/>
                        </a:rPr>
                        <a:t>11</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Bill_modifieddate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Smalldatetime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838200" y="621268"/>
            <a:ext cx="4572000" cy="369332"/>
          </a:xfrm>
          <a:prstGeom prst="rect">
            <a:avLst/>
          </a:prstGeom>
        </p:spPr>
        <p:txBody>
          <a:bodyPr wrap="square" lIns="0" tIns="0" rIns="0" bIns="0">
            <a:spAutoFit/>
          </a:bodyPr>
          <a:lstStyle/>
          <a:p>
            <a:pPr lvl="0"/>
            <a:r>
              <a:rPr lang="en-US" sz="2400" b="1" dirty="0" smtClean="0">
                <a:solidFill>
                  <a:srgbClr val="90C225"/>
                </a:solidFill>
              </a:rPr>
              <a:t>Bill Transaction:-</a:t>
            </a:r>
            <a:endParaRPr lang="en-IN" sz="2400" dirty="0">
              <a:solidFill>
                <a:srgbClr val="90C225"/>
              </a:solidFill>
            </a:endParaRPr>
          </a:p>
        </p:txBody>
      </p:sp>
      <p:graphicFrame>
        <p:nvGraphicFramePr>
          <p:cNvPr id="4" name="Table 3"/>
          <p:cNvGraphicFramePr>
            <a:graphicFrameLocks noGrp="1"/>
          </p:cNvGraphicFramePr>
          <p:nvPr/>
        </p:nvGraphicFramePr>
        <p:xfrm>
          <a:off x="2438400" y="1066800"/>
          <a:ext cx="6031641" cy="5562606"/>
        </p:xfrm>
        <a:graphic>
          <a:graphicData uri="http://schemas.openxmlformats.org/drawingml/2006/table">
            <a:tbl>
              <a:tblPr/>
              <a:tblGrid>
                <a:gridCol w="819480"/>
                <a:gridCol w="2291336"/>
                <a:gridCol w="1514587"/>
                <a:gridCol w="1406238"/>
              </a:tblGrid>
              <a:tr h="397329">
                <a:tc>
                  <a:txBody>
                    <a:bodyPr/>
                    <a:lstStyle/>
                    <a:p>
                      <a:pPr>
                        <a:lnSpc>
                          <a:spcPct val="115000"/>
                        </a:lnSpc>
                        <a:spcAft>
                          <a:spcPts val="0"/>
                        </a:spcAft>
                      </a:pPr>
                      <a:r>
                        <a:rPr lang="en-US" sz="1300" b="1" dirty="0" err="1">
                          <a:solidFill>
                            <a:schemeClr val="bg1"/>
                          </a:solidFill>
                          <a:latin typeface="Cambria"/>
                          <a:ea typeface="Calibri"/>
                          <a:cs typeface="Mangal"/>
                        </a:rPr>
                        <a:t>Sr.no</a:t>
                      </a:r>
                      <a:endParaRPr lang="en-IN" sz="1000" dirty="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b="1">
                          <a:solidFill>
                            <a:schemeClr val="bg1"/>
                          </a:solidFill>
                          <a:latin typeface="Cambria"/>
                          <a:ea typeface="Calibri"/>
                          <a:cs typeface="Mangal"/>
                        </a:rPr>
                        <a:t>Field Name</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b="1">
                          <a:solidFill>
                            <a:schemeClr val="bg1"/>
                          </a:solidFill>
                          <a:latin typeface="Cambria"/>
                          <a:ea typeface="Calibri"/>
                          <a:cs typeface="Mangal"/>
                        </a:rPr>
                        <a:t>Data type</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b="1">
                          <a:solidFill>
                            <a:schemeClr val="bg1"/>
                          </a:solidFill>
                          <a:latin typeface="Cambria"/>
                          <a:ea typeface="Calibri"/>
                          <a:cs typeface="Mangal"/>
                        </a:rPr>
                        <a:t>Constraints</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29">
                <a:tc>
                  <a:txBody>
                    <a:bodyPr/>
                    <a:lstStyle/>
                    <a:p>
                      <a:pPr>
                        <a:lnSpc>
                          <a:spcPct val="115000"/>
                        </a:lnSpc>
                        <a:spcAft>
                          <a:spcPts val="0"/>
                        </a:spcAft>
                      </a:pPr>
                      <a:r>
                        <a:rPr lang="en-US" sz="1300">
                          <a:solidFill>
                            <a:schemeClr val="bg1"/>
                          </a:solidFill>
                          <a:latin typeface="Cambria"/>
                          <a:ea typeface="Calibri"/>
                          <a:cs typeface="Mangal"/>
                        </a:rPr>
                        <a:t>1</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solidFill>
                            <a:schemeClr val="bg1"/>
                          </a:solidFill>
                          <a:latin typeface="Cambria"/>
                          <a:ea typeface="Calibri"/>
                          <a:cs typeface="Mangal"/>
                        </a:rPr>
                        <a:t>BillT_Id</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solidFill>
                            <a:schemeClr val="bg1"/>
                          </a:solidFill>
                          <a:latin typeface="Cambria"/>
                          <a:ea typeface="Calibri"/>
                          <a:cs typeface="Mangal"/>
                        </a:rPr>
                        <a:t>Smallint</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solidFill>
                            <a:schemeClr val="bg1"/>
                          </a:solidFill>
                          <a:latin typeface="Cambria"/>
                          <a:ea typeface="Calibri"/>
                          <a:cs typeface="Mangal"/>
                        </a:rPr>
                        <a:t>Primary Key</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29">
                <a:tc>
                  <a:txBody>
                    <a:bodyPr/>
                    <a:lstStyle/>
                    <a:p>
                      <a:pPr>
                        <a:lnSpc>
                          <a:spcPct val="115000"/>
                        </a:lnSpc>
                        <a:spcAft>
                          <a:spcPts val="0"/>
                        </a:spcAft>
                      </a:pPr>
                      <a:r>
                        <a:rPr lang="en-US" sz="1300">
                          <a:solidFill>
                            <a:schemeClr val="bg1"/>
                          </a:solidFill>
                          <a:latin typeface="Cambria"/>
                          <a:ea typeface="Calibri"/>
                          <a:cs typeface="Mangal"/>
                        </a:rPr>
                        <a:t>2</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solidFill>
                            <a:schemeClr val="bg1"/>
                          </a:solidFill>
                          <a:latin typeface="Cambria"/>
                          <a:ea typeface="Calibri"/>
                          <a:cs typeface="Mangal"/>
                        </a:rPr>
                        <a:t>Bill_Id</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solidFill>
                            <a:schemeClr val="bg1"/>
                          </a:solidFill>
                          <a:latin typeface="Cambria"/>
                          <a:ea typeface="Calibri"/>
                          <a:cs typeface="Mangal"/>
                        </a:rPr>
                        <a:t>Smallint</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solidFill>
                            <a:schemeClr val="bg1"/>
                          </a:solidFill>
                          <a:latin typeface="Cambria"/>
                          <a:ea typeface="Calibri"/>
                          <a:cs typeface="Mangal"/>
                        </a:rPr>
                        <a:t>FK_Key</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29">
                <a:tc>
                  <a:txBody>
                    <a:bodyPr/>
                    <a:lstStyle/>
                    <a:p>
                      <a:pPr>
                        <a:lnSpc>
                          <a:spcPct val="115000"/>
                        </a:lnSpc>
                        <a:spcAft>
                          <a:spcPts val="0"/>
                        </a:spcAft>
                      </a:pPr>
                      <a:r>
                        <a:rPr lang="en-US" sz="1300">
                          <a:solidFill>
                            <a:schemeClr val="bg1"/>
                          </a:solidFill>
                          <a:latin typeface="Cambria"/>
                          <a:ea typeface="Calibri"/>
                          <a:cs typeface="Mangal"/>
                        </a:rPr>
                        <a:t>3</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solidFill>
                            <a:schemeClr val="bg1"/>
                          </a:solidFill>
                          <a:latin typeface="Cambria"/>
                          <a:ea typeface="Calibri"/>
                          <a:cs typeface="Mangal"/>
                        </a:rPr>
                        <a:t>Prod_Id</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solidFill>
                            <a:schemeClr val="bg1"/>
                          </a:solidFill>
                          <a:latin typeface="Cambria"/>
                          <a:ea typeface="Calibri"/>
                          <a:cs typeface="Mangal"/>
                        </a:rPr>
                        <a:t>Smallint</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solidFill>
                            <a:schemeClr val="bg1"/>
                          </a:solidFill>
                          <a:latin typeface="Cambria"/>
                          <a:ea typeface="Calibri"/>
                          <a:cs typeface="Mangal"/>
                        </a:rPr>
                        <a:t>FK_Key</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29">
                <a:tc>
                  <a:txBody>
                    <a:bodyPr/>
                    <a:lstStyle/>
                    <a:p>
                      <a:pPr>
                        <a:lnSpc>
                          <a:spcPct val="115000"/>
                        </a:lnSpc>
                        <a:spcAft>
                          <a:spcPts val="0"/>
                        </a:spcAft>
                      </a:pPr>
                      <a:r>
                        <a:rPr lang="en-US" sz="1300">
                          <a:solidFill>
                            <a:schemeClr val="bg1"/>
                          </a:solidFill>
                          <a:latin typeface="Cambria"/>
                          <a:ea typeface="Calibri"/>
                          <a:cs typeface="Mangal"/>
                        </a:rPr>
                        <a:t>4</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solidFill>
                            <a:schemeClr val="bg1"/>
                          </a:solidFill>
                          <a:latin typeface="Cambria"/>
                          <a:ea typeface="Calibri"/>
                          <a:cs typeface="Mangal"/>
                        </a:rPr>
                        <a:t>Prod_Quantity</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solidFill>
                            <a:schemeClr val="bg1"/>
                          </a:solidFill>
                          <a:latin typeface="Cambria"/>
                          <a:ea typeface="Calibri"/>
                          <a:cs typeface="Mangal"/>
                        </a:rPr>
                        <a:t>Float</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300">
                        <a:solidFill>
                          <a:schemeClr val="bg1"/>
                        </a:solidFill>
                        <a:latin typeface="Cambria"/>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29">
                <a:tc>
                  <a:txBody>
                    <a:bodyPr/>
                    <a:lstStyle/>
                    <a:p>
                      <a:pPr>
                        <a:lnSpc>
                          <a:spcPct val="115000"/>
                        </a:lnSpc>
                        <a:spcAft>
                          <a:spcPts val="0"/>
                        </a:spcAft>
                      </a:pPr>
                      <a:r>
                        <a:rPr lang="en-US" sz="1300">
                          <a:solidFill>
                            <a:schemeClr val="bg1"/>
                          </a:solidFill>
                          <a:latin typeface="Cambria"/>
                          <a:ea typeface="Calibri"/>
                          <a:cs typeface="Mangal"/>
                        </a:rPr>
                        <a:t>5</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solidFill>
                            <a:schemeClr val="bg1"/>
                          </a:solidFill>
                          <a:latin typeface="Cambria"/>
                          <a:ea typeface="Calibri"/>
                          <a:cs typeface="Mangal"/>
                        </a:rPr>
                        <a:t>Unit_Id</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solidFill>
                            <a:schemeClr val="bg1"/>
                          </a:solidFill>
                          <a:latin typeface="Cambria"/>
                          <a:ea typeface="Calibri"/>
                          <a:cs typeface="Mangal"/>
                        </a:rPr>
                        <a:t>Smallint</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solidFill>
                            <a:schemeClr val="bg1"/>
                          </a:solidFill>
                          <a:latin typeface="Cambria"/>
                          <a:ea typeface="Calibri"/>
                          <a:cs typeface="Mangal"/>
                        </a:rPr>
                        <a:t>FK_Key</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29">
                <a:tc>
                  <a:txBody>
                    <a:bodyPr/>
                    <a:lstStyle/>
                    <a:p>
                      <a:pPr>
                        <a:lnSpc>
                          <a:spcPct val="115000"/>
                        </a:lnSpc>
                        <a:spcAft>
                          <a:spcPts val="0"/>
                        </a:spcAft>
                      </a:pPr>
                      <a:r>
                        <a:rPr lang="en-US" sz="1300" dirty="0">
                          <a:solidFill>
                            <a:schemeClr val="bg1"/>
                          </a:solidFill>
                          <a:latin typeface="Cambria"/>
                          <a:ea typeface="Calibri"/>
                          <a:cs typeface="Mangal"/>
                        </a:rPr>
                        <a:t>6</a:t>
                      </a:r>
                      <a:endParaRPr lang="en-IN" sz="1000" dirty="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dirty="0" err="1">
                          <a:solidFill>
                            <a:schemeClr val="bg1"/>
                          </a:solidFill>
                          <a:latin typeface="Cambria"/>
                          <a:ea typeface="Calibri"/>
                          <a:cs typeface="Mangal"/>
                        </a:rPr>
                        <a:t>Prod_Rate</a:t>
                      </a:r>
                      <a:endParaRPr lang="en-IN" sz="1000" dirty="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solidFill>
                            <a:schemeClr val="bg1"/>
                          </a:solidFill>
                          <a:latin typeface="Cambria"/>
                          <a:ea typeface="Calibri"/>
                          <a:cs typeface="Mangal"/>
                        </a:rPr>
                        <a:t>Float</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300">
                        <a:solidFill>
                          <a:schemeClr val="bg1"/>
                        </a:solidFill>
                        <a:latin typeface="Cambria"/>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29">
                <a:tc>
                  <a:txBody>
                    <a:bodyPr/>
                    <a:lstStyle/>
                    <a:p>
                      <a:pPr>
                        <a:lnSpc>
                          <a:spcPct val="115000"/>
                        </a:lnSpc>
                        <a:spcAft>
                          <a:spcPts val="0"/>
                        </a:spcAft>
                      </a:pPr>
                      <a:r>
                        <a:rPr lang="en-US" sz="1300">
                          <a:solidFill>
                            <a:schemeClr val="bg1"/>
                          </a:solidFill>
                          <a:latin typeface="Cambria"/>
                          <a:ea typeface="Calibri"/>
                          <a:cs typeface="Mangal"/>
                        </a:rPr>
                        <a:t>7</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solidFill>
                            <a:schemeClr val="bg1"/>
                          </a:solidFill>
                          <a:latin typeface="Cambria"/>
                          <a:ea typeface="Calibri"/>
                          <a:cs typeface="Mangal"/>
                        </a:rPr>
                        <a:t>BillT_Total</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solidFill>
                            <a:schemeClr val="bg1"/>
                          </a:solidFill>
                          <a:latin typeface="Cambria"/>
                          <a:ea typeface="Calibri"/>
                          <a:cs typeface="Mangal"/>
                        </a:rPr>
                        <a:t>Float</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300">
                        <a:solidFill>
                          <a:schemeClr val="bg1"/>
                        </a:solidFill>
                        <a:latin typeface="Cambria"/>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29">
                <a:tc>
                  <a:txBody>
                    <a:bodyPr/>
                    <a:lstStyle/>
                    <a:p>
                      <a:pPr>
                        <a:lnSpc>
                          <a:spcPct val="115000"/>
                        </a:lnSpc>
                        <a:spcAft>
                          <a:spcPts val="0"/>
                        </a:spcAft>
                      </a:pPr>
                      <a:r>
                        <a:rPr lang="en-US" sz="1300">
                          <a:solidFill>
                            <a:schemeClr val="bg1"/>
                          </a:solidFill>
                          <a:latin typeface="Cambria"/>
                          <a:ea typeface="Calibri"/>
                          <a:cs typeface="Mangal"/>
                        </a:rPr>
                        <a:t>8</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solidFill>
                            <a:schemeClr val="bg1"/>
                          </a:solidFill>
                          <a:latin typeface="Cambria"/>
                          <a:ea typeface="Calibri"/>
                          <a:cs typeface="Mangal"/>
                        </a:rPr>
                        <a:t>Batch</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solidFill>
                            <a:schemeClr val="bg1"/>
                          </a:solidFill>
                          <a:latin typeface="Cambria"/>
                          <a:ea typeface="Calibri"/>
                          <a:cs typeface="Mangal"/>
                        </a:rPr>
                        <a:t>nvarchar(50)</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300">
                        <a:solidFill>
                          <a:schemeClr val="bg1"/>
                        </a:solidFill>
                        <a:latin typeface="Cambria"/>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29">
                <a:tc>
                  <a:txBody>
                    <a:bodyPr/>
                    <a:lstStyle/>
                    <a:p>
                      <a:pPr>
                        <a:lnSpc>
                          <a:spcPct val="115000"/>
                        </a:lnSpc>
                        <a:spcAft>
                          <a:spcPts val="0"/>
                        </a:spcAft>
                      </a:pPr>
                      <a:r>
                        <a:rPr lang="en-US" sz="1300">
                          <a:solidFill>
                            <a:schemeClr val="bg1"/>
                          </a:solidFill>
                          <a:latin typeface="Cambria"/>
                          <a:ea typeface="Calibri"/>
                          <a:cs typeface="Mangal"/>
                        </a:rPr>
                        <a:t>9</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solidFill>
                            <a:schemeClr val="bg1"/>
                          </a:solidFill>
                          <a:latin typeface="Cambria"/>
                          <a:ea typeface="Calibri"/>
                          <a:cs typeface="Mangal"/>
                        </a:rPr>
                        <a:t>BillT_status</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solidFill>
                            <a:schemeClr val="bg1"/>
                          </a:solidFill>
                          <a:latin typeface="Cambria"/>
                          <a:ea typeface="Calibri"/>
                          <a:cs typeface="Mangal"/>
                        </a:rPr>
                        <a:t>Smallint</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300">
                        <a:solidFill>
                          <a:schemeClr val="bg1"/>
                        </a:solidFill>
                        <a:latin typeface="Cambria"/>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29">
                <a:tc>
                  <a:txBody>
                    <a:bodyPr/>
                    <a:lstStyle/>
                    <a:p>
                      <a:pPr>
                        <a:lnSpc>
                          <a:spcPct val="115000"/>
                        </a:lnSpc>
                        <a:spcAft>
                          <a:spcPts val="0"/>
                        </a:spcAft>
                      </a:pPr>
                      <a:r>
                        <a:rPr lang="en-US" sz="1300">
                          <a:solidFill>
                            <a:schemeClr val="bg1"/>
                          </a:solidFill>
                          <a:latin typeface="Cambria"/>
                          <a:ea typeface="Calibri"/>
                          <a:cs typeface="Mangal"/>
                        </a:rPr>
                        <a:t>10</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solidFill>
                            <a:schemeClr val="bg1"/>
                          </a:solidFill>
                          <a:latin typeface="Cambria"/>
                          <a:ea typeface="Calibri"/>
                          <a:cs typeface="Mangal"/>
                        </a:rPr>
                        <a:t>BillT_createdby</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solidFill>
                            <a:schemeClr val="bg1"/>
                          </a:solidFill>
                          <a:latin typeface="Cambria"/>
                          <a:ea typeface="Calibri"/>
                          <a:cs typeface="Mangal"/>
                        </a:rPr>
                        <a:t>Smallint</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300">
                        <a:solidFill>
                          <a:schemeClr val="bg1"/>
                        </a:solidFill>
                        <a:latin typeface="Cambria"/>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29">
                <a:tc>
                  <a:txBody>
                    <a:bodyPr/>
                    <a:lstStyle/>
                    <a:p>
                      <a:pPr>
                        <a:lnSpc>
                          <a:spcPct val="115000"/>
                        </a:lnSpc>
                        <a:spcAft>
                          <a:spcPts val="0"/>
                        </a:spcAft>
                      </a:pPr>
                      <a:r>
                        <a:rPr lang="en-US" sz="1300">
                          <a:solidFill>
                            <a:schemeClr val="bg1"/>
                          </a:solidFill>
                          <a:latin typeface="Cambria"/>
                          <a:ea typeface="Calibri"/>
                          <a:cs typeface="Mangal"/>
                        </a:rPr>
                        <a:t>11</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solidFill>
                            <a:schemeClr val="bg1"/>
                          </a:solidFill>
                          <a:latin typeface="Cambria"/>
                          <a:ea typeface="Calibri"/>
                          <a:cs typeface="Mangal"/>
                        </a:rPr>
                        <a:t>BillT_createddate</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solidFill>
                            <a:schemeClr val="bg1"/>
                          </a:solidFill>
                          <a:latin typeface="Cambria"/>
                          <a:ea typeface="Calibri"/>
                          <a:cs typeface="Mangal"/>
                        </a:rPr>
                        <a:t>Smalldatetime</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300">
                        <a:solidFill>
                          <a:schemeClr val="bg1"/>
                        </a:solidFill>
                        <a:latin typeface="Cambria"/>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29">
                <a:tc>
                  <a:txBody>
                    <a:bodyPr/>
                    <a:lstStyle/>
                    <a:p>
                      <a:pPr>
                        <a:lnSpc>
                          <a:spcPct val="115000"/>
                        </a:lnSpc>
                        <a:spcAft>
                          <a:spcPts val="0"/>
                        </a:spcAft>
                      </a:pPr>
                      <a:r>
                        <a:rPr lang="en-US" sz="1300">
                          <a:solidFill>
                            <a:schemeClr val="bg1"/>
                          </a:solidFill>
                          <a:latin typeface="Cambria"/>
                          <a:ea typeface="Calibri"/>
                          <a:cs typeface="Mangal"/>
                        </a:rPr>
                        <a:t>12</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solidFill>
                            <a:schemeClr val="bg1"/>
                          </a:solidFill>
                          <a:latin typeface="Cambria"/>
                          <a:ea typeface="Calibri"/>
                          <a:cs typeface="Mangal"/>
                        </a:rPr>
                        <a:t>BillT_modifyby</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solidFill>
                            <a:schemeClr val="bg1"/>
                          </a:solidFill>
                          <a:latin typeface="Cambria"/>
                          <a:ea typeface="Calibri"/>
                          <a:cs typeface="Mangal"/>
                        </a:rPr>
                        <a:t>Smallint</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300">
                        <a:solidFill>
                          <a:schemeClr val="bg1"/>
                        </a:solidFill>
                        <a:latin typeface="Cambria"/>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329">
                <a:tc>
                  <a:txBody>
                    <a:bodyPr/>
                    <a:lstStyle/>
                    <a:p>
                      <a:pPr>
                        <a:lnSpc>
                          <a:spcPct val="115000"/>
                        </a:lnSpc>
                        <a:spcAft>
                          <a:spcPts val="0"/>
                        </a:spcAft>
                      </a:pPr>
                      <a:r>
                        <a:rPr lang="en-US" sz="1300">
                          <a:solidFill>
                            <a:schemeClr val="bg1"/>
                          </a:solidFill>
                          <a:latin typeface="Cambria"/>
                          <a:ea typeface="Calibri"/>
                          <a:cs typeface="Mangal"/>
                        </a:rPr>
                        <a:t>13</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solidFill>
                            <a:schemeClr val="bg1"/>
                          </a:solidFill>
                          <a:latin typeface="Cambria"/>
                          <a:ea typeface="Calibri"/>
                          <a:cs typeface="Mangal"/>
                        </a:rPr>
                        <a:t>BillT_modifieddate</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300">
                          <a:solidFill>
                            <a:schemeClr val="bg1"/>
                          </a:solidFill>
                          <a:latin typeface="Cambria"/>
                          <a:ea typeface="Calibri"/>
                          <a:cs typeface="Mangal"/>
                        </a:rPr>
                        <a:t>Smalldatetime</a:t>
                      </a:r>
                      <a:endParaRPr lang="en-IN" sz="1000">
                        <a:solidFill>
                          <a:schemeClr val="bg1"/>
                        </a:solidFill>
                        <a:latin typeface="Calibri"/>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300" dirty="0">
                        <a:solidFill>
                          <a:schemeClr val="bg1"/>
                        </a:solidFill>
                        <a:latin typeface="Cambria"/>
                        <a:ea typeface="Calibri"/>
                        <a:cs typeface="Mangal"/>
                      </a:endParaRPr>
                    </a:p>
                  </a:txBody>
                  <a:tcPr marL="64708" marR="647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838200" y="621268"/>
            <a:ext cx="4572000" cy="369332"/>
          </a:xfrm>
          <a:prstGeom prst="rect">
            <a:avLst/>
          </a:prstGeom>
        </p:spPr>
        <p:txBody>
          <a:bodyPr wrap="square" lIns="0" tIns="0" rIns="0" bIns="0">
            <a:spAutoFit/>
          </a:bodyPr>
          <a:lstStyle/>
          <a:p>
            <a:pPr lvl="0"/>
            <a:r>
              <a:rPr lang="en-US" sz="2400" b="1" dirty="0" smtClean="0">
                <a:solidFill>
                  <a:srgbClr val="90C225"/>
                </a:solidFill>
              </a:rPr>
              <a:t>Cart Transaction:-</a:t>
            </a:r>
            <a:endParaRPr lang="en-IN" sz="2400" dirty="0">
              <a:solidFill>
                <a:srgbClr val="90C225"/>
              </a:solidFill>
            </a:endParaRPr>
          </a:p>
        </p:txBody>
      </p:sp>
      <p:graphicFrame>
        <p:nvGraphicFramePr>
          <p:cNvPr id="7" name="Table 6"/>
          <p:cNvGraphicFramePr>
            <a:graphicFrameLocks noGrp="1"/>
          </p:cNvGraphicFramePr>
          <p:nvPr/>
        </p:nvGraphicFramePr>
        <p:xfrm>
          <a:off x="3200400" y="1524000"/>
          <a:ext cx="5063490" cy="4146550"/>
        </p:xfrm>
        <a:graphic>
          <a:graphicData uri="http://schemas.openxmlformats.org/drawingml/2006/table">
            <a:tbl>
              <a:tblPr/>
              <a:tblGrid>
                <a:gridCol w="688340"/>
                <a:gridCol w="1923415"/>
                <a:gridCol w="1271270"/>
                <a:gridCol w="1180465"/>
              </a:tblGrid>
              <a:tr h="414655">
                <a:tc>
                  <a:txBody>
                    <a:bodyPr/>
                    <a:lstStyle/>
                    <a:p>
                      <a:pPr>
                        <a:lnSpc>
                          <a:spcPct val="115000"/>
                        </a:lnSpc>
                        <a:spcAft>
                          <a:spcPts val="0"/>
                        </a:spcAft>
                      </a:pPr>
                      <a:r>
                        <a:rPr lang="en-US" sz="1400" b="1">
                          <a:solidFill>
                            <a:schemeClr val="bg1"/>
                          </a:solidFill>
                          <a:latin typeface="Cambria"/>
                          <a:ea typeface="Calibri"/>
                          <a:cs typeface="Mangal"/>
                        </a:rPr>
                        <a:t>Sr.no</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solidFill>
                            <a:schemeClr val="bg1"/>
                          </a:solidFill>
                          <a:latin typeface="Cambria"/>
                          <a:ea typeface="Calibri"/>
                          <a:cs typeface="Mangal"/>
                        </a:rPr>
                        <a:t>Field Name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solidFill>
                            <a:schemeClr val="bg1"/>
                          </a:solidFill>
                          <a:latin typeface="Cambria"/>
                          <a:ea typeface="Calibri"/>
                          <a:cs typeface="Mangal"/>
                        </a:rPr>
                        <a:t>Data type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a:solidFill>
                            <a:schemeClr val="bg1"/>
                          </a:solidFill>
                          <a:latin typeface="Cambria"/>
                          <a:ea typeface="Calibri"/>
                          <a:cs typeface="Mangal"/>
                        </a:rPr>
                        <a:t>Constraints</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55">
                <a:tc>
                  <a:txBody>
                    <a:bodyPr/>
                    <a:lstStyle/>
                    <a:p>
                      <a:pPr>
                        <a:lnSpc>
                          <a:spcPct val="115000"/>
                        </a:lnSpc>
                        <a:spcAft>
                          <a:spcPts val="0"/>
                        </a:spcAft>
                      </a:pPr>
                      <a:r>
                        <a:rPr lang="en-US" sz="1400">
                          <a:solidFill>
                            <a:schemeClr val="bg1"/>
                          </a:solidFill>
                          <a:latin typeface="Cambria"/>
                          <a:ea typeface="Calibri"/>
                          <a:cs typeface="Mangal"/>
                        </a:rPr>
                        <a:t>1</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CT_Id</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Primary Key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55">
                <a:tc>
                  <a:txBody>
                    <a:bodyPr/>
                    <a:lstStyle/>
                    <a:p>
                      <a:pPr>
                        <a:lnSpc>
                          <a:spcPct val="115000"/>
                        </a:lnSpc>
                        <a:spcAft>
                          <a:spcPts val="0"/>
                        </a:spcAft>
                      </a:pPr>
                      <a:r>
                        <a:rPr lang="en-US" sz="1400">
                          <a:solidFill>
                            <a:schemeClr val="bg1"/>
                          </a:solidFill>
                          <a:latin typeface="Cambria"/>
                          <a:ea typeface="Calibri"/>
                          <a:cs typeface="Mangal"/>
                        </a:rPr>
                        <a:t>2</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CM_Id</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FK_Key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55">
                <a:tc>
                  <a:txBody>
                    <a:bodyPr/>
                    <a:lstStyle/>
                    <a:p>
                      <a:pPr>
                        <a:lnSpc>
                          <a:spcPct val="115000"/>
                        </a:lnSpc>
                        <a:spcAft>
                          <a:spcPts val="0"/>
                        </a:spcAft>
                      </a:pPr>
                      <a:r>
                        <a:rPr lang="en-US" sz="1400">
                          <a:solidFill>
                            <a:schemeClr val="bg1"/>
                          </a:solidFill>
                          <a:latin typeface="Cambria"/>
                          <a:ea typeface="Calibri"/>
                          <a:cs typeface="Mangal"/>
                        </a:rPr>
                        <a:t>3</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Prod_Id</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FK_Key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55">
                <a:tc>
                  <a:txBody>
                    <a:bodyPr/>
                    <a:lstStyle/>
                    <a:p>
                      <a:pPr>
                        <a:lnSpc>
                          <a:spcPct val="115000"/>
                        </a:lnSpc>
                        <a:spcAft>
                          <a:spcPts val="0"/>
                        </a:spcAft>
                      </a:pPr>
                      <a:r>
                        <a:rPr lang="en-US" sz="1400">
                          <a:solidFill>
                            <a:schemeClr val="bg1"/>
                          </a:solidFill>
                          <a:latin typeface="Cambria"/>
                          <a:ea typeface="Calibri"/>
                          <a:cs typeface="Mangal"/>
                        </a:rPr>
                        <a:t>4</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Unit_Id</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FK_Key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55">
                <a:tc>
                  <a:txBody>
                    <a:bodyPr/>
                    <a:lstStyle/>
                    <a:p>
                      <a:pPr>
                        <a:lnSpc>
                          <a:spcPct val="115000"/>
                        </a:lnSpc>
                        <a:spcAft>
                          <a:spcPts val="0"/>
                        </a:spcAft>
                      </a:pPr>
                      <a:r>
                        <a:rPr lang="en-US" sz="1400">
                          <a:solidFill>
                            <a:schemeClr val="bg1"/>
                          </a:solidFill>
                          <a:latin typeface="Cambria"/>
                          <a:ea typeface="Calibri"/>
                          <a:cs typeface="Mangal"/>
                        </a:rPr>
                        <a:t>5</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Batch</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nvarchar(50)</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55">
                <a:tc>
                  <a:txBody>
                    <a:bodyPr/>
                    <a:lstStyle/>
                    <a:p>
                      <a:pPr>
                        <a:lnSpc>
                          <a:spcPct val="115000"/>
                        </a:lnSpc>
                        <a:spcAft>
                          <a:spcPts val="0"/>
                        </a:spcAft>
                      </a:pPr>
                      <a:r>
                        <a:rPr lang="en-US" sz="1400">
                          <a:solidFill>
                            <a:schemeClr val="bg1"/>
                          </a:solidFill>
                          <a:latin typeface="Cambria"/>
                          <a:ea typeface="Calibri"/>
                          <a:cs typeface="Mangal"/>
                        </a:rPr>
                        <a:t>6</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Prod_Quantity</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dirty="0">
                          <a:solidFill>
                            <a:schemeClr val="bg1"/>
                          </a:solidFill>
                          <a:latin typeface="Cambria"/>
                          <a:ea typeface="Calibri"/>
                          <a:cs typeface="Mangal"/>
                        </a:rPr>
                        <a:t>Float</a:t>
                      </a:r>
                      <a:endParaRPr lang="en-IN" sz="1100" dirty="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55">
                <a:tc>
                  <a:txBody>
                    <a:bodyPr/>
                    <a:lstStyle/>
                    <a:p>
                      <a:pPr>
                        <a:lnSpc>
                          <a:spcPct val="115000"/>
                        </a:lnSpc>
                        <a:spcAft>
                          <a:spcPts val="0"/>
                        </a:spcAft>
                      </a:pPr>
                      <a:r>
                        <a:rPr lang="en-US" sz="1400">
                          <a:solidFill>
                            <a:schemeClr val="bg1"/>
                          </a:solidFill>
                          <a:latin typeface="Cambria"/>
                          <a:ea typeface="Calibri"/>
                          <a:cs typeface="Mangal"/>
                        </a:rPr>
                        <a:t>7</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Prod_Rate</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Float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55">
                <a:tc>
                  <a:txBody>
                    <a:bodyPr/>
                    <a:lstStyle/>
                    <a:p>
                      <a:pPr>
                        <a:lnSpc>
                          <a:spcPct val="115000"/>
                        </a:lnSpc>
                        <a:spcAft>
                          <a:spcPts val="0"/>
                        </a:spcAft>
                      </a:pPr>
                      <a:r>
                        <a:rPr lang="en-US" sz="1400">
                          <a:solidFill>
                            <a:schemeClr val="bg1"/>
                          </a:solidFill>
                          <a:latin typeface="Cambria"/>
                          <a:ea typeface="Calibri"/>
                          <a:cs typeface="Mangal"/>
                        </a:rPr>
                        <a:t>8</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Prod_Total</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Float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55">
                <a:tc>
                  <a:txBody>
                    <a:bodyPr/>
                    <a:lstStyle/>
                    <a:p>
                      <a:pPr>
                        <a:lnSpc>
                          <a:spcPct val="115000"/>
                        </a:lnSpc>
                        <a:spcAft>
                          <a:spcPts val="0"/>
                        </a:spcAft>
                      </a:pPr>
                      <a:r>
                        <a:rPr lang="en-US" sz="1400">
                          <a:solidFill>
                            <a:schemeClr val="bg1"/>
                          </a:solidFill>
                          <a:latin typeface="Cambria"/>
                          <a:ea typeface="Calibri"/>
                          <a:cs typeface="Mangal"/>
                        </a:rPr>
                        <a:t>9</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CT_status</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a:solidFill>
                            <a:schemeClr val="bg1"/>
                          </a:solidFill>
                          <a:latin typeface="Cambria"/>
                          <a:ea typeface="Calibri"/>
                          <a:cs typeface="Mangal"/>
                        </a:rPr>
                        <a:t>Smallint</a:t>
                      </a:r>
                      <a:endParaRPr lang="en-IN" sz="1100">
                        <a:solidFill>
                          <a:schemeClr val="bg1"/>
                        </a:solidFill>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400" dirty="0">
                        <a:solidFill>
                          <a:schemeClr val="bg1"/>
                        </a:solidFill>
                        <a:latin typeface="Cambria"/>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AutoShape 1"/>
          <p:cNvSpPr>
            <a:spLocks noChangeArrowheads="1"/>
          </p:cNvSpPr>
          <p:nvPr/>
        </p:nvSpPr>
        <p:spPr bwMode="auto">
          <a:xfrm>
            <a:off x="1066800" y="838200"/>
            <a:ext cx="8686800" cy="3581400"/>
          </a:xfrm>
          <a:prstGeom prst="horizontalScroll">
            <a:avLst>
              <a:gd name="adj" fmla="val 12500"/>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2600" b="1" i="0" u="none" strike="noStrike" cap="none" normalizeH="0" baseline="0" dirty="0" smtClean="0">
              <a:ln>
                <a:noFill/>
              </a:ln>
              <a:solidFill>
                <a:schemeClr val="tx1"/>
              </a:solidFill>
              <a:effectLst/>
              <a:latin typeface="Cambria" pitchFamily="18" charset="0"/>
              <a:ea typeface="Arial"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IN" sz="4800" b="1" i="1" u="none" strike="noStrike" cap="none" normalizeH="0" baseline="0" dirty="0" smtClean="0">
                <a:ln>
                  <a:noFill/>
                </a:ln>
                <a:solidFill>
                  <a:srgbClr val="FF0000"/>
                </a:solidFill>
                <a:effectLst/>
                <a:latin typeface="Cambria" pitchFamily="18" charset="0"/>
                <a:ea typeface="Arial" pitchFamily="34" charset="0"/>
                <a:cs typeface="Arial" pitchFamily="34" charset="0"/>
              </a:rPr>
              <a:t>INPUT &amp; OUTPUT SCREEN’S</a:t>
            </a:r>
            <a:endParaRPr kumimoji="0" lang="en-US" sz="4000" b="0" i="1"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762000" y="533400"/>
            <a:ext cx="4572000" cy="369332"/>
          </a:xfrm>
          <a:prstGeom prst="rect">
            <a:avLst/>
          </a:prstGeom>
        </p:spPr>
        <p:txBody>
          <a:bodyPr wrap="square" lIns="0" tIns="0" rIns="0" bIns="0">
            <a:spAutoFit/>
          </a:bodyPr>
          <a:lstStyle/>
          <a:p>
            <a:pPr lvl="0">
              <a:defRPr/>
            </a:pPr>
            <a:r>
              <a:rPr lang="en-US" sz="2400" b="1" dirty="0" smtClean="0">
                <a:solidFill>
                  <a:srgbClr val="90C225"/>
                </a:solidFill>
              </a:rPr>
              <a:t>HOME PAGE</a:t>
            </a:r>
            <a:endParaRPr kumimoji="0" lang="en-IN" sz="4000" b="0" i="0" u="none" strike="noStrike" kern="0" cap="none" spc="0" normalizeH="0" baseline="0" noProof="0" dirty="0">
              <a:ln>
                <a:noFill/>
              </a:ln>
              <a:solidFill>
                <a:srgbClr val="90C225"/>
              </a:solidFill>
              <a:effectLst/>
              <a:uLnTx/>
              <a:uFillTx/>
              <a:latin typeface="Trebuchet MS"/>
              <a:ea typeface="+mj-ea"/>
              <a:cs typeface="Trebuchet MS"/>
            </a:endParaRPr>
          </a:p>
        </p:txBody>
      </p:sp>
      <p:pic>
        <p:nvPicPr>
          <p:cNvPr id="7" name="Picture 6" descr="IMG-20191019-WA0041.jpg"/>
          <p:cNvPicPr/>
          <p:nvPr/>
        </p:nvPicPr>
        <p:blipFill>
          <a:blip r:embed="rId2" cstate="print"/>
          <a:stretch>
            <a:fillRect/>
          </a:stretch>
        </p:blipFill>
        <p:spPr>
          <a:xfrm>
            <a:off x="1600200" y="1408814"/>
            <a:ext cx="8839200" cy="461098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G-20191019-WA0037.jpg"/>
          <p:cNvPicPr/>
          <p:nvPr/>
        </p:nvPicPr>
        <p:blipFill>
          <a:blip r:embed="rId2" cstate="print"/>
          <a:stretch>
            <a:fillRect/>
          </a:stretch>
        </p:blipFill>
        <p:spPr>
          <a:xfrm>
            <a:off x="533400" y="533400"/>
            <a:ext cx="10972800" cy="5867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9158"/>
            <a:ext cx="4196690" cy="566822"/>
          </a:xfrm>
          <a:prstGeom prst="rect">
            <a:avLst/>
          </a:prstGeom>
        </p:spPr>
        <p:txBody>
          <a:bodyPr vert="horz" wrap="square" lIns="0" tIns="12700" rIns="0" bIns="0" rtlCol="0">
            <a:spAutoFit/>
          </a:bodyPr>
          <a:lstStyle/>
          <a:p>
            <a:pPr marL="12700">
              <a:lnSpc>
                <a:spcPct val="100000"/>
              </a:lnSpc>
              <a:spcBef>
                <a:spcPts val="100"/>
              </a:spcBef>
            </a:pPr>
            <a:r>
              <a:rPr lang="en-IN" spc="-5" dirty="0" smtClean="0"/>
              <a:t>Need of System</a:t>
            </a:r>
            <a:endParaRPr spc="-5" dirty="0"/>
          </a:p>
        </p:txBody>
      </p:sp>
      <p:sp>
        <p:nvSpPr>
          <p:cNvPr id="3" name="object 3"/>
          <p:cNvSpPr txBox="1"/>
          <p:nvPr/>
        </p:nvSpPr>
        <p:spPr>
          <a:xfrm>
            <a:off x="756310" y="1752600"/>
            <a:ext cx="7778090" cy="4589718"/>
          </a:xfrm>
          <a:prstGeom prst="rect">
            <a:avLst/>
          </a:prstGeom>
        </p:spPr>
        <p:txBody>
          <a:bodyPr vert="horz" wrap="square" lIns="0" tIns="156210" rIns="0" bIns="0" rtlCol="0">
            <a:spAutoFit/>
          </a:bodyPr>
          <a:lstStyle/>
          <a:p>
            <a:r>
              <a:rPr spc="235" dirty="0">
                <a:solidFill>
                  <a:schemeClr val="bg1"/>
                </a:solidFill>
                <a:latin typeface="Arial"/>
                <a:cs typeface="Arial"/>
              </a:rPr>
              <a:t>	</a:t>
            </a:r>
            <a:r>
              <a:rPr lang="en-US" sz="2400" b="1" dirty="0" smtClean="0">
                <a:solidFill>
                  <a:schemeClr val="bg1"/>
                </a:solidFill>
              </a:rPr>
              <a:t> </a:t>
            </a:r>
            <a:endParaRPr lang="en-IN" sz="2400" dirty="0" smtClean="0">
              <a:solidFill>
                <a:schemeClr val="bg1"/>
              </a:solidFill>
            </a:endParaRPr>
          </a:p>
          <a:p>
            <a:pPr lvl="0" algn="just">
              <a:buFont typeface="Wingdings" pitchFamily="2" charset="2"/>
              <a:buChar char="Ø"/>
            </a:pPr>
            <a:r>
              <a:rPr lang="en-US" sz="2400" dirty="0" smtClean="0">
                <a:solidFill>
                  <a:schemeClr val="bg1"/>
                </a:solidFill>
              </a:rPr>
              <a:t>As we know manual system are quite tedious, time consuming and less efficient and inaccurate in comparison to the computerized system.</a:t>
            </a:r>
            <a:endParaRPr lang="en-IN" sz="2400" dirty="0" smtClean="0">
              <a:solidFill>
                <a:schemeClr val="bg1"/>
              </a:solidFill>
            </a:endParaRPr>
          </a:p>
          <a:p>
            <a:r>
              <a:rPr lang="en-US" sz="2400" dirty="0" smtClean="0">
                <a:solidFill>
                  <a:schemeClr val="bg1"/>
                </a:solidFill>
              </a:rPr>
              <a:t> </a:t>
            </a:r>
            <a:endParaRPr lang="en-IN" sz="2400" dirty="0" smtClean="0">
              <a:solidFill>
                <a:schemeClr val="bg1"/>
              </a:solidFill>
            </a:endParaRPr>
          </a:p>
          <a:p>
            <a:pPr>
              <a:buFont typeface="Wingdings" pitchFamily="2" charset="2"/>
              <a:buChar char="Ø"/>
            </a:pPr>
            <a:r>
              <a:rPr lang="en-IN" sz="2400" dirty="0" smtClean="0">
                <a:solidFill>
                  <a:schemeClr val="bg1"/>
                </a:solidFill>
              </a:rPr>
              <a:t>There are large numbers of commercial Online Shopping websites offering large number of products tailored to meet the shopping interests of large number of customers. These online marketplaces have thousands of products listed under various categories.</a:t>
            </a:r>
            <a:r>
              <a:rPr lang="en-US" sz="2400" dirty="0" smtClean="0">
                <a:solidFill>
                  <a:schemeClr val="bg1"/>
                </a:solidFill>
              </a:rPr>
              <a:t> </a:t>
            </a:r>
            <a:endParaRPr lang="en-IN" sz="2400" dirty="0" smtClean="0">
              <a:solidFill>
                <a:schemeClr val="bg1"/>
              </a:solidFill>
            </a:endParaRPr>
          </a:p>
          <a:p>
            <a:r>
              <a:rPr lang="en-US" sz="2400" dirty="0" smtClean="0">
                <a:solidFill>
                  <a:schemeClr val="bg1"/>
                </a:solidFill>
              </a:rPr>
              <a:t> </a:t>
            </a:r>
            <a:endParaRPr lang="en-IN" sz="2400" dirty="0" smtClean="0">
              <a:solidFill>
                <a:schemeClr val="bg1"/>
              </a:solidFill>
            </a:endParaRPr>
          </a:p>
          <a:p>
            <a:pPr lvl="0">
              <a:buFont typeface="Wingdings" pitchFamily="2" charset="2"/>
              <a:buChar char="Ø"/>
            </a:pPr>
            <a:r>
              <a:rPr lang="en-US" sz="2400" dirty="0" smtClean="0">
                <a:solidFill>
                  <a:schemeClr val="bg1"/>
                </a:solidFill>
              </a:rPr>
              <a:t>The software makes the system easy to understand.</a:t>
            </a:r>
            <a:endParaRPr lang="en-IN" sz="2400" dirty="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990600" y="685800"/>
            <a:ext cx="4572000" cy="369332"/>
          </a:xfrm>
          <a:prstGeom prst="rect">
            <a:avLst/>
          </a:prstGeom>
        </p:spPr>
        <p:txBody>
          <a:bodyPr wrap="square" lIns="0" tIns="0" rIns="0" bIns="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sz="2400" kern="0" noProof="0" dirty="0" smtClean="0">
                <a:solidFill>
                  <a:srgbClr val="90C225"/>
                </a:solidFill>
                <a:latin typeface="Trebuchet MS"/>
                <a:ea typeface="+mj-ea"/>
                <a:cs typeface="Trebuchet MS"/>
              </a:rPr>
              <a:t>Login</a:t>
            </a:r>
            <a:r>
              <a:rPr lang="en-IN" sz="2400" kern="0" noProof="0" dirty="0" smtClean="0">
                <a:solidFill>
                  <a:srgbClr val="90C225"/>
                </a:solidFill>
                <a:latin typeface="Trebuchet MS"/>
                <a:ea typeface="+mj-ea"/>
                <a:cs typeface="Trebuchet MS"/>
              </a:rPr>
              <a:t> </a:t>
            </a:r>
            <a:r>
              <a:rPr lang="en-IN" sz="2400" kern="0" noProof="0" dirty="0" smtClean="0">
                <a:solidFill>
                  <a:srgbClr val="90C225"/>
                </a:solidFill>
                <a:latin typeface="Trebuchet MS"/>
                <a:ea typeface="+mj-ea"/>
                <a:cs typeface="Trebuchet MS"/>
              </a:rPr>
              <a:t>Form:</a:t>
            </a:r>
            <a:endParaRPr kumimoji="0" lang="en-IN" sz="4000" b="0" i="0" u="none" strike="noStrike" kern="0" cap="none" spc="0" normalizeH="0" baseline="0" noProof="0" dirty="0">
              <a:ln>
                <a:noFill/>
              </a:ln>
              <a:solidFill>
                <a:srgbClr val="90C225"/>
              </a:solidFill>
              <a:effectLst/>
              <a:uLnTx/>
              <a:uFillTx/>
              <a:latin typeface="Trebuchet MS"/>
              <a:ea typeface="+mj-ea"/>
              <a:cs typeface="Trebuchet MS"/>
            </a:endParaRPr>
          </a:p>
        </p:txBody>
      </p:sp>
      <p:pic>
        <p:nvPicPr>
          <p:cNvPr id="9" name="Picture 8" descr="IMG-20191019-WA0021.jpg"/>
          <p:cNvPicPr/>
          <p:nvPr/>
        </p:nvPicPr>
        <p:blipFill>
          <a:blip r:embed="rId2" cstate="print"/>
          <a:stretch>
            <a:fillRect/>
          </a:stretch>
        </p:blipFill>
        <p:spPr>
          <a:xfrm>
            <a:off x="3124200" y="634047"/>
            <a:ext cx="5943600" cy="558990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990600" y="685800"/>
            <a:ext cx="4572000" cy="369332"/>
          </a:xfrm>
          <a:prstGeom prst="rect">
            <a:avLst/>
          </a:prstGeom>
        </p:spPr>
        <p:txBody>
          <a:bodyPr wrap="square" lIns="0" tIns="0" rIns="0" bIns="0">
            <a:spAutoFit/>
          </a:bodyPr>
          <a:lstStyle/>
          <a:p>
            <a:pPr lvl="0"/>
            <a:r>
              <a:rPr lang="en-US" sz="2400" b="1" dirty="0" smtClean="0">
                <a:solidFill>
                  <a:srgbClr val="90C225"/>
                </a:solidFill>
              </a:rPr>
              <a:t>ADMIN REGISTRATION FORM :-</a:t>
            </a:r>
            <a:endParaRPr lang="en-IN" sz="2400" dirty="0">
              <a:solidFill>
                <a:srgbClr val="90C225"/>
              </a:solidFill>
            </a:endParaRPr>
          </a:p>
        </p:txBody>
      </p:sp>
      <p:pic>
        <p:nvPicPr>
          <p:cNvPr id="4" name="Picture 3" descr="IMG-20191019-WA0026.jpg"/>
          <p:cNvPicPr/>
          <p:nvPr/>
        </p:nvPicPr>
        <p:blipFill>
          <a:blip r:embed="rId2" cstate="print"/>
          <a:stretch>
            <a:fillRect/>
          </a:stretch>
        </p:blipFill>
        <p:spPr>
          <a:xfrm>
            <a:off x="2286000" y="1295400"/>
            <a:ext cx="6477000" cy="516210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990600" y="685800"/>
            <a:ext cx="4572000" cy="369332"/>
          </a:xfrm>
          <a:prstGeom prst="rect">
            <a:avLst/>
          </a:prstGeom>
        </p:spPr>
        <p:txBody>
          <a:bodyPr wrap="square" lIns="0" tIns="0" rIns="0" bIns="0">
            <a:spAutoFit/>
          </a:bodyPr>
          <a:lstStyle/>
          <a:p>
            <a:pPr lvl="0"/>
            <a:r>
              <a:rPr lang="en-US" sz="2400" b="1" u="sng" dirty="0" smtClean="0">
                <a:solidFill>
                  <a:srgbClr val="90C225"/>
                </a:solidFill>
              </a:rPr>
              <a:t>CUSTOMER REGISTRATION  FORM:-</a:t>
            </a:r>
            <a:endParaRPr lang="en-IN" sz="2400" dirty="0">
              <a:solidFill>
                <a:srgbClr val="90C225"/>
              </a:solidFill>
            </a:endParaRPr>
          </a:p>
        </p:txBody>
      </p:sp>
      <p:pic>
        <p:nvPicPr>
          <p:cNvPr id="4" name="Picture 3" descr="IMG-20191019-WA0024.jpg"/>
          <p:cNvPicPr/>
          <p:nvPr/>
        </p:nvPicPr>
        <p:blipFill>
          <a:blip r:embed="rId2" cstate="print"/>
          <a:stretch>
            <a:fillRect/>
          </a:stretch>
        </p:blipFill>
        <p:spPr>
          <a:xfrm>
            <a:off x="1524000" y="1447800"/>
            <a:ext cx="8001000" cy="4901609"/>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990600" y="685800"/>
            <a:ext cx="4572000" cy="369332"/>
          </a:xfrm>
          <a:prstGeom prst="rect">
            <a:avLst/>
          </a:prstGeom>
        </p:spPr>
        <p:txBody>
          <a:bodyPr wrap="square" lIns="0" tIns="0" rIns="0" bIns="0">
            <a:spAutoFit/>
          </a:bodyPr>
          <a:lstStyle/>
          <a:p>
            <a:pPr lvl="0"/>
            <a:r>
              <a:rPr lang="en-US" sz="2400" b="1" u="sng" dirty="0" smtClean="0">
                <a:solidFill>
                  <a:srgbClr val="90C225"/>
                </a:solidFill>
              </a:rPr>
              <a:t>VENDOR REGISTRATION  FORM:-</a:t>
            </a:r>
            <a:endParaRPr lang="en-IN" sz="2400" dirty="0">
              <a:solidFill>
                <a:srgbClr val="90C225"/>
              </a:solidFill>
            </a:endParaRPr>
          </a:p>
        </p:txBody>
      </p:sp>
      <p:pic>
        <p:nvPicPr>
          <p:cNvPr id="4" name="Picture 3" descr="IMG-20191019-WA0023.jpg"/>
          <p:cNvPicPr/>
          <p:nvPr/>
        </p:nvPicPr>
        <p:blipFill>
          <a:blip r:embed="rId2" cstate="print"/>
          <a:stretch>
            <a:fillRect/>
          </a:stretch>
        </p:blipFill>
        <p:spPr>
          <a:xfrm>
            <a:off x="1905000" y="1219200"/>
            <a:ext cx="7696200" cy="49530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990600" y="685800"/>
            <a:ext cx="4572000" cy="369332"/>
          </a:xfrm>
          <a:prstGeom prst="rect">
            <a:avLst/>
          </a:prstGeom>
        </p:spPr>
        <p:txBody>
          <a:bodyPr wrap="square" lIns="0" tIns="0" rIns="0" bIns="0">
            <a:spAutoFit/>
          </a:bodyPr>
          <a:lstStyle/>
          <a:p>
            <a:pPr lvl="0"/>
            <a:r>
              <a:rPr lang="en-US" sz="2400" b="1" u="sng" dirty="0" smtClean="0">
                <a:solidFill>
                  <a:srgbClr val="90C225"/>
                </a:solidFill>
              </a:rPr>
              <a:t>DELIVERY BOY DETAIL FORM:-</a:t>
            </a:r>
            <a:endParaRPr lang="en-IN" sz="2400" dirty="0">
              <a:solidFill>
                <a:srgbClr val="90C225"/>
              </a:solidFill>
            </a:endParaRPr>
          </a:p>
        </p:txBody>
      </p:sp>
      <p:pic>
        <p:nvPicPr>
          <p:cNvPr id="6" name="Picture 5" descr="IMG-20191019-WA0018.jpg"/>
          <p:cNvPicPr/>
          <p:nvPr/>
        </p:nvPicPr>
        <p:blipFill>
          <a:blip r:embed="rId2" cstate="print"/>
          <a:stretch>
            <a:fillRect/>
          </a:stretch>
        </p:blipFill>
        <p:spPr>
          <a:xfrm>
            <a:off x="1676400" y="1219200"/>
            <a:ext cx="8001000" cy="51816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990600" y="685800"/>
            <a:ext cx="4572000" cy="369332"/>
          </a:xfrm>
          <a:prstGeom prst="rect">
            <a:avLst/>
          </a:prstGeom>
        </p:spPr>
        <p:txBody>
          <a:bodyPr wrap="square" lIns="0" tIns="0" rIns="0" bIns="0">
            <a:spAutoFit/>
          </a:bodyPr>
          <a:lstStyle/>
          <a:p>
            <a:pPr lvl="0"/>
            <a:r>
              <a:rPr lang="en-US" sz="2400" b="1" u="sng" dirty="0" smtClean="0">
                <a:solidFill>
                  <a:srgbClr val="90C225"/>
                </a:solidFill>
              </a:rPr>
              <a:t>GROUP DETAILS:-</a:t>
            </a:r>
            <a:endParaRPr lang="en-IN" sz="2400" dirty="0">
              <a:solidFill>
                <a:srgbClr val="90C225"/>
              </a:solidFill>
            </a:endParaRPr>
          </a:p>
        </p:txBody>
      </p:sp>
      <p:pic>
        <p:nvPicPr>
          <p:cNvPr id="4" name="Picture 3" descr="IMG-20191019-WA0014.jpg"/>
          <p:cNvPicPr/>
          <p:nvPr/>
        </p:nvPicPr>
        <p:blipFill>
          <a:blip r:embed="rId2" cstate="print"/>
          <a:stretch>
            <a:fillRect/>
          </a:stretch>
        </p:blipFill>
        <p:spPr>
          <a:xfrm>
            <a:off x="3505200" y="762000"/>
            <a:ext cx="6096000" cy="585089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990600" y="685800"/>
            <a:ext cx="4572000" cy="369332"/>
          </a:xfrm>
          <a:prstGeom prst="rect">
            <a:avLst/>
          </a:prstGeom>
        </p:spPr>
        <p:txBody>
          <a:bodyPr wrap="square" lIns="0" tIns="0" rIns="0" bIns="0">
            <a:spAutoFit/>
          </a:bodyPr>
          <a:lstStyle/>
          <a:p>
            <a:pPr lvl="0">
              <a:defRPr/>
            </a:pPr>
            <a:r>
              <a:rPr lang="en-US" sz="2400" b="1" u="sng" dirty="0" smtClean="0">
                <a:solidFill>
                  <a:srgbClr val="90C225"/>
                </a:solidFill>
              </a:rPr>
              <a:t>UNIT DETAILS</a:t>
            </a:r>
            <a:r>
              <a:rPr lang="en-US" sz="2400" b="1" u="sng" dirty="0" smtClean="0">
                <a:solidFill>
                  <a:srgbClr val="90C225"/>
                </a:solidFill>
              </a:rPr>
              <a:t>:-</a:t>
            </a:r>
            <a:endParaRPr kumimoji="0" lang="en-IN" sz="4000" b="0" i="0" u="none" strike="noStrike" kern="0" cap="none" spc="0" normalizeH="0" baseline="0" noProof="0" dirty="0">
              <a:ln>
                <a:noFill/>
              </a:ln>
              <a:solidFill>
                <a:srgbClr val="90C225"/>
              </a:solidFill>
              <a:effectLst/>
              <a:uLnTx/>
              <a:uFillTx/>
              <a:latin typeface="Trebuchet MS"/>
              <a:ea typeface="+mj-ea"/>
              <a:cs typeface="Trebuchet MS"/>
            </a:endParaRPr>
          </a:p>
        </p:txBody>
      </p:sp>
      <p:pic>
        <p:nvPicPr>
          <p:cNvPr id="4" name="Picture 3" descr="IMG-20191019-WA0015.jpg"/>
          <p:cNvPicPr/>
          <p:nvPr/>
        </p:nvPicPr>
        <p:blipFill>
          <a:blip r:embed="rId2" cstate="print"/>
          <a:stretch>
            <a:fillRect/>
          </a:stretch>
        </p:blipFill>
        <p:spPr>
          <a:xfrm>
            <a:off x="3124200" y="695325"/>
            <a:ext cx="5943600" cy="578167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990600" y="685800"/>
            <a:ext cx="4572000" cy="369332"/>
          </a:xfrm>
          <a:prstGeom prst="rect">
            <a:avLst/>
          </a:prstGeom>
        </p:spPr>
        <p:txBody>
          <a:bodyPr wrap="square" lIns="0" tIns="0" rIns="0" bIns="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sz="2400" b="1" kern="0" dirty="0" smtClean="0">
                <a:solidFill>
                  <a:srgbClr val="90C225"/>
                </a:solidFill>
                <a:latin typeface="Trebuchet MS"/>
                <a:ea typeface="+mj-ea"/>
                <a:cs typeface="Trebuchet MS"/>
              </a:rPr>
              <a:t>PRODUCT DETAILES:</a:t>
            </a:r>
            <a:endParaRPr kumimoji="0" lang="en-IN" sz="4000" b="1" i="0" u="none" strike="noStrike" kern="0" cap="none" spc="0" normalizeH="0" baseline="0" noProof="0" dirty="0">
              <a:ln>
                <a:noFill/>
              </a:ln>
              <a:solidFill>
                <a:srgbClr val="90C225"/>
              </a:solidFill>
              <a:effectLst/>
              <a:uLnTx/>
              <a:uFillTx/>
              <a:latin typeface="Trebuchet MS"/>
              <a:ea typeface="+mj-ea"/>
              <a:cs typeface="Trebuchet MS"/>
            </a:endParaRPr>
          </a:p>
        </p:txBody>
      </p:sp>
      <p:pic>
        <p:nvPicPr>
          <p:cNvPr id="4" name="Picture 3" descr="IMG-20191019-WA0019.jpg"/>
          <p:cNvPicPr/>
          <p:nvPr/>
        </p:nvPicPr>
        <p:blipFill>
          <a:blip r:embed="rId2" cstate="print"/>
          <a:stretch>
            <a:fillRect/>
          </a:stretch>
        </p:blipFill>
        <p:spPr>
          <a:xfrm>
            <a:off x="4038600" y="609600"/>
            <a:ext cx="5658736" cy="5867399"/>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990600" y="685800"/>
            <a:ext cx="4572000" cy="369332"/>
          </a:xfrm>
          <a:prstGeom prst="rect">
            <a:avLst/>
          </a:prstGeom>
        </p:spPr>
        <p:txBody>
          <a:bodyPr wrap="square" lIns="0" tIns="0" rIns="0" bIns="0">
            <a:spAutoFit/>
          </a:bodyPr>
          <a:lstStyle/>
          <a:p>
            <a:pPr lvl="0"/>
            <a:r>
              <a:rPr lang="en-US" sz="2400" b="1" u="sng" dirty="0" smtClean="0">
                <a:solidFill>
                  <a:srgbClr val="90C225"/>
                </a:solidFill>
              </a:rPr>
              <a:t>IMAGE DETAILS:-</a:t>
            </a:r>
            <a:endParaRPr lang="en-IN" sz="2400" dirty="0">
              <a:solidFill>
                <a:srgbClr val="90C225"/>
              </a:solidFill>
            </a:endParaRPr>
          </a:p>
        </p:txBody>
      </p:sp>
      <p:pic>
        <p:nvPicPr>
          <p:cNvPr id="6" name="Picture 5" descr="IMG-20191019-WA0016.jpg"/>
          <p:cNvPicPr/>
          <p:nvPr/>
        </p:nvPicPr>
        <p:blipFill>
          <a:blip r:embed="rId2" cstate="print"/>
          <a:stretch>
            <a:fillRect/>
          </a:stretch>
        </p:blipFill>
        <p:spPr>
          <a:xfrm>
            <a:off x="3124200" y="1122680"/>
            <a:ext cx="5943600" cy="512572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990600" y="685800"/>
            <a:ext cx="4572000" cy="369332"/>
          </a:xfrm>
          <a:prstGeom prst="rect">
            <a:avLst/>
          </a:prstGeom>
        </p:spPr>
        <p:txBody>
          <a:bodyPr wrap="square" lIns="0" tIns="0" rIns="0" bIns="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sz="2400" kern="0" noProof="0" dirty="0" smtClean="0">
                <a:solidFill>
                  <a:srgbClr val="90C225"/>
                </a:solidFill>
                <a:latin typeface="Trebuchet MS"/>
                <a:ea typeface="+mj-ea"/>
                <a:cs typeface="Trebuchet MS"/>
              </a:rPr>
              <a:t>VEGITABLES:</a:t>
            </a:r>
            <a:endParaRPr kumimoji="0" lang="en-IN" sz="4000" b="0" i="0" u="none" strike="noStrike" kern="0" cap="none" spc="0" normalizeH="0" baseline="0" noProof="0" dirty="0">
              <a:ln>
                <a:noFill/>
              </a:ln>
              <a:solidFill>
                <a:srgbClr val="90C225"/>
              </a:solidFill>
              <a:effectLst/>
              <a:uLnTx/>
              <a:uFillTx/>
              <a:latin typeface="Trebuchet MS"/>
              <a:ea typeface="+mj-ea"/>
              <a:cs typeface="Trebuchet MS"/>
            </a:endParaRPr>
          </a:p>
        </p:txBody>
      </p:sp>
      <p:pic>
        <p:nvPicPr>
          <p:cNvPr id="6" name="Picture 5" descr="IMG-20191019-WA0036.jpg"/>
          <p:cNvPicPr/>
          <p:nvPr/>
        </p:nvPicPr>
        <p:blipFill>
          <a:blip r:embed="rId2" cstate="print"/>
          <a:stretch>
            <a:fillRect/>
          </a:stretch>
        </p:blipFill>
        <p:spPr>
          <a:xfrm>
            <a:off x="3124200" y="990600"/>
            <a:ext cx="6019800" cy="539425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9158"/>
            <a:ext cx="7244715" cy="566822"/>
          </a:xfrm>
          <a:prstGeom prst="rect">
            <a:avLst/>
          </a:prstGeom>
        </p:spPr>
        <p:txBody>
          <a:bodyPr vert="horz" wrap="square" lIns="0" tIns="12700" rIns="0" bIns="0" rtlCol="0">
            <a:spAutoFit/>
          </a:bodyPr>
          <a:lstStyle/>
          <a:p>
            <a:pPr marL="12700" marR="5080">
              <a:lnSpc>
                <a:spcPct val="100000"/>
              </a:lnSpc>
              <a:spcBef>
                <a:spcPts val="100"/>
              </a:spcBef>
            </a:pPr>
            <a:r>
              <a:rPr lang="en-IN" spc="-90" dirty="0" smtClean="0"/>
              <a:t> Scope of System</a:t>
            </a:r>
            <a:endParaRPr lang="en-IN" spc="-90" dirty="0"/>
          </a:p>
        </p:txBody>
      </p:sp>
      <p:sp>
        <p:nvSpPr>
          <p:cNvPr id="3" name="object 3"/>
          <p:cNvSpPr txBox="1"/>
          <p:nvPr/>
        </p:nvSpPr>
        <p:spPr>
          <a:xfrm>
            <a:off x="1066800" y="1447800"/>
            <a:ext cx="8610600" cy="5310428"/>
          </a:xfrm>
          <a:prstGeom prst="rect">
            <a:avLst/>
          </a:prstGeom>
        </p:spPr>
        <p:txBody>
          <a:bodyPr vert="horz" wrap="square" lIns="0" tIns="138430" rIns="0" bIns="0" rtlCol="0">
            <a:spAutoFit/>
          </a:bodyPr>
          <a:lstStyle/>
          <a:p>
            <a:pPr lvl="0">
              <a:buFont typeface="Arial" pitchFamily="34" charset="0"/>
              <a:buChar char="•"/>
            </a:pPr>
            <a:r>
              <a:rPr lang="en-US" sz="2400" dirty="0" smtClean="0">
                <a:solidFill>
                  <a:schemeClr val="bg1"/>
                </a:solidFill>
                <a:latin typeface="+mj-lt"/>
              </a:rPr>
              <a:t> </a:t>
            </a:r>
            <a:r>
              <a:rPr lang="en-IN" sz="2400" dirty="0" smtClean="0">
                <a:solidFill>
                  <a:schemeClr val="bg1"/>
                </a:solidFill>
                <a:latin typeface="+mj-lt"/>
              </a:rPr>
              <a:t>The current system is confined only to the shopping cart process. It can be extended to have a easy to use check out process</a:t>
            </a:r>
            <a:r>
              <a:rPr lang="en-IN" sz="2400" dirty="0" smtClean="0">
                <a:solidFill>
                  <a:schemeClr val="bg1"/>
                </a:solidFill>
                <a:latin typeface="+mj-lt"/>
              </a:rPr>
              <a:t>.</a:t>
            </a:r>
          </a:p>
          <a:p>
            <a:pPr lvl="0"/>
            <a:r>
              <a:rPr lang="en-IN" sz="2400" dirty="0" smtClean="0">
                <a:solidFill>
                  <a:schemeClr val="bg1"/>
                </a:solidFill>
                <a:latin typeface="+mj-lt"/>
              </a:rPr>
              <a:t>   </a:t>
            </a:r>
          </a:p>
          <a:p>
            <a:pPr lvl="0">
              <a:buFont typeface="Arial" pitchFamily="34" charset="0"/>
              <a:buChar char="•"/>
            </a:pPr>
            <a:r>
              <a:rPr lang="en-IN" sz="2400" dirty="0" smtClean="0">
                <a:solidFill>
                  <a:schemeClr val="bg1"/>
                </a:solidFill>
                <a:latin typeface="+mj-lt"/>
              </a:rPr>
              <a:t> </a:t>
            </a:r>
            <a:r>
              <a:rPr lang="en-IN" sz="2400" dirty="0" smtClean="0">
                <a:solidFill>
                  <a:schemeClr val="bg1"/>
                </a:solidFill>
                <a:latin typeface="+mj-lt"/>
              </a:rPr>
              <a:t>Users can have multiple shipping and billing information saved. During checkout they can use the drag and drop feature to select shipping and billing information. </a:t>
            </a:r>
          </a:p>
          <a:p>
            <a:pPr lvl="0"/>
            <a:r>
              <a:rPr lang="en-IN" sz="2400" dirty="0" smtClean="0">
                <a:solidFill>
                  <a:schemeClr val="bg1"/>
                </a:solidFill>
                <a:latin typeface="+mj-lt"/>
              </a:rPr>
              <a:t> </a:t>
            </a:r>
          </a:p>
          <a:p>
            <a:pPr lvl="0">
              <a:buFont typeface="Arial" pitchFamily="34" charset="0"/>
              <a:buChar char="•"/>
            </a:pPr>
            <a:r>
              <a:rPr lang="en-IN" sz="2400" dirty="0" smtClean="0">
                <a:solidFill>
                  <a:schemeClr val="bg1"/>
                </a:solidFill>
                <a:latin typeface="+mj-lt"/>
              </a:rPr>
              <a:t> </a:t>
            </a:r>
            <a:r>
              <a:rPr lang="en-IN" sz="2400" dirty="0" smtClean="0">
                <a:solidFill>
                  <a:schemeClr val="bg1"/>
                </a:solidFill>
                <a:latin typeface="+mj-lt"/>
              </a:rPr>
              <a:t>The customer records are directly saved into databases and the databases can be maintained for a longer period of time. </a:t>
            </a:r>
          </a:p>
          <a:p>
            <a:pPr lvl="0"/>
            <a:r>
              <a:rPr lang="en-IN" sz="2400" dirty="0" smtClean="0">
                <a:solidFill>
                  <a:schemeClr val="bg1"/>
                </a:solidFill>
                <a:latin typeface="+mj-lt"/>
              </a:rPr>
              <a:t> </a:t>
            </a:r>
          </a:p>
          <a:p>
            <a:pPr lvl="0">
              <a:buFont typeface="Arial" pitchFamily="34" charset="0"/>
              <a:buChar char="•"/>
            </a:pPr>
            <a:r>
              <a:rPr lang="en-IN" sz="2400" dirty="0" smtClean="0">
                <a:solidFill>
                  <a:schemeClr val="bg1"/>
                </a:solidFill>
                <a:latin typeface="+mj-lt"/>
              </a:rPr>
              <a:t> </a:t>
            </a:r>
            <a:r>
              <a:rPr lang="en-IN" sz="2400" dirty="0" smtClean="0">
                <a:solidFill>
                  <a:schemeClr val="bg1"/>
                </a:solidFill>
                <a:latin typeface="+mj-lt"/>
              </a:rPr>
              <a:t>Each record can be retrieved and can be verified. </a:t>
            </a:r>
          </a:p>
          <a:p>
            <a:pPr lvl="0"/>
            <a:r>
              <a:rPr lang="en-IN" sz="2400" dirty="0" smtClean="0">
                <a:solidFill>
                  <a:schemeClr val="bg1"/>
                </a:solidFill>
                <a:latin typeface="+mj-lt"/>
              </a:rPr>
              <a:t> </a:t>
            </a:r>
          </a:p>
          <a:p>
            <a:pPr lvl="0">
              <a:buFont typeface="Arial" pitchFamily="34" charset="0"/>
              <a:buChar char="•"/>
            </a:pPr>
            <a:r>
              <a:rPr lang="en-IN" sz="2400" dirty="0" smtClean="0">
                <a:solidFill>
                  <a:schemeClr val="bg1"/>
                </a:solidFill>
                <a:latin typeface="+mj-lt"/>
              </a:rPr>
              <a:t>Limited </a:t>
            </a:r>
            <a:r>
              <a:rPr lang="en-IN" sz="2400" dirty="0" smtClean="0">
                <a:solidFill>
                  <a:schemeClr val="bg1"/>
                </a:solidFill>
                <a:latin typeface="+mj-lt"/>
              </a:rPr>
              <a:t>access is available to the operator. </a:t>
            </a:r>
            <a:endParaRPr lang="en-IN" sz="2400" dirty="0" smtClean="0">
              <a:solidFill>
                <a:schemeClr val="bg1"/>
              </a:solidFill>
              <a:latin typeface="+mj-lt"/>
            </a:endParaRPr>
          </a:p>
          <a:p>
            <a:r>
              <a:rPr lang="en-US" sz="2400" dirty="0" smtClean="0">
                <a:solidFill>
                  <a:schemeClr val="bg1"/>
                </a:solidFill>
                <a:latin typeface="+mj-lt"/>
              </a:rPr>
              <a:t> </a:t>
            </a:r>
            <a:endParaRPr lang="en-IN" sz="2400" dirty="0" smtClean="0">
              <a:solidFill>
                <a:schemeClr val="bg1"/>
              </a:solidFill>
              <a:latin typeface="+mj-l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990600" y="685800"/>
            <a:ext cx="4572000" cy="369332"/>
          </a:xfrm>
          <a:prstGeom prst="rect">
            <a:avLst/>
          </a:prstGeom>
        </p:spPr>
        <p:txBody>
          <a:bodyPr wrap="square" lIns="0" tIns="0" rIns="0" bIns="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sz="2400" kern="0" noProof="0" dirty="0" smtClean="0">
                <a:solidFill>
                  <a:srgbClr val="90C225"/>
                </a:solidFill>
                <a:latin typeface="Trebuchet MS"/>
                <a:ea typeface="+mj-ea"/>
                <a:cs typeface="Trebuchet MS"/>
              </a:rPr>
              <a:t>VIEW MY CART:</a:t>
            </a:r>
            <a:endParaRPr kumimoji="0" lang="en-IN" sz="4000" b="0" i="0" u="none" strike="noStrike" kern="0" cap="none" spc="0" normalizeH="0" baseline="0" noProof="0" dirty="0">
              <a:ln>
                <a:noFill/>
              </a:ln>
              <a:solidFill>
                <a:srgbClr val="90C225"/>
              </a:solidFill>
              <a:effectLst/>
              <a:uLnTx/>
              <a:uFillTx/>
              <a:latin typeface="Trebuchet MS"/>
              <a:ea typeface="+mj-ea"/>
              <a:cs typeface="Trebuchet MS"/>
            </a:endParaRPr>
          </a:p>
        </p:txBody>
      </p:sp>
      <p:pic>
        <p:nvPicPr>
          <p:cNvPr id="4" name="Picture 3" descr="IMG-20191019-WA0022.jpg"/>
          <p:cNvPicPr/>
          <p:nvPr/>
        </p:nvPicPr>
        <p:blipFill>
          <a:blip r:embed="rId2" cstate="print"/>
          <a:stretch>
            <a:fillRect/>
          </a:stretch>
        </p:blipFill>
        <p:spPr>
          <a:xfrm>
            <a:off x="2286000" y="1399953"/>
            <a:ext cx="7467600" cy="4848447"/>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990600" y="685800"/>
            <a:ext cx="4572000" cy="369332"/>
          </a:xfrm>
          <a:prstGeom prst="rect">
            <a:avLst/>
          </a:prstGeom>
        </p:spPr>
        <p:txBody>
          <a:bodyPr wrap="square" lIns="0" tIns="0" rIns="0" bIns="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sz="2400" kern="0" noProof="0" dirty="0" smtClean="0">
                <a:solidFill>
                  <a:srgbClr val="90C225"/>
                </a:solidFill>
                <a:latin typeface="Trebuchet MS"/>
                <a:ea typeface="+mj-ea"/>
                <a:cs typeface="Trebuchet MS"/>
              </a:rPr>
              <a:t>TRANSACTION MASTER:</a:t>
            </a:r>
            <a:endParaRPr kumimoji="0" lang="en-IN" sz="4000" b="0" i="0" u="none" strike="noStrike" kern="0" cap="none" spc="0" normalizeH="0" baseline="0" noProof="0" dirty="0">
              <a:ln>
                <a:noFill/>
              </a:ln>
              <a:solidFill>
                <a:srgbClr val="90C225"/>
              </a:solidFill>
              <a:effectLst/>
              <a:uLnTx/>
              <a:uFillTx/>
              <a:latin typeface="Trebuchet MS"/>
              <a:ea typeface="+mj-ea"/>
              <a:cs typeface="Trebuchet MS"/>
            </a:endParaRPr>
          </a:p>
        </p:txBody>
      </p:sp>
      <p:pic>
        <p:nvPicPr>
          <p:cNvPr id="4" name="Picture 3" descr="IMG-20191019-WA0025.jpg"/>
          <p:cNvPicPr/>
          <p:nvPr/>
        </p:nvPicPr>
        <p:blipFill>
          <a:blip r:embed="rId2" cstate="print"/>
          <a:stretch>
            <a:fillRect/>
          </a:stretch>
        </p:blipFill>
        <p:spPr>
          <a:xfrm>
            <a:off x="1981200" y="1495646"/>
            <a:ext cx="7924799" cy="4676554"/>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609600" y="629159"/>
            <a:ext cx="3657600" cy="566822"/>
          </a:xfrm>
          <a:prstGeom prst="rect">
            <a:avLst/>
          </a:prstGeom>
        </p:spPr>
        <p:txBody>
          <a:bodyPr vert="horz" wrap="square" lIns="0" tIns="12700" rIns="0" bIns="0" rtlCol="0">
            <a:spAutoFit/>
          </a:bodyPr>
          <a:lstStyle/>
          <a:p>
            <a:pPr marL="12700" marR="5080">
              <a:lnSpc>
                <a:spcPct val="100000"/>
              </a:lnSpc>
              <a:spcBef>
                <a:spcPts val="100"/>
              </a:spcBef>
            </a:pPr>
            <a:r>
              <a:rPr lang="en-IN" spc="-5" dirty="0" smtClean="0"/>
              <a:t>Limitations:-</a:t>
            </a:r>
            <a:endParaRPr dirty="0"/>
          </a:p>
        </p:txBody>
      </p:sp>
      <p:sp>
        <p:nvSpPr>
          <p:cNvPr id="6" name="Title 3"/>
          <p:cNvSpPr txBox="1">
            <a:spLocks/>
          </p:cNvSpPr>
          <p:nvPr/>
        </p:nvSpPr>
        <p:spPr>
          <a:xfrm>
            <a:off x="685800" y="1524000"/>
            <a:ext cx="8305800" cy="4431983"/>
          </a:xfrm>
          <a:prstGeom prst="rect">
            <a:avLst/>
          </a:prstGeom>
        </p:spPr>
        <p:txBody>
          <a:bodyPr wrap="square" lIns="0" tIns="0" rIns="0" bIns="0">
            <a:spAutoFit/>
          </a:bodyPr>
          <a:lstStyle/>
          <a:p>
            <a:pPr lvl="0"/>
            <a:r>
              <a:rPr lang="en-US" sz="2400" dirty="0" smtClean="0">
                <a:solidFill>
                  <a:schemeClr val="bg1"/>
                </a:solidFill>
              </a:rPr>
              <a:t>Since it is an online project, customers need internet connection to buy products.</a:t>
            </a:r>
            <a:endParaRPr lang="en-IN" sz="2400" dirty="0" smtClean="0">
              <a:solidFill>
                <a:schemeClr val="bg1"/>
              </a:solidFill>
            </a:endParaRPr>
          </a:p>
          <a:p>
            <a:r>
              <a:rPr lang="en-US" sz="2400" dirty="0" smtClean="0">
                <a:solidFill>
                  <a:schemeClr val="bg1"/>
                </a:solidFill>
              </a:rPr>
              <a:t> </a:t>
            </a:r>
            <a:endParaRPr lang="en-IN" sz="2400" dirty="0" smtClean="0">
              <a:solidFill>
                <a:schemeClr val="bg1"/>
              </a:solidFill>
            </a:endParaRPr>
          </a:p>
          <a:p>
            <a:pPr lvl="0"/>
            <a:r>
              <a:rPr lang="en-US" sz="2400" dirty="0" smtClean="0">
                <a:solidFill>
                  <a:schemeClr val="bg1"/>
                </a:solidFill>
              </a:rPr>
              <a:t>People who are not familiar with computers can’t use this software.</a:t>
            </a:r>
            <a:endParaRPr lang="en-IN" sz="2400" dirty="0" smtClean="0">
              <a:solidFill>
                <a:schemeClr val="bg1"/>
              </a:solidFill>
            </a:endParaRPr>
          </a:p>
          <a:p>
            <a:r>
              <a:rPr lang="en-US" sz="2400" dirty="0" smtClean="0">
                <a:solidFill>
                  <a:schemeClr val="bg1"/>
                </a:solidFill>
              </a:rPr>
              <a:t> </a:t>
            </a:r>
            <a:endParaRPr lang="en-IN" sz="2400" dirty="0" smtClean="0">
              <a:solidFill>
                <a:schemeClr val="bg1"/>
              </a:solidFill>
            </a:endParaRPr>
          </a:p>
          <a:p>
            <a:pPr lvl="0"/>
            <a:r>
              <a:rPr lang="en-US" sz="2400" dirty="0" smtClean="0">
                <a:solidFill>
                  <a:schemeClr val="bg1"/>
                </a:solidFill>
              </a:rPr>
              <a:t>Customer must have debit card or credit card or cash On Delivery to purchase products.</a:t>
            </a:r>
            <a:endParaRPr lang="en-IN" sz="2400" dirty="0" smtClean="0">
              <a:solidFill>
                <a:schemeClr val="bg1"/>
              </a:solidFill>
            </a:endParaRPr>
          </a:p>
          <a:p>
            <a:r>
              <a:rPr lang="en-US" sz="2400" dirty="0" smtClean="0">
                <a:solidFill>
                  <a:schemeClr val="bg1"/>
                </a:solidFill>
              </a:rPr>
              <a:t> </a:t>
            </a:r>
            <a:endParaRPr lang="en-IN" sz="2400" dirty="0" smtClean="0">
              <a:solidFill>
                <a:schemeClr val="bg1"/>
              </a:solidFill>
            </a:endParaRPr>
          </a:p>
          <a:p>
            <a:pPr lvl="0"/>
            <a:r>
              <a:rPr lang="en-US" sz="2400" dirty="0" smtClean="0">
                <a:solidFill>
                  <a:schemeClr val="bg1"/>
                </a:solidFill>
              </a:rPr>
              <a:t>This application does not have features by which user can set price ranges for products and receive alerts once the price reaches the particular range</a:t>
            </a:r>
            <a:endParaRPr lang="en-IN" sz="2400" dirty="0">
              <a:solidFill>
                <a:schemeClr val="bg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609600" y="629159"/>
            <a:ext cx="5410200" cy="566822"/>
          </a:xfrm>
          <a:prstGeom prst="rect">
            <a:avLst/>
          </a:prstGeom>
        </p:spPr>
        <p:txBody>
          <a:bodyPr vert="horz" wrap="square" lIns="0" tIns="12700" rIns="0" bIns="0" rtlCol="0">
            <a:spAutoFit/>
          </a:bodyPr>
          <a:lstStyle/>
          <a:p>
            <a:pPr marL="12700" marR="5080">
              <a:lnSpc>
                <a:spcPct val="100000"/>
              </a:lnSpc>
              <a:spcBef>
                <a:spcPts val="100"/>
              </a:spcBef>
            </a:pPr>
            <a:r>
              <a:rPr lang="en-IN" spc="-5" dirty="0" smtClean="0"/>
              <a:t>Future Enhancement:-</a:t>
            </a:r>
            <a:endParaRPr dirty="0"/>
          </a:p>
        </p:txBody>
      </p:sp>
      <p:sp>
        <p:nvSpPr>
          <p:cNvPr id="6" name="Title 3"/>
          <p:cNvSpPr txBox="1">
            <a:spLocks/>
          </p:cNvSpPr>
          <p:nvPr/>
        </p:nvSpPr>
        <p:spPr>
          <a:xfrm>
            <a:off x="685800" y="1524000"/>
            <a:ext cx="8305800" cy="3323987"/>
          </a:xfrm>
          <a:prstGeom prst="rect">
            <a:avLst/>
          </a:prstGeom>
        </p:spPr>
        <p:txBody>
          <a:bodyPr wrap="square" lIns="0" tIns="0" rIns="0" bIns="0">
            <a:spAutoFit/>
          </a:bodyPr>
          <a:lstStyle/>
          <a:p>
            <a:pPr lvl="0"/>
            <a:r>
              <a:rPr lang="en-US" sz="2400" dirty="0" smtClean="0">
                <a:solidFill>
                  <a:schemeClr val="bg1"/>
                </a:solidFill>
              </a:rPr>
              <a:t>This web application involves almost all the features of the online shopping. </a:t>
            </a:r>
            <a:endParaRPr lang="en-IN" sz="2400" dirty="0" smtClean="0">
              <a:solidFill>
                <a:schemeClr val="bg1"/>
              </a:solidFill>
            </a:endParaRPr>
          </a:p>
          <a:p>
            <a:r>
              <a:rPr lang="en-US" sz="2400" dirty="0" smtClean="0">
                <a:solidFill>
                  <a:schemeClr val="bg1"/>
                </a:solidFill>
              </a:rPr>
              <a:t> </a:t>
            </a:r>
            <a:endParaRPr lang="en-IN" sz="2400" dirty="0" smtClean="0">
              <a:solidFill>
                <a:schemeClr val="bg1"/>
              </a:solidFill>
            </a:endParaRPr>
          </a:p>
          <a:p>
            <a:pPr lvl="0"/>
            <a:r>
              <a:rPr lang="en-US" sz="2400" dirty="0" smtClean="0">
                <a:solidFill>
                  <a:schemeClr val="bg1"/>
                </a:solidFill>
              </a:rPr>
              <a:t>The future implementation will be online help for the customers and chatting with website administrator.</a:t>
            </a:r>
            <a:endParaRPr lang="en-IN" sz="2400" dirty="0" smtClean="0">
              <a:solidFill>
                <a:schemeClr val="bg1"/>
              </a:solidFill>
            </a:endParaRPr>
          </a:p>
          <a:p>
            <a:r>
              <a:rPr lang="en-US" sz="2400" dirty="0" smtClean="0">
                <a:solidFill>
                  <a:schemeClr val="bg1"/>
                </a:solidFill>
              </a:rPr>
              <a:t> </a:t>
            </a:r>
            <a:endParaRPr lang="en-IN" sz="2400" dirty="0" smtClean="0">
              <a:solidFill>
                <a:schemeClr val="bg1"/>
              </a:solidFill>
            </a:endParaRPr>
          </a:p>
          <a:p>
            <a:pPr lvl="0"/>
            <a:r>
              <a:rPr lang="en-US" sz="2400" dirty="0" smtClean="0">
                <a:solidFill>
                  <a:schemeClr val="bg1"/>
                </a:solidFill>
              </a:rPr>
              <a:t>The users could subscribe for price alerts which would enable them to receive messages when price for products fall below a particular level.</a:t>
            </a:r>
            <a:endParaRPr lang="en-IN" sz="2400" dirty="0">
              <a:solidFill>
                <a:schemeClr val="bg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609600" y="629159"/>
            <a:ext cx="5410200" cy="566822"/>
          </a:xfrm>
          <a:prstGeom prst="rect">
            <a:avLst/>
          </a:prstGeom>
        </p:spPr>
        <p:txBody>
          <a:bodyPr vert="horz" wrap="square" lIns="0" tIns="12700" rIns="0" bIns="0" rtlCol="0">
            <a:spAutoFit/>
          </a:bodyPr>
          <a:lstStyle/>
          <a:p>
            <a:pPr marL="12700" marR="5080">
              <a:lnSpc>
                <a:spcPct val="100000"/>
              </a:lnSpc>
              <a:spcBef>
                <a:spcPts val="100"/>
              </a:spcBef>
            </a:pPr>
            <a:r>
              <a:rPr lang="en-IN" spc="-5" dirty="0" smtClean="0"/>
              <a:t>Conclusion:-</a:t>
            </a:r>
            <a:endParaRPr dirty="0"/>
          </a:p>
        </p:txBody>
      </p:sp>
      <p:sp>
        <p:nvSpPr>
          <p:cNvPr id="6" name="Title 3"/>
          <p:cNvSpPr txBox="1">
            <a:spLocks/>
          </p:cNvSpPr>
          <p:nvPr/>
        </p:nvSpPr>
        <p:spPr>
          <a:xfrm>
            <a:off x="685800" y="1524000"/>
            <a:ext cx="8305800" cy="4431983"/>
          </a:xfrm>
          <a:prstGeom prst="rect">
            <a:avLst/>
          </a:prstGeom>
        </p:spPr>
        <p:txBody>
          <a:bodyPr wrap="square" lIns="0" tIns="0" rIns="0" bIns="0">
            <a:spAutoFit/>
          </a:bodyPr>
          <a:lstStyle/>
          <a:p>
            <a:pPr lvl="0"/>
            <a:r>
              <a:rPr lang="en-US" sz="2400" dirty="0" smtClean="0">
                <a:solidFill>
                  <a:schemeClr val="bg1"/>
                </a:solidFill>
              </a:rPr>
              <a:t>The ‘Online Supermarket System(</a:t>
            </a:r>
            <a:r>
              <a:rPr lang="en-US" sz="2400" dirty="0" err="1" smtClean="0">
                <a:solidFill>
                  <a:schemeClr val="bg1"/>
                </a:solidFill>
              </a:rPr>
              <a:t>Mandai</a:t>
            </a:r>
            <a:r>
              <a:rPr lang="en-US" sz="2400" dirty="0" smtClean="0">
                <a:solidFill>
                  <a:schemeClr val="bg1"/>
                </a:solidFill>
              </a:rPr>
              <a:t>)’ is designed to provide a web based application that would make searching, viewing and selection of a product easier. The search engine provides an easy and convenient way to search for products where a user can Search for a product   interactively and the search engine would refine the products available based on the user’s input.</a:t>
            </a:r>
            <a:endParaRPr lang="en-IN" sz="2400" dirty="0" smtClean="0">
              <a:solidFill>
                <a:schemeClr val="bg1"/>
              </a:solidFill>
            </a:endParaRPr>
          </a:p>
          <a:p>
            <a:r>
              <a:rPr lang="en-US" sz="2400" dirty="0" smtClean="0">
                <a:solidFill>
                  <a:schemeClr val="bg1"/>
                </a:solidFill>
              </a:rPr>
              <a:t> </a:t>
            </a:r>
            <a:endParaRPr lang="en-IN" sz="2400" dirty="0" smtClean="0">
              <a:solidFill>
                <a:schemeClr val="bg1"/>
              </a:solidFill>
            </a:endParaRPr>
          </a:p>
          <a:p>
            <a:pPr lvl="0"/>
            <a:r>
              <a:rPr lang="en-US" sz="2400" dirty="0" smtClean="0">
                <a:solidFill>
                  <a:schemeClr val="bg1"/>
                </a:solidFill>
              </a:rPr>
              <a:t>The user can then view the complete specification of each product. </a:t>
            </a:r>
            <a:endParaRPr lang="en-IN" sz="2400" dirty="0" smtClean="0">
              <a:solidFill>
                <a:schemeClr val="bg1"/>
              </a:solidFill>
            </a:endParaRPr>
          </a:p>
          <a:p>
            <a:r>
              <a:rPr lang="en-US" sz="2400" dirty="0" smtClean="0">
                <a:solidFill>
                  <a:schemeClr val="bg1"/>
                </a:solidFill>
              </a:rPr>
              <a:t> </a:t>
            </a:r>
            <a:endParaRPr lang="en-IN" sz="2400" dirty="0" smtClean="0">
              <a:solidFill>
                <a:schemeClr val="bg1"/>
              </a:solidFill>
            </a:endParaRPr>
          </a:p>
          <a:p>
            <a:pPr lvl="0"/>
            <a:r>
              <a:rPr lang="en-US" sz="2400" dirty="0" smtClean="0">
                <a:solidFill>
                  <a:schemeClr val="bg1"/>
                </a:solidFill>
              </a:rPr>
              <a:t>They can also view the product reviews and also write their own reviews.</a:t>
            </a:r>
            <a:endParaRPr lang="en-IN" sz="2400" dirty="0" smtClean="0">
              <a:solidFill>
                <a:schemeClr val="bg1"/>
              </a:solidFill>
            </a:endParaRPr>
          </a:p>
          <a:p>
            <a:pPr lvl="0">
              <a:buFont typeface="Wingdings" pitchFamily="2" charset="2"/>
              <a:buChar char="Ø"/>
            </a:pPr>
            <a:endParaRPr lang="en-IN" sz="2400" dirty="0">
              <a:solidFill>
                <a:schemeClr val="bg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
          <p:cNvSpPr txBox="1">
            <a:spLocks noGrp="1"/>
          </p:cNvSpPr>
          <p:nvPr>
            <p:ph type="title"/>
          </p:nvPr>
        </p:nvSpPr>
        <p:spPr>
          <a:xfrm>
            <a:off x="3429000" y="2862178"/>
            <a:ext cx="5410200" cy="1028487"/>
          </a:xfrm>
          <a:prstGeom prst="rect">
            <a:avLst/>
          </a:prstGeom>
        </p:spPr>
        <p:txBody>
          <a:bodyPr vert="horz" wrap="square" lIns="0" tIns="12700" rIns="0" bIns="0" rtlCol="0">
            <a:spAutoFit/>
          </a:bodyPr>
          <a:lstStyle/>
          <a:p>
            <a:pPr marL="12700" marR="5080">
              <a:lnSpc>
                <a:spcPct val="100000"/>
              </a:lnSpc>
              <a:spcBef>
                <a:spcPts val="100"/>
              </a:spcBef>
            </a:pPr>
            <a:r>
              <a:rPr lang="en-IN" sz="6600" b="1" dirty="0" smtClean="0">
                <a:latin typeface="Colonna MT" pitchFamily="82" charset="0"/>
              </a:rPr>
              <a:t>THANK YOU</a:t>
            </a:r>
            <a:endParaRPr sz="6600" b="1" dirty="0">
              <a:latin typeface="Colonna MT" pitchFamily="8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a:spLocks noGrp="1"/>
          </p:cNvSpPr>
          <p:nvPr>
            <p:ph type="title"/>
          </p:nvPr>
        </p:nvSpPr>
        <p:spPr>
          <a:xfrm>
            <a:off x="1066800" y="1676401"/>
            <a:ext cx="8305800" cy="3693319"/>
          </a:xfrm>
        </p:spPr>
        <p:txBody>
          <a:bodyPr/>
          <a:lstStyle/>
          <a:p>
            <a:pPr algn="l"/>
            <a:r>
              <a:rPr lang="en-US" sz="2400" b="1" dirty="0" smtClean="0">
                <a:solidFill>
                  <a:schemeClr val="bg1"/>
                </a:solidFill>
              </a:rPr>
              <a:t>Software required for development:</a:t>
            </a:r>
            <a:r>
              <a:rPr lang="en-IN" sz="2400" dirty="0" smtClean="0">
                <a:solidFill>
                  <a:schemeClr val="bg1"/>
                </a:solidFill>
              </a:rPr>
              <a:t/>
            </a:r>
            <a:br>
              <a:rPr lang="en-IN" sz="2400" dirty="0" smtClean="0">
                <a:solidFill>
                  <a:schemeClr val="bg1"/>
                </a:solidFill>
              </a:rPr>
            </a:br>
            <a:r>
              <a:rPr lang="en-US" sz="2400" dirty="0" smtClean="0">
                <a:solidFill>
                  <a:schemeClr val="bg1"/>
                </a:solidFill>
              </a:rPr>
              <a:t> </a:t>
            </a:r>
            <a:r>
              <a:rPr lang="en-IN" sz="2400" dirty="0" smtClean="0">
                <a:solidFill>
                  <a:schemeClr val="bg1"/>
                </a:solidFill>
              </a:rPr>
              <a:t/>
            </a:r>
            <a:br>
              <a:rPr lang="en-IN" sz="2400" dirty="0" smtClean="0">
                <a:solidFill>
                  <a:schemeClr val="bg1"/>
                </a:solidFill>
              </a:rPr>
            </a:br>
            <a:r>
              <a:rPr lang="en-US" sz="2400" dirty="0" smtClean="0">
                <a:solidFill>
                  <a:schemeClr val="bg1"/>
                </a:solidFill>
              </a:rPr>
              <a:t>Operating System:  Windows XP or greater version. </a:t>
            </a:r>
            <a:r>
              <a:rPr lang="en-IN" sz="2400" dirty="0" smtClean="0">
                <a:solidFill>
                  <a:schemeClr val="bg1"/>
                </a:solidFill>
              </a:rPr>
              <a:t/>
            </a:r>
            <a:br>
              <a:rPr lang="en-IN" sz="2400" dirty="0" smtClean="0">
                <a:solidFill>
                  <a:schemeClr val="bg1"/>
                </a:solidFill>
              </a:rPr>
            </a:br>
            <a:r>
              <a:rPr lang="en-US" sz="2400" dirty="0" smtClean="0">
                <a:solidFill>
                  <a:schemeClr val="bg1"/>
                </a:solidFill>
              </a:rPr>
              <a:t> </a:t>
            </a:r>
            <a:r>
              <a:rPr lang="en-IN" sz="2400" dirty="0" smtClean="0">
                <a:solidFill>
                  <a:schemeClr val="bg1"/>
                </a:solidFill>
              </a:rPr>
              <a:t/>
            </a:r>
            <a:br>
              <a:rPr lang="en-IN" sz="2400" dirty="0" smtClean="0">
                <a:solidFill>
                  <a:schemeClr val="bg1"/>
                </a:solidFill>
              </a:rPr>
            </a:br>
            <a:r>
              <a:rPr lang="en-US" sz="2400" dirty="0" smtClean="0">
                <a:solidFill>
                  <a:schemeClr val="bg1"/>
                </a:solidFill>
              </a:rPr>
              <a:t>Backend:  SQL </a:t>
            </a:r>
            <a:r>
              <a:rPr lang="en-US" sz="2400" dirty="0" smtClean="0">
                <a:solidFill>
                  <a:schemeClr val="bg1"/>
                </a:solidFill>
              </a:rPr>
              <a:t>Server.</a:t>
            </a:r>
            <a:r>
              <a:rPr lang="en-IN" sz="2400" dirty="0" smtClean="0">
                <a:solidFill>
                  <a:schemeClr val="bg1"/>
                </a:solidFill>
              </a:rPr>
              <a:t/>
            </a:r>
            <a:br>
              <a:rPr lang="en-IN" sz="2400" dirty="0" smtClean="0">
                <a:solidFill>
                  <a:schemeClr val="bg1"/>
                </a:solidFill>
              </a:rPr>
            </a:br>
            <a:r>
              <a:rPr lang="en-US" sz="2400" dirty="0" smtClean="0">
                <a:solidFill>
                  <a:schemeClr val="bg1"/>
                </a:solidFill>
              </a:rPr>
              <a:t> </a:t>
            </a:r>
            <a:r>
              <a:rPr lang="en-IN" sz="2400" dirty="0" smtClean="0">
                <a:solidFill>
                  <a:schemeClr val="bg1"/>
                </a:solidFill>
              </a:rPr>
              <a:t/>
            </a:r>
            <a:br>
              <a:rPr lang="en-IN" sz="2400" dirty="0" smtClean="0">
                <a:solidFill>
                  <a:schemeClr val="bg1"/>
                </a:solidFill>
              </a:rPr>
            </a:br>
            <a:r>
              <a:rPr lang="en-US" sz="2400" dirty="0" smtClean="0">
                <a:solidFill>
                  <a:schemeClr val="bg1"/>
                </a:solidFill>
              </a:rPr>
              <a:t>Frontend:   </a:t>
            </a:r>
            <a:r>
              <a:rPr lang="en-US" sz="2400" dirty="0" err="1" smtClean="0">
                <a:solidFill>
                  <a:schemeClr val="bg1"/>
                </a:solidFill>
              </a:rPr>
              <a:t>.net</a:t>
            </a:r>
            <a:r>
              <a:rPr lang="en-US" sz="2400" dirty="0" smtClean="0">
                <a:solidFill>
                  <a:schemeClr val="bg1"/>
                </a:solidFill>
              </a:rPr>
              <a:t> Framework.</a:t>
            </a:r>
            <a:br>
              <a:rPr lang="en-US" sz="2400" dirty="0" smtClean="0">
                <a:solidFill>
                  <a:schemeClr val="bg1"/>
                </a:solidFill>
              </a:rPr>
            </a:br>
            <a:r>
              <a:rPr lang="en-US" sz="2400" dirty="0" smtClean="0">
                <a:solidFill>
                  <a:schemeClr val="bg1"/>
                </a:solidFill>
              </a:rPr>
              <a:t/>
            </a:r>
            <a:br>
              <a:rPr lang="en-US" sz="2400" dirty="0" smtClean="0">
                <a:solidFill>
                  <a:schemeClr val="bg1"/>
                </a:solidFill>
              </a:rPr>
            </a:br>
            <a:r>
              <a:rPr lang="en-US" sz="2400" dirty="0" smtClean="0">
                <a:solidFill>
                  <a:schemeClr val="bg1"/>
                </a:solidFill>
              </a:rPr>
              <a:t>Internet Browser</a:t>
            </a:r>
            <a:r>
              <a:rPr lang="en-IN" sz="2400" dirty="0" smtClean="0">
                <a:solidFill>
                  <a:schemeClr val="bg1"/>
                </a:solidFill>
              </a:rPr>
              <a:t/>
            </a:r>
            <a:br>
              <a:rPr lang="en-IN" sz="2400" dirty="0" smtClean="0">
                <a:solidFill>
                  <a:schemeClr val="bg1"/>
                </a:solidFill>
              </a:rPr>
            </a:br>
            <a:endParaRPr lang="en-IN" sz="2400" dirty="0">
              <a:solidFill>
                <a:schemeClr val="bg1"/>
              </a:solidFill>
            </a:endParaRPr>
          </a:p>
        </p:txBody>
      </p:sp>
      <p:sp>
        <p:nvSpPr>
          <p:cNvPr id="5" name="object 2"/>
          <p:cNvSpPr txBox="1">
            <a:spLocks/>
          </p:cNvSpPr>
          <p:nvPr/>
        </p:nvSpPr>
        <p:spPr>
          <a:xfrm>
            <a:off x="762000" y="609600"/>
            <a:ext cx="7239025" cy="566822"/>
          </a:xfrm>
          <a:prstGeom prst="rect">
            <a:avLst/>
          </a:prstGeom>
        </p:spPr>
        <p:txBody>
          <a:bodyPr vert="horz" wrap="square" lIns="0" tIns="12700" rIns="0" bIns="0" rtlCol="0">
            <a:spAutoFit/>
          </a:bodyPr>
          <a:lstStyle/>
          <a:p>
            <a:pPr marL="12700" marR="5080" lvl="0" indent="0" defTabSz="914400" eaLnBrk="1" fontAlgn="auto" latinLnBrk="0" hangingPunct="1">
              <a:lnSpc>
                <a:spcPct val="100000"/>
              </a:lnSpc>
              <a:spcBef>
                <a:spcPts val="100"/>
              </a:spcBef>
              <a:spcAft>
                <a:spcPts val="0"/>
              </a:spcAft>
              <a:buClrTx/>
              <a:buSzTx/>
              <a:buFontTx/>
              <a:buNone/>
              <a:tabLst/>
              <a:defRPr/>
            </a:pPr>
            <a:r>
              <a:rPr lang="en-IN" sz="3600" kern="0" spc="-90" dirty="0" smtClean="0">
                <a:solidFill>
                  <a:srgbClr val="90C225"/>
                </a:solidFill>
                <a:latin typeface="Trebuchet MS"/>
                <a:ea typeface="+mj-ea"/>
                <a:cs typeface="Trebuchet MS"/>
              </a:rPr>
              <a:t>Software Requirement:-</a:t>
            </a:r>
            <a:endParaRPr kumimoji="0" lang="en-IN" sz="3600" b="0" i="0" u="none" strike="noStrike" kern="0" cap="none" spc="-5" normalizeH="0" baseline="0" noProof="0" dirty="0">
              <a:ln>
                <a:noFill/>
              </a:ln>
              <a:solidFill>
                <a:srgbClr val="90C225"/>
              </a:solidFill>
              <a:effectLst/>
              <a:uLnTx/>
              <a:uFillTx/>
              <a:latin typeface="Trebuchet MS"/>
              <a:ea typeface="+mj-ea"/>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609600"/>
            <a:ext cx="7239025" cy="566822"/>
          </a:xfrm>
          <a:prstGeom prst="rect">
            <a:avLst/>
          </a:prstGeom>
        </p:spPr>
        <p:txBody>
          <a:bodyPr vert="horz" wrap="square" lIns="0" tIns="12700" rIns="0" bIns="0" rtlCol="0">
            <a:spAutoFit/>
          </a:bodyPr>
          <a:lstStyle/>
          <a:p>
            <a:pPr marL="12700" marR="5080">
              <a:lnSpc>
                <a:spcPct val="100000"/>
              </a:lnSpc>
              <a:spcBef>
                <a:spcPts val="100"/>
              </a:spcBef>
            </a:pPr>
            <a:r>
              <a:rPr lang="en-IN" spc="-90" dirty="0" smtClean="0"/>
              <a:t>Hardware Requirement:-</a:t>
            </a:r>
            <a:endParaRPr spc="-5" dirty="0"/>
          </a:p>
        </p:txBody>
      </p:sp>
      <p:sp>
        <p:nvSpPr>
          <p:cNvPr id="3" name="object 3"/>
          <p:cNvSpPr txBox="1"/>
          <p:nvPr/>
        </p:nvSpPr>
        <p:spPr>
          <a:xfrm>
            <a:off x="756310" y="2187955"/>
            <a:ext cx="8375650" cy="2980303"/>
          </a:xfrm>
          <a:prstGeom prst="rect">
            <a:avLst/>
          </a:prstGeom>
        </p:spPr>
        <p:txBody>
          <a:bodyPr vert="horz" wrap="square" lIns="0" tIns="12700" rIns="0" bIns="0" rtlCol="0">
            <a:spAutoFit/>
          </a:bodyPr>
          <a:lstStyle/>
          <a:p>
            <a:pPr lvl="0"/>
            <a:r>
              <a:rPr lang="en-US" sz="2400" b="1" dirty="0" smtClean="0">
                <a:solidFill>
                  <a:schemeClr val="bg1"/>
                </a:solidFill>
              </a:rPr>
              <a:t>Hardware requirement for development:</a:t>
            </a:r>
            <a:endParaRPr lang="en-IN" sz="2400" dirty="0" smtClean="0">
              <a:solidFill>
                <a:schemeClr val="bg1"/>
              </a:solidFill>
            </a:endParaRPr>
          </a:p>
          <a:p>
            <a:r>
              <a:rPr lang="en-US" sz="2400" b="1" dirty="0" smtClean="0">
                <a:solidFill>
                  <a:schemeClr val="bg1"/>
                </a:solidFill>
              </a:rPr>
              <a:t> </a:t>
            </a:r>
            <a:endParaRPr lang="en-IN" sz="2400" dirty="0" smtClean="0">
              <a:solidFill>
                <a:schemeClr val="bg1"/>
              </a:solidFill>
            </a:endParaRPr>
          </a:p>
          <a:p>
            <a:pPr lvl="0" algn="just"/>
            <a:r>
              <a:rPr lang="en-US" sz="2400" dirty="0" err="1" smtClean="0">
                <a:solidFill>
                  <a:schemeClr val="bg1"/>
                </a:solidFill>
              </a:rPr>
              <a:t>i</a:t>
            </a:r>
            <a:r>
              <a:rPr lang="en-US" sz="2400" dirty="0" smtClean="0">
                <a:solidFill>
                  <a:schemeClr val="bg1"/>
                </a:solidFill>
              </a:rPr>
              <a:t>)  Computer  </a:t>
            </a:r>
            <a:endParaRPr lang="en-IN" sz="2400" dirty="0" smtClean="0">
              <a:solidFill>
                <a:schemeClr val="bg1"/>
              </a:solidFill>
            </a:endParaRPr>
          </a:p>
          <a:p>
            <a:pPr lvl="0"/>
            <a:r>
              <a:rPr lang="en-US" sz="2400" dirty="0" smtClean="0">
                <a:solidFill>
                  <a:schemeClr val="bg1"/>
                </a:solidFill>
              </a:rPr>
              <a:t>ii)  Hard drive   : 10 GB.</a:t>
            </a:r>
            <a:endParaRPr lang="en-IN" sz="2400" dirty="0" smtClean="0">
              <a:solidFill>
                <a:schemeClr val="bg1"/>
              </a:solidFill>
            </a:endParaRPr>
          </a:p>
          <a:p>
            <a:pPr lvl="0"/>
            <a:r>
              <a:rPr lang="en-US" sz="2400" dirty="0" smtClean="0">
                <a:solidFill>
                  <a:schemeClr val="bg1"/>
                </a:solidFill>
              </a:rPr>
              <a:t>iii) Ram  	 : 1 GB.</a:t>
            </a:r>
            <a:endParaRPr lang="en-IN" sz="2400" dirty="0" smtClean="0">
              <a:solidFill>
                <a:schemeClr val="bg1"/>
              </a:solidFill>
            </a:endParaRPr>
          </a:p>
          <a:p>
            <a:pPr lvl="0"/>
            <a:r>
              <a:rPr lang="en-US" sz="2400" dirty="0" smtClean="0">
                <a:solidFill>
                  <a:schemeClr val="bg1"/>
                </a:solidFill>
              </a:rPr>
              <a:t>iv) Processor     : </a:t>
            </a:r>
            <a:r>
              <a:rPr lang="en-US" sz="2400" dirty="0" smtClean="0">
                <a:solidFill>
                  <a:schemeClr val="bg1"/>
                </a:solidFill>
              </a:rPr>
              <a:t>i2,i3 and </a:t>
            </a:r>
            <a:r>
              <a:rPr lang="en-US" sz="2400" dirty="0" smtClean="0">
                <a:solidFill>
                  <a:schemeClr val="bg1"/>
                </a:solidFill>
              </a:rPr>
              <a:t>above.</a:t>
            </a:r>
            <a:endParaRPr lang="en-IN" sz="2400" dirty="0" smtClean="0">
              <a:solidFill>
                <a:schemeClr val="bg1"/>
              </a:solidFill>
            </a:endParaRPr>
          </a:p>
          <a:p>
            <a:pPr lvl="0"/>
            <a:r>
              <a:rPr lang="en-US" sz="2400" dirty="0" smtClean="0">
                <a:solidFill>
                  <a:schemeClr val="bg1"/>
                </a:solidFill>
              </a:rPr>
              <a:t>v)  Printer          : Any type of printer.</a:t>
            </a:r>
            <a:endParaRPr lang="en-IN" sz="2400" dirty="0" smtClean="0">
              <a:solidFill>
                <a:schemeClr val="bg1"/>
              </a:solidFill>
            </a:endParaRPr>
          </a:p>
          <a:p>
            <a:pPr marL="355600" marR="210820" indent="-342900">
              <a:lnSpc>
                <a:spcPct val="100000"/>
              </a:lnSpc>
              <a:spcBef>
                <a:spcPts val="100"/>
              </a:spcBef>
              <a:tabLst>
                <a:tab pos="354965" algn="l"/>
              </a:tabLst>
            </a:pPr>
            <a:endParaRPr sz="2400" dirty="0">
              <a:solidFill>
                <a:schemeClr val="bg1"/>
              </a:solidFill>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9158"/>
            <a:ext cx="6053455" cy="566822"/>
          </a:xfrm>
          <a:prstGeom prst="rect">
            <a:avLst/>
          </a:prstGeom>
        </p:spPr>
        <p:txBody>
          <a:bodyPr vert="horz" wrap="square" lIns="0" tIns="12700" rIns="0" bIns="0" rtlCol="0">
            <a:spAutoFit/>
          </a:bodyPr>
          <a:lstStyle/>
          <a:p>
            <a:pPr marL="12700" marR="5080">
              <a:lnSpc>
                <a:spcPct val="100000"/>
              </a:lnSpc>
              <a:spcBef>
                <a:spcPts val="100"/>
              </a:spcBef>
            </a:pPr>
            <a:r>
              <a:rPr lang="en-IN" spc="-20" dirty="0" smtClean="0"/>
              <a:t>Fact Finding Techniques:-</a:t>
            </a:r>
            <a:endParaRPr spc="-20" dirty="0"/>
          </a:p>
        </p:txBody>
      </p:sp>
      <p:sp>
        <p:nvSpPr>
          <p:cNvPr id="5" name="object 3"/>
          <p:cNvSpPr txBox="1"/>
          <p:nvPr/>
        </p:nvSpPr>
        <p:spPr>
          <a:xfrm>
            <a:off x="756310" y="2187955"/>
            <a:ext cx="8375650" cy="2967479"/>
          </a:xfrm>
          <a:prstGeom prst="rect">
            <a:avLst/>
          </a:prstGeom>
        </p:spPr>
        <p:txBody>
          <a:bodyPr vert="horz" wrap="square" lIns="0" tIns="12700" rIns="0" bIns="0" rtlCol="0">
            <a:spAutoFit/>
          </a:bodyPr>
          <a:lstStyle/>
          <a:p>
            <a:r>
              <a:rPr lang="en-US" sz="2400" dirty="0" smtClean="0">
                <a:solidFill>
                  <a:schemeClr val="bg1"/>
                </a:solidFill>
              </a:rPr>
              <a:t> </a:t>
            </a:r>
            <a:endParaRPr lang="en-IN" sz="2400" dirty="0" smtClean="0">
              <a:solidFill>
                <a:schemeClr val="bg1"/>
              </a:solidFill>
            </a:endParaRPr>
          </a:p>
          <a:p>
            <a:pPr algn="just"/>
            <a:r>
              <a:rPr lang="en-US" sz="2400" dirty="0" smtClean="0">
                <a:solidFill>
                  <a:schemeClr val="bg1"/>
                </a:solidFill>
              </a:rPr>
              <a:t>Any software development life cycle first require systematic gathering and analysis data. To collect information for developing system we had done in following ways as:-   				</a:t>
            </a:r>
            <a:endParaRPr lang="en-IN" sz="2400" dirty="0" smtClean="0">
              <a:solidFill>
                <a:schemeClr val="bg1"/>
              </a:solidFill>
            </a:endParaRPr>
          </a:p>
          <a:p>
            <a:pPr lvl="1">
              <a:buFont typeface="Wingdings" pitchFamily="2" charset="2"/>
              <a:buChar char="Ø"/>
            </a:pPr>
            <a:r>
              <a:rPr lang="en-US" sz="2400" dirty="0" smtClean="0">
                <a:solidFill>
                  <a:schemeClr val="bg1"/>
                </a:solidFill>
              </a:rPr>
              <a:t>Questionnaires</a:t>
            </a:r>
            <a:endParaRPr lang="en-IN" sz="2400" dirty="0" smtClean="0">
              <a:solidFill>
                <a:schemeClr val="bg1"/>
              </a:solidFill>
            </a:endParaRPr>
          </a:p>
          <a:p>
            <a:pPr lvl="1">
              <a:buFont typeface="Wingdings" pitchFamily="2" charset="2"/>
              <a:buChar char="Ø"/>
            </a:pPr>
            <a:r>
              <a:rPr lang="en-US" sz="2400" dirty="0" smtClean="0">
                <a:solidFill>
                  <a:schemeClr val="bg1"/>
                </a:solidFill>
              </a:rPr>
              <a:t>Interviews</a:t>
            </a:r>
            <a:endParaRPr lang="en-IN" sz="2400" dirty="0" smtClean="0">
              <a:solidFill>
                <a:schemeClr val="bg1"/>
              </a:solidFill>
            </a:endParaRPr>
          </a:p>
          <a:p>
            <a:pPr lvl="1">
              <a:buFont typeface="Wingdings" pitchFamily="2" charset="2"/>
              <a:buChar char="Ø"/>
            </a:pPr>
            <a:r>
              <a:rPr lang="en-US" sz="2400" dirty="0" smtClean="0">
                <a:solidFill>
                  <a:schemeClr val="bg1"/>
                </a:solidFill>
              </a:rPr>
              <a:t>Record review</a:t>
            </a:r>
            <a:endParaRPr lang="en-IN" sz="2400" dirty="0" smtClean="0">
              <a:solidFill>
                <a:schemeClr val="bg1"/>
              </a:solidFill>
            </a:endParaRPr>
          </a:p>
          <a:p>
            <a:pPr lvl="1">
              <a:buFont typeface="Wingdings" pitchFamily="2" charset="2"/>
              <a:buChar char="Ø"/>
            </a:pPr>
            <a:r>
              <a:rPr lang="en-US" sz="2400" dirty="0" smtClean="0">
                <a:solidFill>
                  <a:schemeClr val="bg1"/>
                </a:solidFill>
              </a:rPr>
              <a:t>Observations</a:t>
            </a:r>
            <a:endParaRPr lang="en-IN" sz="240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29159"/>
            <a:ext cx="7620000" cy="566822"/>
          </a:xfrm>
          <a:prstGeom prst="rect">
            <a:avLst/>
          </a:prstGeom>
        </p:spPr>
        <p:txBody>
          <a:bodyPr vert="horz" wrap="square" lIns="0" tIns="12700" rIns="0" bIns="0" rtlCol="0">
            <a:spAutoFit/>
          </a:bodyPr>
          <a:lstStyle/>
          <a:p>
            <a:pPr marL="12700" marR="5080">
              <a:lnSpc>
                <a:spcPct val="100000"/>
              </a:lnSpc>
              <a:spcBef>
                <a:spcPts val="100"/>
              </a:spcBef>
            </a:pPr>
            <a:r>
              <a:rPr lang="en-IN" spc="-5" dirty="0" smtClean="0"/>
              <a:t>Questionnaires:-</a:t>
            </a:r>
            <a:endParaRPr dirty="0"/>
          </a:p>
        </p:txBody>
      </p:sp>
      <p:sp>
        <p:nvSpPr>
          <p:cNvPr id="4" name="object 3"/>
          <p:cNvSpPr txBox="1"/>
          <p:nvPr/>
        </p:nvSpPr>
        <p:spPr>
          <a:xfrm>
            <a:off x="756310" y="1447801"/>
            <a:ext cx="8375650" cy="2967479"/>
          </a:xfrm>
          <a:prstGeom prst="rect">
            <a:avLst/>
          </a:prstGeom>
        </p:spPr>
        <p:txBody>
          <a:bodyPr vert="horz" wrap="square" lIns="0" tIns="12700" rIns="0" bIns="0" rtlCol="0">
            <a:spAutoFit/>
          </a:bodyPr>
          <a:lstStyle/>
          <a:p>
            <a:pPr marL="457200" lvl="0" indent="-457200">
              <a:buAutoNum type="arabicPeriod"/>
            </a:pPr>
            <a:r>
              <a:rPr lang="en-IN" sz="2400" dirty="0" smtClean="0">
                <a:solidFill>
                  <a:schemeClr val="bg1"/>
                </a:solidFill>
              </a:rPr>
              <a:t>Who </a:t>
            </a:r>
            <a:r>
              <a:rPr lang="en-IN" sz="2400" dirty="0" smtClean="0">
                <a:solidFill>
                  <a:schemeClr val="bg1"/>
                </a:solidFill>
              </a:rPr>
              <a:t>is the owner of your Shop or Store ? </a:t>
            </a:r>
            <a:endParaRPr lang="en-IN" sz="2400" dirty="0" smtClean="0">
              <a:solidFill>
                <a:schemeClr val="bg1"/>
              </a:solidFill>
            </a:endParaRPr>
          </a:p>
          <a:p>
            <a:pPr marL="457200" lvl="0" indent="-457200">
              <a:buAutoNum type="arabicPeriod"/>
            </a:pPr>
            <a:r>
              <a:rPr lang="en-IN" sz="2400" dirty="0" smtClean="0">
                <a:solidFill>
                  <a:schemeClr val="bg1"/>
                </a:solidFill>
              </a:rPr>
              <a:t>Do </a:t>
            </a:r>
            <a:r>
              <a:rPr lang="en-IN" sz="2400" dirty="0" smtClean="0">
                <a:solidFill>
                  <a:schemeClr val="bg1"/>
                </a:solidFill>
              </a:rPr>
              <a:t>you have the software of Online Supermarket System? </a:t>
            </a:r>
            <a:endParaRPr lang="en-IN" sz="2400" dirty="0" smtClean="0">
              <a:solidFill>
                <a:schemeClr val="bg1"/>
              </a:solidFill>
            </a:endParaRPr>
          </a:p>
          <a:p>
            <a:pPr marL="457200" lvl="0" indent="-457200">
              <a:buAutoNum type="arabicPeriod"/>
            </a:pPr>
            <a:r>
              <a:rPr lang="en-IN" sz="2400" dirty="0" smtClean="0">
                <a:solidFill>
                  <a:schemeClr val="bg1"/>
                </a:solidFill>
              </a:rPr>
              <a:t>If </a:t>
            </a:r>
            <a:r>
              <a:rPr lang="en-IN" sz="2400" dirty="0" smtClean="0">
                <a:solidFill>
                  <a:schemeClr val="bg1"/>
                </a:solidFill>
              </a:rPr>
              <a:t>No, then how are the record maintained? </a:t>
            </a:r>
            <a:endParaRPr lang="en-IN" sz="2400" dirty="0" smtClean="0">
              <a:solidFill>
                <a:schemeClr val="bg1"/>
              </a:solidFill>
            </a:endParaRPr>
          </a:p>
          <a:p>
            <a:pPr marL="457200" lvl="0" indent="-457200">
              <a:buAutoNum type="arabicPeriod"/>
            </a:pPr>
            <a:r>
              <a:rPr lang="en-IN" sz="2400" dirty="0" smtClean="0">
                <a:solidFill>
                  <a:schemeClr val="bg1"/>
                </a:solidFill>
              </a:rPr>
              <a:t>If </a:t>
            </a:r>
            <a:r>
              <a:rPr lang="en-IN" sz="2400" dirty="0" smtClean="0">
                <a:solidFill>
                  <a:schemeClr val="bg1"/>
                </a:solidFill>
              </a:rPr>
              <a:t>Yes, then what would you expect from our system? </a:t>
            </a:r>
            <a:endParaRPr lang="en-IN" sz="2400" dirty="0" smtClean="0">
              <a:solidFill>
                <a:schemeClr val="bg1"/>
              </a:solidFill>
            </a:endParaRPr>
          </a:p>
          <a:p>
            <a:pPr marL="457200" lvl="0" indent="-457200">
              <a:buAutoNum type="arabicPeriod"/>
            </a:pPr>
            <a:r>
              <a:rPr lang="en-IN" sz="2400" dirty="0" smtClean="0">
                <a:solidFill>
                  <a:schemeClr val="bg1"/>
                </a:solidFill>
              </a:rPr>
              <a:t>Do </a:t>
            </a:r>
            <a:r>
              <a:rPr lang="en-IN" sz="2400" dirty="0" smtClean="0">
                <a:solidFill>
                  <a:schemeClr val="bg1"/>
                </a:solidFill>
              </a:rPr>
              <a:t>you have different Unit of this Store? </a:t>
            </a:r>
            <a:endParaRPr lang="en-IN" sz="2400" dirty="0" smtClean="0">
              <a:solidFill>
                <a:schemeClr val="bg1"/>
              </a:solidFill>
            </a:endParaRPr>
          </a:p>
          <a:p>
            <a:pPr marL="457200" lvl="0" indent="-457200">
              <a:buAutoNum type="arabicPeriod"/>
            </a:pPr>
            <a:r>
              <a:rPr lang="en-IN" sz="2400" dirty="0" smtClean="0">
                <a:solidFill>
                  <a:schemeClr val="bg1"/>
                </a:solidFill>
              </a:rPr>
              <a:t>Do </a:t>
            </a:r>
            <a:r>
              <a:rPr lang="en-IN" sz="2400" dirty="0" smtClean="0">
                <a:solidFill>
                  <a:schemeClr val="bg1"/>
                </a:solidFill>
              </a:rPr>
              <a:t>you give the bill of products to each customer? </a:t>
            </a:r>
            <a:endParaRPr lang="en-IN" sz="2400" dirty="0" smtClean="0">
              <a:solidFill>
                <a:schemeClr val="bg1"/>
              </a:solidFill>
            </a:endParaRPr>
          </a:p>
          <a:p>
            <a:pPr marL="457200" lvl="0" indent="-457200">
              <a:buAutoNum type="arabicPeriod"/>
            </a:pPr>
            <a:r>
              <a:rPr lang="en-IN" sz="2400" dirty="0" smtClean="0">
                <a:solidFill>
                  <a:schemeClr val="bg1"/>
                </a:solidFill>
              </a:rPr>
              <a:t>How </a:t>
            </a:r>
            <a:r>
              <a:rPr lang="en-IN" sz="2400" dirty="0" smtClean="0">
                <a:solidFill>
                  <a:schemeClr val="bg1"/>
                </a:solidFill>
              </a:rPr>
              <a:t>you feel the need of software of Online Supermarket System?</a:t>
            </a:r>
            <a:endParaRPr lang="en-IN" sz="2400"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28600" y="609600"/>
            <a:ext cx="5791200" cy="553998"/>
          </a:xfrm>
        </p:spPr>
        <p:txBody>
          <a:bodyPr/>
          <a:lstStyle/>
          <a:p>
            <a:r>
              <a:rPr lang="en-IN" dirty="0" smtClean="0"/>
              <a:t>   	 Observation:-</a:t>
            </a:r>
            <a:endParaRPr lang="en-IN" dirty="0"/>
          </a:p>
        </p:txBody>
      </p:sp>
      <p:sp>
        <p:nvSpPr>
          <p:cNvPr id="4" name="object 3"/>
          <p:cNvSpPr txBox="1"/>
          <p:nvPr/>
        </p:nvSpPr>
        <p:spPr>
          <a:xfrm>
            <a:off x="1066800" y="1447801"/>
            <a:ext cx="8382000" cy="4075475"/>
          </a:xfrm>
          <a:prstGeom prst="rect">
            <a:avLst/>
          </a:prstGeom>
        </p:spPr>
        <p:txBody>
          <a:bodyPr vert="horz" wrap="square" lIns="0" tIns="12700" rIns="0" bIns="0" rtlCol="0">
            <a:spAutoFit/>
          </a:bodyPr>
          <a:lstStyle/>
          <a:p>
            <a:pPr algn="just">
              <a:buFont typeface="Arial" pitchFamily="34" charset="0"/>
              <a:buChar char="•"/>
            </a:pPr>
            <a:r>
              <a:rPr lang="en-IN" sz="2400" dirty="0" smtClean="0">
                <a:solidFill>
                  <a:schemeClr val="bg1"/>
                </a:solidFill>
              </a:rPr>
              <a:t>On </a:t>
            </a:r>
            <a:r>
              <a:rPr lang="en-IN" sz="2400" dirty="0" smtClean="0">
                <a:solidFill>
                  <a:schemeClr val="bg1"/>
                </a:solidFill>
              </a:rPr>
              <a:t>site observations means the observing the format of how the records are maintained, how the billings are formed, transaction process etc. We observed the total working of each and every employee in the store so that we can understand the exact requirements of the store from our system which is to be developed. </a:t>
            </a:r>
          </a:p>
          <a:p>
            <a:pPr algn="just">
              <a:buFont typeface="Arial" pitchFamily="34" charset="0"/>
              <a:buChar char="•"/>
            </a:pPr>
            <a:r>
              <a:rPr lang="en-IN" sz="2400" dirty="0" smtClean="0">
                <a:solidFill>
                  <a:schemeClr val="bg1"/>
                </a:solidFill>
              </a:rPr>
              <a:t>After carefully analyzing the requirements and functionality of the system , I had two important diagrams by the end of the analysis phase. They are the ER diagram and data flow diagram which were the basis for finding out entities and relationships between them, the flow of information</a:t>
            </a:r>
            <a:endParaRPr lang="en-IN" sz="2400"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331</TotalTime>
  <Words>1120</Words>
  <Application>Microsoft Office PowerPoint</Application>
  <PresentationFormat>Custom</PresentationFormat>
  <Paragraphs>593</Paragraphs>
  <Slides>45</Slides>
  <Notes>5</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Slide 1</vt:lpstr>
      <vt:lpstr>Introduction</vt:lpstr>
      <vt:lpstr>Need of System</vt:lpstr>
      <vt:lpstr> Scope of System</vt:lpstr>
      <vt:lpstr>Software required for development:   Operating System:  Windows XP or greater version.    Backend:  SQL Server.   Frontend:   .net Framework.  Internet Browser </vt:lpstr>
      <vt:lpstr>Hardware Requirement:-</vt:lpstr>
      <vt:lpstr>Fact Finding Techniques:-</vt:lpstr>
      <vt:lpstr>Questionnaires:-</vt:lpstr>
      <vt:lpstr>     Observation:-</vt:lpstr>
      <vt:lpstr>Record Review:-</vt:lpstr>
      <vt:lpstr>Entity Relationship Diagram:-</vt:lpstr>
      <vt:lpstr>Database Design:-</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Limitations:-</vt:lpstr>
      <vt:lpstr>Future Enhancement:-</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Soma</dc:creator>
  <cp:lastModifiedBy>ADMIN</cp:lastModifiedBy>
  <cp:revision>94</cp:revision>
  <dcterms:created xsi:type="dcterms:W3CDTF">2019-03-22T06:48:11Z</dcterms:created>
  <dcterms:modified xsi:type="dcterms:W3CDTF">2019-10-31T07:07:33Z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2017-04-29T00:00:00Z</vt:filetime>
  </property>
  <property fmtid="{D5CDD505-2E9C-101B-9397-08002B2CF9AE}" pid="3" name="Creator">
    <vt:lpwstr>Microsoft® PowerPoint® 2013</vt:lpwstr>
  </property>
  <property fmtid="{D5CDD505-2E9C-101B-9397-08002B2CF9AE}" pid="4" name="LastSaved">
    <vt:filetime>2019-03-22T00:00:00Z</vt:filetime>
  </property>
</Properties>
</file>