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2" r:id="rId2"/>
  </p:sldMasterIdLst>
  <p:notesMasterIdLst>
    <p:notesMasterId r:id="rId20"/>
  </p:notesMasterIdLst>
  <p:sldIdLst>
    <p:sldId id="256" r:id="rId3"/>
    <p:sldId id="289" r:id="rId4"/>
    <p:sldId id="303" r:id="rId5"/>
    <p:sldId id="290" r:id="rId6"/>
    <p:sldId id="292" r:id="rId7"/>
    <p:sldId id="296" r:id="rId8"/>
    <p:sldId id="291" r:id="rId9"/>
    <p:sldId id="293" r:id="rId10"/>
    <p:sldId id="294" r:id="rId11"/>
    <p:sldId id="295" r:id="rId12"/>
    <p:sldId id="301" r:id="rId13"/>
    <p:sldId id="304" r:id="rId14"/>
    <p:sldId id="298" r:id="rId15"/>
    <p:sldId id="300" r:id="rId16"/>
    <p:sldId id="305" r:id="rId17"/>
    <p:sldId id="299" r:id="rId18"/>
    <p:sldId id="302" r:id="rId19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Medium" panose="020B0603050000020004" pitchFamily="3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617A0-C172-4CCB-BE10-BF636212B61B}">
  <a:tblStyle styleId="{748617A0-C172-4CCB-BE10-BF636212B6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7"/>
  </p:normalViewPr>
  <p:slideViewPr>
    <p:cSldViewPr snapToGrid="0">
      <p:cViewPr varScale="1">
        <p:scale>
          <a:sx n="139" d="100"/>
          <a:sy n="13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2e632455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2e632455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d22d139c2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d22d139c2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2571750"/>
            <a:ext cx="41148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4110175"/>
            <a:ext cx="41148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3919"/>
            <a:ext cx="7772400" cy="1913658"/>
          </a:xfrm>
        </p:spPr>
        <p:txBody>
          <a:bodyPr>
            <a:normAutofit/>
          </a:bodyPr>
          <a:lstStyle>
            <a:lvl1pPr algn="ctr">
              <a:defRPr lang="en-US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2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5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270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4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2FE1-F5FE-4BA1-87FD-B36A87FC77AC}"/>
              </a:ext>
            </a:extLst>
          </p:cNvPr>
          <p:cNvSpPr txBox="1"/>
          <p:nvPr userDrawn="1"/>
        </p:nvSpPr>
        <p:spPr>
          <a:xfrm>
            <a:off x="144211" y="5191499"/>
            <a:ext cx="22466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8195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30"/>
            <a:ext cx="3008313" cy="351829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3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8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4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59">
          <p15:clr>
            <a:srgbClr val="EA4335"/>
          </p15:clr>
        </p15:guide>
        <p15:guide id="6" orient="horz" pos="298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22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D173-DBAB-42F8-A28B-638ADDC67609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B819C-B1E4-4565-8649-D1F652714ED7}"/>
              </a:ext>
            </a:extLst>
          </p:cNvPr>
          <p:cNvSpPr txBox="1"/>
          <p:nvPr/>
        </p:nvSpPr>
        <p:spPr>
          <a:xfrm>
            <a:off x="26329" y="5191499"/>
            <a:ext cx="22466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22524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820" indent="-285700" algn="l" defTabSz="91424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8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9920" indent="-228560" algn="l" defTabSz="91424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040" indent="-228560" algn="l" defTabSz="91424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57545" y="1884949"/>
            <a:ext cx="41148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Setting and Planning for Future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57545" y="4100307"/>
            <a:ext cx="41148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Srijan Nepal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07.06.2023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3835313" y="-1481941"/>
            <a:ext cx="6112617" cy="5760331"/>
            <a:chOff x="3759044" y="-969307"/>
            <a:chExt cx="5568568" cy="5247637"/>
          </a:xfrm>
        </p:grpSpPr>
        <p:sp>
          <p:nvSpPr>
            <p:cNvPr id="58" name="Google Shape;58;p15"/>
            <p:cNvSpPr/>
            <p:nvPr/>
          </p:nvSpPr>
          <p:spPr>
            <a:xfrm>
              <a:off x="7068262" y="1273622"/>
              <a:ext cx="514728" cy="515211"/>
            </a:xfrm>
            <a:custGeom>
              <a:avLst/>
              <a:gdLst/>
              <a:ahLst/>
              <a:cxnLst/>
              <a:rect l="l" t="t" r="r" b="b"/>
              <a:pathLst>
                <a:path w="11717" h="11728" extrusionOk="0">
                  <a:moveTo>
                    <a:pt x="5859" y="0"/>
                  </a:moveTo>
                  <a:cubicBezTo>
                    <a:pt x="2620" y="0"/>
                    <a:pt x="1" y="2631"/>
                    <a:pt x="1" y="5858"/>
                  </a:cubicBezTo>
                  <a:cubicBezTo>
                    <a:pt x="1" y="9097"/>
                    <a:pt x="2620" y="11728"/>
                    <a:pt x="5859" y="11728"/>
                  </a:cubicBezTo>
                  <a:cubicBezTo>
                    <a:pt x="9085" y="11728"/>
                    <a:pt x="11717" y="9097"/>
                    <a:pt x="11717" y="5858"/>
                  </a:cubicBezTo>
                  <a:cubicBezTo>
                    <a:pt x="11717" y="2631"/>
                    <a:pt x="9085" y="0"/>
                    <a:pt x="58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15"/>
            <p:cNvGrpSpPr/>
            <p:nvPr/>
          </p:nvGrpSpPr>
          <p:grpSpPr>
            <a:xfrm>
              <a:off x="5263177" y="-500521"/>
              <a:ext cx="4064435" cy="4064043"/>
              <a:chOff x="1988638" y="1793010"/>
              <a:chExt cx="1799378" cy="1799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1988638" y="1793010"/>
                <a:ext cx="1799378" cy="1799125"/>
              </a:xfrm>
              <a:custGeom>
                <a:avLst/>
                <a:gdLst/>
                <a:ahLst/>
                <a:cxnLst/>
                <a:rect l="l" t="t" r="r" b="b"/>
                <a:pathLst>
                  <a:path w="92513" h="92500" extrusionOk="0">
                    <a:moveTo>
                      <a:pt x="46257" y="0"/>
                    </a:moveTo>
                    <a:cubicBezTo>
                      <a:pt x="20718" y="0"/>
                      <a:pt x="1" y="20705"/>
                      <a:pt x="1" y="46244"/>
                    </a:cubicBezTo>
                    <a:cubicBezTo>
                      <a:pt x="1" y="71795"/>
                      <a:pt x="20718" y="92500"/>
                      <a:pt x="46257" y="92500"/>
                    </a:cubicBezTo>
                    <a:cubicBezTo>
                      <a:pt x="71796" y="92500"/>
                      <a:pt x="92513" y="71795"/>
                      <a:pt x="92513" y="46244"/>
                    </a:cubicBezTo>
                    <a:cubicBezTo>
                      <a:pt x="92513" y="20705"/>
                      <a:pt x="71796" y="0"/>
                      <a:pt x="4625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120880" y="1924999"/>
                <a:ext cx="1534897" cy="1534916"/>
              </a:xfrm>
              <a:custGeom>
                <a:avLst/>
                <a:gdLst/>
                <a:ahLst/>
                <a:cxnLst/>
                <a:rect l="l" t="t" r="r" b="b"/>
                <a:pathLst>
                  <a:path w="78915" h="78916" extrusionOk="0">
                    <a:moveTo>
                      <a:pt x="39458" y="1"/>
                    </a:moveTo>
                    <a:cubicBezTo>
                      <a:pt x="17705" y="1"/>
                      <a:pt x="0" y="17705"/>
                      <a:pt x="0" y="39458"/>
                    </a:cubicBezTo>
                    <a:cubicBezTo>
                      <a:pt x="0" y="61223"/>
                      <a:pt x="17705" y="78915"/>
                      <a:pt x="39458" y="78915"/>
                    </a:cubicBezTo>
                    <a:cubicBezTo>
                      <a:pt x="61210" y="78915"/>
                      <a:pt x="78915" y="61223"/>
                      <a:pt x="78915" y="39458"/>
                    </a:cubicBezTo>
                    <a:cubicBezTo>
                      <a:pt x="78915" y="17705"/>
                      <a:pt x="61210" y="1"/>
                      <a:pt x="39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252869" y="2057241"/>
                <a:ext cx="1270688" cy="1270669"/>
              </a:xfrm>
              <a:custGeom>
                <a:avLst/>
                <a:gdLst/>
                <a:ahLst/>
                <a:cxnLst/>
                <a:rect l="l" t="t" r="r" b="b"/>
                <a:pathLst>
                  <a:path w="65331" h="65330" extrusionOk="0">
                    <a:moveTo>
                      <a:pt x="32672" y="0"/>
                    </a:moveTo>
                    <a:cubicBezTo>
                      <a:pt x="14658" y="0"/>
                      <a:pt x="1" y="14657"/>
                      <a:pt x="1" y="32659"/>
                    </a:cubicBezTo>
                    <a:cubicBezTo>
                      <a:pt x="1" y="50673"/>
                      <a:pt x="14658" y="65330"/>
                      <a:pt x="32672" y="65330"/>
                    </a:cubicBezTo>
                    <a:cubicBezTo>
                      <a:pt x="50686" y="65330"/>
                      <a:pt x="65331" y="50673"/>
                      <a:pt x="65331" y="32659"/>
                    </a:cubicBezTo>
                    <a:cubicBezTo>
                      <a:pt x="65331" y="14657"/>
                      <a:pt x="50686" y="0"/>
                      <a:pt x="3267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385111" y="2189231"/>
                <a:ext cx="1006440" cy="1006460"/>
              </a:xfrm>
              <a:custGeom>
                <a:avLst/>
                <a:gdLst/>
                <a:ahLst/>
                <a:cxnLst/>
                <a:rect l="l" t="t" r="r" b="b"/>
                <a:pathLst>
                  <a:path w="51745" h="51746" extrusionOk="0">
                    <a:moveTo>
                      <a:pt x="25873" y="1"/>
                    </a:moveTo>
                    <a:cubicBezTo>
                      <a:pt x="11609" y="1"/>
                      <a:pt x="0" y="11609"/>
                      <a:pt x="0" y="25873"/>
                    </a:cubicBezTo>
                    <a:cubicBezTo>
                      <a:pt x="0" y="40137"/>
                      <a:pt x="11609" y="51745"/>
                      <a:pt x="25873" y="51745"/>
                    </a:cubicBezTo>
                    <a:cubicBezTo>
                      <a:pt x="40136" y="51745"/>
                      <a:pt x="51745" y="40137"/>
                      <a:pt x="51745" y="25873"/>
                    </a:cubicBezTo>
                    <a:cubicBezTo>
                      <a:pt x="51745" y="11609"/>
                      <a:pt x="40136" y="1"/>
                      <a:pt x="25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517334" y="2321473"/>
                <a:ext cx="741998" cy="742212"/>
              </a:xfrm>
              <a:custGeom>
                <a:avLst/>
                <a:gdLst/>
                <a:ahLst/>
                <a:cxnLst/>
                <a:rect l="l" t="t" r="r" b="b"/>
                <a:pathLst>
                  <a:path w="38149" h="38160" extrusionOk="0">
                    <a:moveTo>
                      <a:pt x="19075" y="0"/>
                    </a:moveTo>
                    <a:cubicBezTo>
                      <a:pt x="8550" y="0"/>
                      <a:pt x="1" y="8561"/>
                      <a:pt x="1" y="19074"/>
                    </a:cubicBezTo>
                    <a:cubicBezTo>
                      <a:pt x="1" y="29599"/>
                      <a:pt x="8550" y="38160"/>
                      <a:pt x="19075" y="38160"/>
                    </a:cubicBezTo>
                    <a:cubicBezTo>
                      <a:pt x="29588" y="38160"/>
                      <a:pt x="38149" y="29599"/>
                      <a:pt x="38149" y="19074"/>
                    </a:cubicBezTo>
                    <a:cubicBezTo>
                      <a:pt x="38149" y="8561"/>
                      <a:pt x="29600" y="0"/>
                      <a:pt x="19075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649343" y="2453463"/>
                <a:ext cx="477984" cy="478003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24576" extrusionOk="0">
                    <a:moveTo>
                      <a:pt x="12288" y="1"/>
                    </a:moveTo>
                    <a:cubicBezTo>
                      <a:pt x="5513" y="1"/>
                      <a:pt x="0" y="5513"/>
                      <a:pt x="0" y="12288"/>
                    </a:cubicBezTo>
                    <a:cubicBezTo>
                      <a:pt x="0" y="19063"/>
                      <a:pt x="5513" y="24575"/>
                      <a:pt x="12288" y="24575"/>
                    </a:cubicBezTo>
                    <a:cubicBezTo>
                      <a:pt x="19062" y="24575"/>
                      <a:pt x="24575" y="19063"/>
                      <a:pt x="24575" y="12288"/>
                    </a:cubicBezTo>
                    <a:cubicBezTo>
                      <a:pt x="24575" y="5513"/>
                      <a:pt x="19062" y="1"/>
                      <a:pt x="12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759044" y="-969307"/>
              <a:ext cx="3779417" cy="5247637"/>
              <a:chOff x="2436407" y="1150164"/>
              <a:chExt cx="2285293" cy="3173079"/>
            </a:xfrm>
          </p:grpSpPr>
          <p:grpSp>
            <p:nvGrpSpPr>
              <p:cNvPr id="67" name="Google Shape;67;p15"/>
              <p:cNvGrpSpPr/>
              <p:nvPr/>
            </p:nvGrpSpPr>
            <p:grpSpPr>
              <a:xfrm>
                <a:off x="2441759" y="2078770"/>
                <a:ext cx="2143931" cy="650203"/>
                <a:chOff x="1102388" y="2167699"/>
                <a:chExt cx="1795436" cy="544467"/>
              </a:xfrm>
            </p:grpSpPr>
            <p:sp>
              <p:nvSpPr>
                <p:cNvPr id="68" name="Google Shape;68;p15"/>
                <p:cNvSpPr/>
                <p:nvPr/>
              </p:nvSpPr>
              <p:spPr>
                <a:xfrm>
                  <a:off x="1658878" y="2422440"/>
                  <a:ext cx="1238946" cy="28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9" h="14896" extrusionOk="0">
                      <a:moveTo>
                        <a:pt x="370" y="0"/>
                      </a:moveTo>
                      <a:lnTo>
                        <a:pt x="0" y="1798"/>
                      </a:lnTo>
                      <a:lnTo>
                        <a:pt x="63330" y="14895"/>
                      </a:lnTo>
                      <a:lnTo>
                        <a:pt x="63699" y="13097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1102388" y="2167699"/>
                  <a:ext cx="634770" cy="41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36" h="21182" extrusionOk="0">
                      <a:moveTo>
                        <a:pt x="3477" y="1"/>
                      </a:moveTo>
                      <a:lnTo>
                        <a:pt x="9121" y="9930"/>
                      </a:lnTo>
                      <a:lnTo>
                        <a:pt x="1" y="16812"/>
                      </a:lnTo>
                      <a:lnTo>
                        <a:pt x="21170" y="21182"/>
                      </a:lnTo>
                      <a:lnTo>
                        <a:pt x="32636" y="14788"/>
                      </a:lnTo>
                      <a:lnTo>
                        <a:pt x="24647" y="4370"/>
                      </a:lnTo>
                      <a:lnTo>
                        <a:pt x="34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" name="Google Shape;70;p15"/>
              <p:cNvGrpSpPr/>
              <p:nvPr/>
            </p:nvGrpSpPr>
            <p:grpSpPr>
              <a:xfrm>
                <a:off x="2823099" y="1150164"/>
                <a:ext cx="1777250" cy="1558668"/>
                <a:chOff x="1421741" y="1394688"/>
                <a:chExt cx="1488359" cy="1305199"/>
              </a:xfrm>
            </p:grpSpPr>
            <p:sp>
              <p:nvSpPr>
                <p:cNvPr id="71" name="Google Shape;71;p15"/>
                <p:cNvSpPr/>
                <p:nvPr/>
              </p:nvSpPr>
              <p:spPr>
                <a:xfrm>
                  <a:off x="1928906" y="1857623"/>
                  <a:ext cx="981194" cy="84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7" h="43304" extrusionOk="0">
                      <a:moveTo>
                        <a:pt x="1191" y="0"/>
                      </a:moveTo>
                      <a:lnTo>
                        <a:pt x="0" y="1405"/>
                      </a:lnTo>
                      <a:lnTo>
                        <a:pt x="49256" y="43303"/>
                      </a:lnTo>
                      <a:lnTo>
                        <a:pt x="50447" y="41898"/>
                      </a:lnTo>
                      <a:lnTo>
                        <a:pt x="11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1421741" y="1394688"/>
                  <a:ext cx="575487" cy="52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8" h="27076" extrusionOk="0">
                      <a:moveTo>
                        <a:pt x="11121" y="1"/>
                      </a:moveTo>
                      <a:lnTo>
                        <a:pt x="11299" y="11419"/>
                      </a:lnTo>
                      <a:lnTo>
                        <a:pt x="0" y="13086"/>
                      </a:lnTo>
                      <a:lnTo>
                        <a:pt x="16467" y="27075"/>
                      </a:lnTo>
                      <a:lnTo>
                        <a:pt x="29587" y="26980"/>
                      </a:lnTo>
                      <a:lnTo>
                        <a:pt x="27587" y="14002"/>
                      </a:lnTo>
                      <a:lnTo>
                        <a:pt x="1112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73;p15"/>
              <p:cNvGrpSpPr/>
              <p:nvPr/>
            </p:nvGrpSpPr>
            <p:grpSpPr>
              <a:xfrm rot="10740114" flipH="1">
                <a:off x="2441907" y="2729141"/>
                <a:ext cx="2143897" cy="650193"/>
                <a:chOff x="1102388" y="2167699"/>
                <a:chExt cx="1795436" cy="544467"/>
              </a:xfrm>
            </p:grpSpPr>
            <p:sp>
              <p:nvSpPr>
                <p:cNvPr id="74" name="Google Shape;74;p15"/>
                <p:cNvSpPr/>
                <p:nvPr/>
              </p:nvSpPr>
              <p:spPr>
                <a:xfrm>
                  <a:off x="1658878" y="2422440"/>
                  <a:ext cx="1238946" cy="28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9" h="14896" extrusionOk="0">
                      <a:moveTo>
                        <a:pt x="370" y="0"/>
                      </a:moveTo>
                      <a:lnTo>
                        <a:pt x="0" y="1798"/>
                      </a:lnTo>
                      <a:lnTo>
                        <a:pt x="63330" y="14895"/>
                      </a:lnTo>
                      <a:lnTo>
                        <a:pt x="63699" y="13097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1102388" y="2167699"/>
                  <a:ext cx="634770" cy="41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36" h="21182" extrusionOk="0">
                      <a:moveTo>
                        <a:pt x="3477" y="1"/>
                      </a:moveTo>
                      <a:lnTo>
                        <a:pt x="9121" y="9930"/>
                      </a:lnTo>
                      <a:lnTo>
                        <a:pt x="1" y="16812"/>
                      </a:lnTo>
                      <a:lnTo>
                        <a:pt x="21170" y="21182"/>
                      </a:lnTo>
                      <a:lnTo>
                        <a:pt x="32636" y="14788"/>
                      </a:lnTo>
                      <a:lnTo>
                        <a:pt x="24647" y="4370"/>
                      </a:lnTo>
                      <a:lnTo>
                        <a:pt x="34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" name="Google Shape;76;p15"/>
              <p:cNvGrpSpPr/>
              <p:nvPr/>
            </p:nvGrpSpPr>
            <p:grpSpPr>
              <a:xfrm rot="10740114" flipH="1">
                <a:off x="2823160" y="2749238"/>
                <a:ext cx="1777222" cy="1558644"/>
                <a:chOff x="1421741" y="1394688"/>
                <a:chExt cx="1488359" cy="1305199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1928906" y="1857623"/>
                  <a:ext cx="981194" cy="84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7" h="43304" extrusionOk="0">
                      <a:moveTo>
                        <a:pt x="1191" y="0"/>
                      </a:moveTo>
                      <a:lnTo>
                        <a:pt x="0" y="1405"/>
                      </a:lnTo>
                      <a:lnTo>
                        <a:pt x="49256" y="43303"/>
                      </a:lnTo>
                      <a:lnTo>
                        <a:pt x="50447" y="41898"/>
                      </a:lnTo>
                      <a:lnTo>
                        <a:pt x="119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1421741" y="1394688"/>
                  <a:ext cx="575487" cy="52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8" h="27076" extrusionOk="0">
                      <a:moveTo>
                        <a:pt x="11121" y="1"/>
                      </a:moveTo>
                      <a:lnTo>
                        <a:pt x="11299" y="11419"/>
                      </a:lnTo>
                      <a:lnTo>
                        <a:pt x="0" y="13086"/>
                      </a:lnTo>
                      <a:lnTo>
                        <a:pt x="16467" y="27075"/>
                      </a:lnTo>
                      <a:lnTo>
                        <a:pt x="29587" y="26980"/>
                      </a:lnTo>
                      <a:lnTo>
                        <a:pt x="27587" y="14002"/>
                      </a:lnTo>
                      <a:lnTo>
                        <a:pt x="111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" name="Google Shape;79;p15"/>
              <p:cNvSpPr/>
              <p:nvPr/>
            </p:nvSpPr>
            <p:spPr>
              <a:xfrm>
                <a:off x="4422300" y="2523178"/>
                <a:ext cx="299400" cy="2994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3578D-40E8-37CB-FA46-330CD440275E}"/>
              </a:ext>
            </a:extLst>
          </p:cNvPr>
          <p:cNvSpPr txBox="1"/>
          <p:nvPr/>
        </p:nvSpPr>
        <p:spPr>
          <a:xfrm>
            <a:off x="363474" y="585984"/>
            <a:ext cx="545211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Ivar Headline"/>
              </a:rPr>
              <a:t>SMART goal example for increasing sales</a:t>
            </a:r>
          </a:p>
          <a:p>
            <a:pPr algn="l"/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Specific: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I’ll learn new sales techniques to improve my work performance.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Measurable: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My goal is to double my sales from their current rate. I’ll keep a log of my current sales that directly compares to my sales at this time last year so I know whether I’m on track.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Attainable: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I’ve been a sales associate for two years now. I know the basics, and I’m ready to learn more.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Relevant: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I want to feel more confident at my job and</a:t>
            </a:r>
            <a:r>
              <a:rPr lang="en-US" b="0" i="0" u="sng" dirty="0">
                <a:solidFill>
                  <a:srgbClr val="C91459"/>
                </a:solidFill>
                <a:effectLst/>
                <a:latin typeface="Sohne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ohne"/>
              </a:rPr>
              <a:t>learn new skills. This would put me in a better position for a promotion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Time-bound: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Tomorrow, I’ll start doing a LinkedIn webinar course on sales tactics, and I’ll implement them on Monday. I have four months to see results.</a:t>
            </a:r>
          </a:p>
        </p:txBody>
      </p:sp>
    </p:spTree>
    <p:extLst>
      <p:ext uri="{BB962C8B-B14F-4D97-AF65-F5344CB8AC3E}">
        <p14:creationId xmlns:p14="http://schemas.microsoft.com/office/powerpoint/2010/main" val="290707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2C13106-01F6-CD2A-BDA5-D0A5982D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408" y="946150"/>
            <a:ext cx="3251200" cy="3251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F3A7E6-8878-C705-DEA4-DFB3507826BC}"/>
              </a:ext>
            </a:extLst>
          </p:cNvPr>
          <p:cNvSpPr txBox="1"/>
          <p:nvPr/>
        </p:nvSpPr>
        <p:spPr>
          <a:xfrm>
            <a:off x="354366" y="2033141"/>
            <a:ext cx="4897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Exercise: Goal Setting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“Milestone” Approach</a:t>
            </a:r>
          </a:p>
        </p:txBody>
      </p:sp>
    </p:spTree>
    <p:extLst>
      <p:ext uri="{BB962C8B-B14F-4D97-AF65-F5344CB8AC3E}">
        <p14:creationId xmlns:p14="http://schemas.microsoft.com/office/powerpoint/2010/main" val="337005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D8E-5867-366C-F4A9-2CBEC87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2" y="303846"/>
            <a:ext cx="6367800" cy="4090800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ohne"/>
              </a:rPr>
              <a:t>Time Management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0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senhower decision matrix Luxafor">
            <a:extLst>
              <a:ext uri="{FF2B5EF4-FFF2-40B4-BE49-F238E27FC236}">
                <a16:creationId xmlns:a16="http://schemas.microsoft.com/office/drawing/2014/main" id="{CB52BD36-B186-E4BE-1156-10C65D57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7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FF41E-2811-F2FF-E21F-630F2A7D6E17}"/>
              </a:ext>
            </a:extLst>
          </p:cNvPr>
          <p:cNvSpPr txBox="1"/>
          <p:nvPr/>
        </p:nvSpPr>
        <p:spPr>
          <a:xfrm>
            <a:off x="435429" y="1143000"/>
            <a:ext cx="732444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Finishing a client project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Responding to some important emails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Strategic planning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Changing the ink in a printer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Purchasing a shirt for a meeting tomorrow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Spending time on social media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Playing video games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Conduct competitor analysis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A84E7-C4EE-1A65-DD84-397B8F6BCF6D}"/>
              </a:ext>
            </a:extLst>
          </p:cNvPr>
          <p:cNvSpPr txBox="1"/>
          <p:nvPr/>
        </p:nvSpPr>
        <p:spPr>
          <a:xfrm>
            <a:off x="740229" y="348343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Eisenhower Matrix</a:t>
            </a:r>
          </a:p>
        </p:txBody>
      </p:sp>
    </p:spTree>
    <p:extLst>
      <p:ext uri="{BB962C8B-B14F-4D97-AF65-F5344CB8AC3E}">
        <p14:creationId xmlns:p14="http://schemas.microsoft.com/office/powerpoint/2010/main" val="124338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D8E-5867-366C-F4A9-2CBEC87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2" y="303846"/>
            <a:ext cx="6367800" cy="40908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Sohne"/>
              </a:rPr>
              <a:t>Planning and Executing Tasks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8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Pomodoro technique (TM) explained in 3 steps of planning, doing 1 pomodoro, and repeating — includes a tomato timer">
            <a:extLst>
              <a:ext uri="{FF2B5EF4-FFF2-40B4-BE49-F238E27FC236}">
                <a16:creationId xmlns:a16="http://schemas.microsoft.com/office/drawing/2014/main" id="{CB84AAF1-624C-5966-77D7-597E9D30A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" b="7936"/>
          <a:stretch/>
        </p:blipFill>
        <p:spPr bwMode="auto">
          <a:xfrm>
            <a:off x="1224643" y="0"/>
            <a:ext cx="6694714" cy="512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D3C94-B8BD-68D0-54F4-C1EEF3F35E3C}"/>
              </a:ext>
            </a:extLst>
          </p:cNvPr>
          <p:cNvSpPr txBox="1"/>
          <p:nvPr/>
        </p:nvSpPr>
        <p:spPr>
          <a:xfrm>
            <a:off x="566057" y="526868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28B69-0FC3-6716-D1AA-4800B3139E4F}"/>
              </a:ext>
            </a:extLst>
          </p:cNvPr>
          <p:cNvSpPr txBox="1"/>
          <p:nvPr/>
        </p:nvSpPr>
        <p:spPr>
          <a:xfrm>
            <a:off x="228600" y="164842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53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D8E-5867-366C-F4A9-2CBEC87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2" y="303846"/>
            <a:ext cx="6367800" cy="4090800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ohne"/>
              </a:rPr>
              <a:t>Goals…..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D8E-5867-366C-F4A9-2CBEC87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2" y="303846"/>
            <a:ext cx="6367800" cy="4090800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ohne"/>
              </a:rPr>
              <a:t>Goal-setting is the process of identifying something you want to accomplish and establishing measurable and specific objectives to achieve it.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7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is Goal Setting Important</a:t>
            </a:r>
            <a:endParaRPr dirty="0"/>
          </a:p>
        </p:txBody>
      </p:sp>
      <p:sp>
        <p:nvSpPr>
          <p:cNvPr id="593" name="Google Shape;593;p27"/>
          <p:cNvSpPr/>
          <p:nvPr/>
        </p:nvSpPr>
        <p:spPr>
          <a:xfrm>
            <a:off x="3513957" y="1288475"/>
            <a:ext cx="529952" cy="3227295"/>
          </a:xfrm>
          <a:custGeom>
            <a:avLst/>
            <a:gdLst/>
            <a:ahLst/>
            <a:cxnLst/>
            <a:rect l="l" t="t" r="r" b="b"/>
            <a:pathLst>
              <a:path w="18766" h="114281" extrusionOk="0">
                <a:moveTo>
                  <a:pt x="1890" y="1"/>
                </a:moveTo>
                <a:cubicBezTo>
                  <a:pt x="1602" y="1"/>
                  <a:pt x="1312" y="75"/>
                  <a:pt x="1049" y="230"/>
                </a:cubicBezTo>
                <a:cubicBezTo>
                  <a:pt x="263" y="707"/>
                  <a:pt x="1" y="1731"/>
                  <a:pt x="465" y="2516"/>
                </a:cubicBezTo>
                <a:cubicBezTo>
                  <a:pt x="10264" y="18983"/>
                  <a:pt x="15443" y="37878"/>
                  <a:pt x="15443" y="57142"/>
                </a:cubicBezTo>
                <a:cubicBezTo>
                  <a:pt x="15443" y="76406"/>
                  <a:pt x="10264" y="95302"/>
                  <a:pt x="465" y="111768"/>
                </a:cubicBezTo>
                <a:cubicBezTo>
                  <a:pt x="1" y="112554"/>
                  <a:pt x="263" y="113578"/>
                  <a:pt x="1049" y="114042"/>
                </a:cubicBezTo>
                <a:cubicBezTo>
                  <a:pt x="1310" y="114209"/>
                  <a:pt x="1608" y="114280"/>
                  <a:pt x="1894" y="114280"/>
                </a:cubicBezTo>
                <a:cubicBezTo>
                  <a:pt x="2465" y="114280"/>
                  <a:pt x="3013" y="113994"/>
                  <a:pt x="3323" y="113470"/>
                </a:cubicBezTo>
                <a:cubicBezTo>
                  <a:pt x="13431" y="96480"/>
                  <a:pt x="18765" y="77002"/>
                  <a:pt x="18765" y="57142"/>
                </a:cubicBezTo>
                <a:cubicBezTo>
                  <a:pt x="18765" y="37271"/>
                  <a:pt x="13431" y="17792"/>
                  <a:pt x="3335" y="814"/>
                </a:cubicBezTo>
                <a:cubicBezTo>
                  <a:pt x="3018" y="291"/>
                  <a:pt x="2459" y="1"/>
                  <a:pt x="18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27"/>
          <p:cNvGrpSpPr/>
          <p:nvPr/>
        </p:nvGrpSpPr>
        <p:grpSpPr>
          <a:xfrm>
            <a:off x="4819664" y="2973771"/>
            <a:ext cx="2359395" cy="689960"/>
            <a:chOff x="2951509" y="2818221"/>
            <a:chExt cx="2359395" cy="689960"/>
          </a:xfrm>
        </p:grpSpPr>
        <p:sp>
          <p:nvSpPr>
            <p:cNvPr id="595" name="Google Shape;595;p27"/>
            <p:cNvSpPr/>
            <p:nvPr/>
          </p:nvSpPr>
          <p:spPr>
            <a:xfrm>
              <a:off x="2998247" y="2846461"/>
              <a:ext cx="2312658" cy="633480"/>
            </a:xfrm>
            <a:custGeom>
              <a:avLst/>
              <a:gdLst/>
              <a:ahLst/>
              <a:cxnLst/>
              <a:rect l="l" t="t" r="r" b="b"/>
              <a:pathLst>
                <a:path w="81893" h="22432" extrusionOk="0">
                  <a:moveTo>
                    <a:pt x="12955" y="0"/>
                  </a:moveTo>
                  <a:cubicBezTo>
                    <a:pt x="7240" y="0"/>
                    <a:pt x="2513" y="4298"/>
                    <a:pt x="1835" y="9835"/>
                  </a:cubicBezTo>
                  <a:lnTo>
                    <a:pt x="1" y="11216"/>
                  </a:lnTo>
                  <a:lnTo>
                    <a:pt x="1835" y="12597"/>
                  </a:lnTo>
                  <a:cubicBezTo>
                    <a:pt x="2513" y="18133"/>
                    <a:pt x="7240" y="22432"/>
                    <a:pt x="12955" y="22432"/>
                  </a:cubicBezTo>
                  <a:lnTo>
                    <a:pt x="70676" y="22432"/>
                  </a:lnTo>
                  <a:cubicBezTo>
                    <a:pt x="76868" y="22432"/>
                    <a:pt x="81892" y="17407"/>
                    <a:pt x="81892" y="11216"/>
                  </a:cubicBezTo>
                  <a:cubicBezTo>
                    <a:pt x="81892" y="5025"/>
                    <a:pt x="76868" y="0"/>
                    <a:pt x="70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Control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1235" y="2922454"/>
              <a:ext cx="481181" cy="481492"/>
            </a:xfrm>
            <a:custGeom>
              <a:avLst/>
              <a:gdLst/>
              <a:ahLst/>
              <a:cxnLst/>
              <a:rect l="l" t="t" r="r" b="b"/>
              <a:pathLst>
                <a:path w="17039" h="17050" extrusionOk="0">
                  <a:moveTo>
                    <a:pt x="17038" y="8525"/>
                  </a:moveTo>
                  <a:cubicBezTo>
                    <a:pt x="17038" y="13228"/>
                    <a:pt x="13228" y="17050"/>
                    <a:pt x="8525" y="17050"/>
                  </a:cubicBezTo>
                  <a:cubicBezTo>
                    <a:pt x="3810" y="17050"/>
                    <a:pt x="0" y="13228"/>
                    <a:pt x="0" y="8525"/>
                  </a:cubicBezTo>
                  <a:cubicBezTo>
                    <a:pt x="0" y="3822"/>
                    <a:pt x="3810" y="0"/>
                    <a:pt x="8525" y="0"/>
                  </a:cubicBezTo>
                  <a:cubicBezTo>
                    <a:pt x="13228" y="0"/>
                    <a:pt x="17038" y="3822"/>
                    <a:pt x="17038" y="8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951509" y="2818221"/>
              <a:ext cx="412586" cy="689960"/>
            </a:xfrm>
            <a:custGeom>
              <a:avLst/>
              <a:gdLst/>
              <a:ahLst/>
              <a:cxnLst/>
              <a:rect l="l" t="t" r="r" b="b"/>
              <a:pathLst>
                <a:path w="14610" h="24432" fill="none" extrusionOk="0">
                  <a:moveTo>
                    <a:pt x="14610" y="24432"/>
                  </a:moveTo>
                  <a:cubicBezTo>
                    <a:pt x="8597" y="24432"/>
                    <a:pt x="3490" y="20038"/>
                    <a:pt x="2561" y="14145"/>
                  </a:cubicBezTo>
                  <a:lnTo>
                    <a:pt x="1" y="12216"/>
                  </a:lnTo>
                  <a:lnTo>
                    <a:pt x="2561" y="10287"/>
                  </a:lnTo>
                  <a:cubicBezTo>
                    <a:pt x="3490" y="4394"/>
                    <a:pt x="8597" y="0"/>
                    <a:pt x="14610" y="0"/>
                  </a:cubicBezTo>
                </a:path>
              </a:pathLst>
            </a:custGeom>
            <a:noFill/>
            <a:ln w="7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7"/>
          <p:cNvGrpSpPr/>
          <p:nvPr/>
        </p:nvGrpSpPr>
        <p:grpSpPr>
          <a:xfrm>
            <a:off x="4819664" y="2140583"/>
            <a:ext cx="2359395" cy="689649"/>
            <a:chOff x="2951509" y="1985033"/>
            <a:chExt cx="2359395" cy="689649"/>
          </a:xfrm>
        </p:grpSpPr>
        <p:sp>
          <p:nvSpPr>
            <p:cNvPr id="599" name="Google Shape;599;p27"/>
            <p:cNvSpPr/>
            <p:nvPr/>
          </p:nvSpPr>
          <p:spPr>
            <a:xfrm>
              <a:off x="2998247" y="2013273"/>
              <a:ext cx="2312658" cy="633169"/>
            </a:xfrm>
            <a:custGeom>
              <a:avLst/>
              <a:gdLst/>
              <a:ahLst/>
              <a:cxnLst/>
              <a:rect l="l" t="t" r="r" b="b"/>
              <a:pathLst>
                <a:path w="81893" h="22421" extrusionOk="0">
                  <a:moveTo>
                    <a:pt x="12955" y="1"/>
                  </a:moveTo>
                  <a:cubicBezTo>
                    <a:pt x="7240" y="1"/>
                    <a:pt x="2513" y="4287"/>
                    <a:pt x="1835" y="9835"/>
                  </a:cubicBezTo>
                  <a:lnTo>
                    <a:pt x="1" y="11216"/>
                  </a:lnTo>
                  <a:lnTo>
                    <a:pt x="1835" y="12586"/>
                  </a:lnTo>
                  <a:cubicBezTo>
                    <a:pt x="2513" y="18134"/>
                    <a:pt x="7240" y="22420"/>
                    <a:pt x="12955" y="22420"/>
                  </a:cubicBezTo>
                  <a:lnTo>
                    <a:pt x="70676" y="22420"/>
                  </a:lnTo>
                  <a:cubicBezTo>
                    <a:pt x="76868" y="22420"/>
                    <a:pt x="81892" y="17408"/>
                    <a:pt x="81892" y="11216"/>
                  </a:cubicBezTo>
                  <a:cubicBezTo>
                    <a:pt x="81892" y="5013"/>
                    <a:pt x="76868" y="1"/>
                    <a:pt x="70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Motivation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111235" y="2089267"/>
              <a:ext cx="481181" cy="481181"/>
            </a:xfrm>
            <a:custGeom>
              <a:avLst/>
              <a:gdLst/>
              <a:ahLst/>
              <a:cxnLst/>
              <a:rect l="l" t="t" r="r" b="b"/>
              <a:pathLst>
                <a:path w="17039" h="17039" extrusionOk="0">
                  <a:moveTo>
                    <a:pt x="17038" y="8525"/>
                  </a:moveTo>
                  <a:cubicBezTo>
                    <a:pt x="17038" y="13228"/>
                    <a:pt x="13228" y="17038"/>
                    <a:pt x="8525" y="17038"/>
                  </a:cubicBezTo>
                  <a:cubicBezTo>
                    <a:pt x="3810" y="17038"/>
                    <a:pt x="0" y="13228"/>
                    <a:pt x="0" y="8525"/>
                  </a:cubicBezTo>
                  <a:cubicBezTo>
                    <a:pt x="0" y="3810"/>
                    <a:pt x="3810" y="0"/>
                    <a:pt x="8525" y="0"/>
                  </a:cubicBezTo>
                  <a:cubicBezTo>
                    <a:pt x="13228" y="0"/>
                    <a:pt x="17038" y="3810"/>
                    <a:pt x="17038" y="8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51509" y="1985033"/>
              <a:ext cx="412586" cy="689649"/>
            </a:xfrm>
            <a:custGeom>
              <a:avLst/>
              <a:gdLst/>
              <a:ahLst/>
              <a:cxnLst/>
              <a:rect l="l" t="t" r="r" b="b"/>
              <a:pathLst>
                <a:path w="14610" h="24421" fill="none" extrusionOk="0">
                  <a:moveTo>
                    <a:pt x="14610" y="24420"/>
                  </a:moveTo>
                  <a:cubicBezTo>
                    <a:pt x="8597" y="24420"/>
                    <a:pt x="3490" y="20027"/>
                    <a:pt x="2561" y="14133"/>
                  </a:cubicBezTo>
                  <a:lnTo>
                    <a:pt x="1" y="12216"/>
                  </a:lnTo>
                  <a:lnTo>
                    <a:pt x="2561" y="10288"/>
                  </a:lnTo>
                  <a:cubicBezTo>
                    <a:pt x="3490" y="4394"/>
                    <a:pt x="8597" y="1"/>
                    <a:pt x="14610" y="1"/>
                  </a:cubicBezTo>
                </a:path>
              </a:pathLst>
            </a:custGeom>
            <a:noFill/>
            <a:ln w="7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7"/>
          <p:cNvGrpSpPr/>
          <p:nvPr/>
        </p:nvGrpSpPr>
        <p:grpSpPr>
          <a:xfrm>
            <a:off x="4819692" y="1307396"/>
            <a:ext cx="2359367" cy="689649"/>
            <a:chOff x="2974899" y="1151846"/>
            <a:chExt cx="2359367" cy="689649"/>
          </a:xfrm>
        </p:grpSpPr>
        <p:sp>
          <p:nvSpPr>
            <p:cNvPr id="603" name="Google Shape;603;p27"/>
            <p:cNvSpPr/>
            <p:nvPr/>
          </p:nvSpPr>
          <p:spPr>
            <a:xfrm>
              <a:off x="3021636" y="1180114"/>
              <a:ext cx="2312630" cy="633141"/>
            </a:xfrm>
            <a:custGeom>
              <a:avLst/>
              <a:gdLst/>
              <a:ahLst/>
              <a:cxnLst/>
              <a:rect l="l" t="t" r="r" b="b"/>
              <a:pathLst>
                <a:path w="81892" h="22420" extrusionOk="0">
                  <a:moveTo>
                    <a:pt x="12955" y="0"/>
                  </a:moveTo>
                  <a:cubicBezTo>
                    <a:pt x="7228" y="0"/>
                    <a:pt x="2513" y="4286"/>
                    <a:pt x="1834" y="9823"/>
                  </a:cubicBezTo>
                  <a:lnTo>
                    <a:pt x="1" y="11204"/>
                  </a:lnTo>
                  <a:lnTo>
                    <a:pt x="1834" y="12585"/>
                  </a:lnTo>
                  <a:cubicBezTo>
                    <a:pt x="2513" y="18133"/>
                    <a:pt x="7228" y="22419"/>
                    <a:pt x="12955" y="22419"/>
                  </a:cubicBezTo>
                  <a:lnTo>
                    <a:pt x="70676" y="22419"/>
                  </a:lnTo>
                  <a:cubicBezTo>
                    <a:pt x="76867" y="22419"/>
                    <a:pt x="81892" y="17395"/>
                    <a:pt x="81892" y="11204"/>
                  </a:cubicBezTo>
                  <a:cubicBezTo>
                    <a:pt x="81892" y="5013"/>
                    <a:pt x="76867" y="0"/>
                    <a:pt x="70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Bigger Picture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134624" y="1255740"/>
              <a:ext cx="481153" cy="481520"/>
            </a:xfrm>
            <a:custGeom>
              <a:avLst/>
              <a:gdLst/>
              <a:ahLst/>
              <a:cxnLst/>
              <a:rect l="l" t="t" r="r" b="b"/>
              <a:pathLst>
                <a:path w="17038" h="17051" extrusionOk="0">
                  <a:moveTo>
                    <a:pt x="17038" y="8526"/>
                  </a:moveTo>
                  <a:cubicBezTo>
                    <a:pt x="17038" y="13241"/>
                    <a:pt x="13228" y="17051"/>
                    <a:pt x="8525" y="17051"/>
                  </a:cubicBezTo>
                  <a:cubicBezTo>
                    <a:pt x="3810" y="17051"/>
                    <a:pt x="0" y="13241"/>
                    <a:pt x="0" y="8526"/>
                  </a:cubicBezTo>
                  <a:cubicBezTo>
                    <a:pt x="0" y="3823"/>
                    <a:pt x="3810" y="1"/>
                    <a:pt x="8525" y="1"/>
                  </a:cubicBezTo>
                  <a:cubicBezTo>
                    <a:pt x="13228" y="1"/>
                    <a:pt x="17038" y="3823"/>
                    <a:pt x="17038" y="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974899" y="1151846"/>
              <a:ext cx="412586" cy="689649"/>
            </a:xfrm>
            <a:custGeom>
              <a:avLst/>
              <a:gdLst/>
              <a:ahLst/>
              <a:cxnLst/>
              <a:rect l="l" t="t" r="r" b="b"/>
              <a:pathLst>
                <a:path w="14610" h="24421" fill="none" extrusionOk="0">
                  <a:moveTo>
                    <a:pt x="14610" y="24421"/>
                  </a:moveTo>
                  <a:cubicBezTo>
                    <a:pt x="8597" y="24421"/>
                    <a:pt x="3489" y="20027"/>
                    <a:pt x="2560" y="14134"/>
                  </a:cubicBezTo>
                  <a:lnTo>
                    <a:pt x="1" y="12205"/>
                  </a:lnTo>
                  <a:lnTo>
                    <a:pt x="2560" y="10276"/>
                  </a:lnTo>
                  <a:cubicBezTo>
                    <a:pt x="3489" y="4382"/>
                    <a:pt x="8597" y="1"/>
                    <a:pt x="14610" y="1"/>
                  </a:cubicBezTo>
                </a:path>
              </a:pathLst>
            </a:custGeom>
            <a:noFill/>
            <a:ln w="7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4819692" y="3807269"/>
            <a:ext cx="2359367" cy="689649"/>
            <a:chOff x="2744737" y="3651719"/>
            <a:chExt cx="2359367" cy="689649"/>
          </a:xfrm>
        </p:grpSpPr>
        <p:sp>
          <p:nvSpPr>
            <p:cNvPr id="607" name="Google Shape;607;p27"/>
            <p:cNvSpPr/>
            <p:nvPr/>
          </p:nvSpPr>
          <p:spPr>
            <a:xfrm>
              <a:off x="2791474" y="3679959"/>
              <a:ext cx="2312630" cy="633169"/>
            </a:xfrm>
            <a:custGeom>
              <a:avLst/>
              <a:gdLst/>
              <a:ahLst/>
              <a:cxnLst/>
              <a:rect l="l" t="t" r="r" b="b"/>
              <a:pathLst>
                <a:path w="81892" h="22421" extrusionOk="0">
                  <a:moveTo>
                    <a:pt x="12955" y="1"/>
                  </a:moveTo>
                  <a:cubicBezTo>
                    <a:pt x="7228" y="1"/>
                    <a:pt x="2513" y="4287"/>
                    <a:pt x="1834" y="9823"/>
                  </a:cubicBezTo>
                  <a:lnTo>
                    <a:pt x="1" y="11205"/>
                  </a:lnTo>
                  <a:lnTo>
                    <a:pt x="1834" y="12586"/>
                  </a:lnTo>
                  <a:cubicBezTo>
                    <a:pt x="2513" y="18134"/>
                    <a:pt x="7228" y="22420"/>
                    <a:pt x="12955" y="22420"/>
                  </a:cubicBezTo>
                  <a:lnTo>
                    <a:pt x="70676" y="22420"/>
                  </a:lnTo>
                  <a:cubicBezTo>
                    <a:pt x="76867" y="22420"/>
                    <a:pt x="81892" y="17396"/>
                    <a:pt x="81892" y="11205"/>
                  </a:cubicBezTo>
                  <a:cubicBezTo>
                    <a:pt x="81892" y="5013"/>
                    <a:pt x="76867" y="1"/>
                    <a:pt x="70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       Sense of Direction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2904462" y="3755953"/>
              <a:ext cx="481153" cy="481181"/>
            </a:xfrm>
            <a:custGeom>
              <a:avLst/>
              <a:gdLst/>
              <a:ahLst/>
              <a:cxnLst/>
              <a:rect l="l" t="t" r="r" b="b"/>
              <a:pathLst>
                <a:path w="17038" h="17039" extrusionOk="0">
                  <a:moveTo>
                    <a:pt x="17038" y="8514"/>
                  </a:moveTo>
                  <a:cubicBezTo>
                    <a:pt x="17038" y="13228"/>
                    <a:pt x="13228" y="17038"/>
                    <a:pt x="8525" y="17038"/>
                  </a:cubicBezTo>
                  <a:cubicBezTo>
                    <a:pt x="3810" y="17038"/>
                    <a:pt x="0" y="13228"/>
                    <a:pt x="0" y="8514"/>
                  </a:cubicBezTo>
                  <a:cubicBezTo>
                    <a:pt x="0" y="3811"/>
                    <a:pt x="3810" y="1"/>
                    <a:pt x="8525" y="1"/>
                  </a:cubicBezTo>
                  <a:cubicBezTo>
                    <a:pt x="13228" y="1"/>
                    <a:pt x="17038" y="3811"/>
                    <a:pt x="17038" y="85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2744737" y="3651719"/>
              <a:ext cx="412586" cy="689649"/>
            </a:xfrm>
            <a:custGeom>
              <a:avLst/>
              <a:gdLst/>
              <a:ahLst/>
              <a:cxnLst/>
              <a:rect l="l" t="t" r="r" b="b"/>
              <a:pathLst>
                <a:path w="14610" h="24421" fill="none" extrusionOk="0">
                  <a:moveTo>
                    <a:pt x="14610" y="24420"/>
                  </a:moveTo>
                  <a:cubicBezTo>
                    <a:pt x="8597" y="24420"/>
                    <a:pt x="3489" y="20027"/>
                    <a:pt x="2560" y="14133"/>
                  </a:cubicBezTo>
                  <a:lnTo>
                    <a:pt x="1" y="12205"/>
                  </a:lnTo>
                  <a:lnTo>
                    <a:pt x="2560" y="10276"/>
                  </a:lnTo>
                  <a:cubicBezTo>
                    <a:pt x="3489" y="4394"/>
                    <a:pt x="8597" y="1"/>
                    <a:pt x="14610" y="1"/>
                  </a:cubicBezTo>
                </a:path>
              </a:pathLst>
            </a:custGeom>
            <a:noFill/>
            <a:ln w="7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7"/>
          <p:cNvGrpSpPr/>
          <p:nvPr/>
        </p:nvGrpSpPr>
        <p:grpSpPr>
          <a:xfrm>
            <a:off x="1801368" y="2244817"/>
            <a:ext cx="1314685" cy="1314685"/>
            <a:chOff x="457200" y="2089267"/>
            <a:chExt cx="1314685" cy="1314685"/>
          </a:xfrm>
        </p:grpSpPr>
        <p:sp>
          <p:nvSpPr>
            <p:cNvPr id="611" name="Google Shape;611;p27"/>
            <p:cNvSpPr/>
            <p:nvPr/>
          </p:nvSpPr>
          <p:spPr>
            <a:xfrm>
              <a:off x="457200" y="2089267"/>
              <a:ext cx="1314685" cy="1314685"/>
            </a:xfrm>
            <a:custGeom>
              <a:avLst/>
              <a:gdLst/>
              <a:ahLst/>
              <a:cxnLst/>
              <a:rect l="l" t="t" r="r" b="b"/>
              <a:pathLst>
                <a:path w="46554" h="46554" extrusionOk="0">
                  <a:moveTo>
                    <a:pt x="23277" y="0"/>
                  </a:moveTo>
                  <a:cubicBezTo>
                    <a:pt x="10418" y="0"/>
                    <a:pt x="0" y="10418"/>
                    <a:pt x="0" y="23277"/>
                  </a:cubicBezTo>
                  <a:cubicBezTo>
                    <a:pt x="0" y="36136"/>
                    <a:pt x="10418" y="46554"/>
                    <a:pt x="23277" y="46554"/>
                  </a:cubicBezTo>
                  <a:cubicBezTo>
                    <a:pt x="36136" y="46554"/>
                    <a:pt x="46554" y="36136"/>
                    <a:pt x="46554" y="23277"/>
                  </a:cubicBezTo>
                  <a:cubicBezTo>
                    <a:pt x="46554" y="10418"/>
                    <a:pt x="36136" y="0"/>
                    <a:pt x="23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36215" y="2168282"/>
              <a:ext cx="1156654" cy="1156315"/>
            </a:xfrm>
            <a:custGeom>
              <a:avLst/>
              <a:gdLst/>
              <a:ahLst/>
              <a:cxnLst/>
              <a:rect l="l" t="t" r="r" b="b"/>
              <a:pathLst>
                <a:path w="40958" h="40946" extrusionOk="0">
                  <a:moveTo>
                    <a:pt x="40958" y="20479"/>
                  </a:moveTo>
                  <a:cubicBezTo>
                    <a:pt x="40958" y="31790"/>
                    <a:pt x="31790" y="40946"/>
                    <a:pt x="20479" y="40946"/>
                  </a:cubicBezTo>
                  <a:cubicBezTo>
                    <a:pt x="9168" y="40946"/>
                    <a:pt x="0" y="31790"/>
                    <a:pt x="0" y="20479"/>
                  </a:cubicBezTo>
                  <a:cubicBezTo>
                    <a:pt x="0" y="9168"/>
                    <a:pt x="9168" y="0"/>
                    <a:pt x="20479" y="0"/>
                  </a:cubicBezTo>
                  <a:cubicBezTo>
                    <a:pt x="31790" y="0"/>
                    <a:pt x="40958" y="9168"/>
                    <a:pt x="40958" y="204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GOALS</a:t>
              </a: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2848593" y="1574375"/>
            <a:ext cx="1896050" cy="641050"/>
            <a:chOff x="1504425" y="1418825"/>
            <a:chExt cx="1896050" cy="641050"/>
          </a:xfrm>
        </p:grpSpPr>
        <p:cxnSp>
          <p:nvCxnSpPr>
            <p:cNvPr id="614" name="Google Shape;614;p27"/>
            <p:cNvCxnSpPr/>
            <p:nvPr/>
          </p:nvCxnSpPr>
          <p:spPr>
            <a:xfrm rot="10800000" flipH="1">
              <a:off x="1504425" y="1514475"/>
              <a:ext cx="618300" cy="545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5" name="Google Shape;615;p27"/>
            <p:cNvSpPr/>
            <p:nvPr/>
          </p:nvSpPr>
          <p:spPr>
            <a:xfrm>
              <a:off x="2312034" y="1418825"/>
              <a:ext cx="152665" cy="152665"/>
            </a:xfrm>
            <a:custGeom>
              <a:avLst/>
              <a:gdLst/>
              <a:ahLst/>
              <a:cxnLst/>
              <a:rect l="l" t="t" r="r" b="b"/>
              <a:pathLst>
                <a:path w="5406" h="5406" extrusionOk="0">
                  <a:moveTo>
                    <a:pt x="2703" y="0"/>
                  </a:moveTo>
                  <a:cubicBezTo>
                    <a:pt x="1215" y="0"/>
                    <a:pt x="0" y="1215"/>
                    <a:pt x="0" y="2703"/>
                  </a:cubicBezTo>
                  <a:cubicBezTo>
                    <a:pt x="0" y="4191"/>
                    <a:pt x="1215" y="5406"/>
                    <a:pt x="2703" y="5406"/>
                  </a:cubicBezTo>
                  <a:cubicBezTo>
                    <a:pt x="4203" y="5406"/>
                    <a:pt x="5406" y="4191"/>
                    <a:pt x="5406" y="2703"/>
                  </a:cubicBezTo>
                  <a:cubicBezTo>
                    <a:pt x="5406" y="1215"/>
                    <a:pt x="4203" y="0"/>
                    <a:pt x="2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6" name="Google Shape;616;p27"/>
            <p:cNvCxnSpPr/>
            <p:nvPr/>
          </p:nvCxnSpPr>
          <p:spPr>
            <a:xfrm>
              <a:off x="2574575" y="1495175"/>
              <a:ext cx="825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7" name="Google Shape;617;p27"/>
          <p:cNvGrpSpPr/>
          <p:nvPr/>
        </p:nvGrpSpPr>
        <p:grpSpPr>
          <a:xfrm>
            <a:off x="3256593" y="2409229"/>
            <a:ext cx="1487875" cy="177121"/>
            <a:chOff x="1912425" y="2253679"/>
            <a:chExt cx="1487875" cy="177121"/>
          </a:xfrm>
        </p:grpSpPr>
        <p:cxnSp>
          <p:nvCxnSpPr>
            <p:cNvPr id="618" name="Google Shape;618;p27"/>
            <p:cNvCxnSpPr/>
            <p:nvPr/>
          </p:nvCxnSpPr>
          <p:spPr>
            <a:xfrm rot="10800000" flipH="1">
              <a:off x="1912425" y="2330600"/>
              <a:ext cx="441300" cy="10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9" name="Google Shape;619;p27"/>
            <p:cNvSpPr/>
            <p:nvPr/>
          </p:nvSpPr>
          <p:spPr>
            <a:xfrm>
              <a:off x="2547047" y="2253679"/>
              <a:ext cx="152694" cy="152694"/>
            </a:xfrm>
            <a:custGeom>
              <a:avLst/>
              <a:gdLst/>
              <a:ahLst/>
              <a:cxnLst/>
              <a:rect l="l" t="t" r="r" b="b"/>
              <a:pathLst>
                <a:path w="5407" h="5407" extrusionOk="0">
                  <a:moveTo>
                    <a:pt x="2703" y="1"/>
                  </a:moveTo>
                  <a:cubicBezTo>
                    <a:pt x="1215" y="1"/>
                    <a:pt x="1" y="1203"/>
                    <a:pt x="1" y="2703"/>
                  </a:cubicBezTo>
                  <a:cubicBezTo>
                    <a:pt x="1" y="4192"/>
                    <a:pt x="1215" y="5406"/>
                    <a:pt x="2703" y="5406"/>
                  </a:cubicBezTo>
                  <a:cubicBezTo>
                    <a:pt x="4192" y="5406"/>
                    <a:pt x="5406" y="4192"/>
                    <a:pt x="5406" y="2703"/>
                  </a:cubicBezTo>
                  <a:cubicBezTo>
                    <a:pt x="5406" y="1203"/>
                    <a:pt x="4192" y="1"/>
                    <a:pt x="2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0" name="Google Shape;620;p27"/>
            <p:cNvCxnSpPr/>
            <p:nvPr/>
          </p:nvCxnSpPr>
          <p:spPr>
            <a:xfrm>
              <a:off x="2814100" y="2330050"/>
              <a:ext cx="58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1" name="Google Shape;621;p27"/>
          <p:cNvGrpSpPr/>
          <p:nvPr/>
        </p:nvGrpSpPr>
        <p:grpSpPr>
          <a:xfrm>
            <a:off x="2844868" y="3580425"/>
            <a:ext cx="1899775" cy="647845"/>
            <a:chOff x="1500700" y="3424875"/>
            <a:chExt cx="1899775" cy="647845"/>
          </a:xfrm>
        </p:grpSpPr>
        <p:cxnSp>
          <p:nvCxnSpPr>
            <p:cNvPr id="622" name="Google Shape;622;p27"/>
            <p:cNvCxnSpPr/>
            <p:nvPr/>
          </p:nvCxnSpPr>
          <p:spPr>
            <a:xfrm>
              <a:off x="1500700" y="3424875"/>
              <a:ext cx="623100" cy="556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3" name="Google Shape;623;p27"/>
            <p:cNvSpPr/>
            <p:nvPr/>
          </p:nvSpPr>
          <p:spPr>
            <a:xfrm>
              <a:off x="2314378" y="3920026"/>
              <a:ext cx="152665" cy="152694"/>
            </a:xfrm>
            <a:custGeom>
              <a:avLst/>
              <a:gdLst/>
              <a:ahLst/>
              <a:cxnLst/>
              <a:rect l="l" t="t" r="r" b="b"/>
              <a:pathLst>
                <a:path w="5406" h="5407" extrusionOk="0">
                  <a:moveTo>
                    <a:pt x="2703" y="1"/>
                  </a:moveTo>
                  <a:cubicBezTo>
                    <a:pt x="1215" y="1"/>
                    <a:pt x="0" y="1215"/>
                    <a:pt x="0" y="2704"/>
                  </a:cubicBezTo>
                  <a:cubicBezTo>
                    <a:pt x="0" y="4204"/>
                    <a:pt x="1215" y="5406"/>
                    <a:pt x="2703" y="5406"/>
                  </a:cubicBezTo>
                  <a:cubicBezTo>
                    <a:pt x="4203" y="5406"/>
                    <a:pt x="5406" y="4204"/>
                    <a:pt x="5406" y="2704"/>
                  </a:cubicBezTo>
                  <a:cubicBezTo>
                    <a:pt x="5406" y="1215"/>
                    <a:pt x="4203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4" name="Google Shape;624;p27"/>
            <p:cNvCxnSpPr/>
            <p:nvPr/>
          </p:nvCxnSpPr>
          <p:spPr>
            <a:xfrm>
              <a:off x="2574575" y="3996550"/>
              <a:ext cx="825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9" name="Google Shape;629;p27"/>
          <p:cNvGrpSpPr/>
          <p:nvPr/>
        </p:nvGrpSpPr>
        <p:grpSpPr>
          <a:xfrm>
            <a:off x="3257843" y="3218150"/>
            <a:ext cx="1486625" cy="176932"/>
            <a:chOff x="1913675" y="3062600"/>
            <a:chExt cx="1486625" cy="176932"/>
          </a:xfrm>
        </p:grpSpPr>
        <p:cxnSp>
          <p:nvCxnSpPr>
            <p:cNvPr id="630" name="Google Shape;630;p27"/>
            <p:cNvCxnSpPr/>
            <p:nvPr/>
          </p:nvCxnSpPr>
          <p:spPr>
            <a:xfrm>
              <a:off x="1913675" y="3062600"/>
              <a:ext cx="440100" cy="102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1" name="Google Shape;631;p27"/>
            <p:cNvSpPr/>
            <p:nvPr/>
          </p:nvSpPr>
          <p:spPr>
            <a:xfrm>
              <a:off x="2547047" y="3086866"/>
              <a:ext cx="152694" cy="152665"/>
            </a:xfrm>
            <a:custGeom>
              <a:avLst/>
              <a:gdLst/>
              <a:ahLst/>
              <a:cxnLst/>
              <a:rect l="l" t="t" r="r" b="b"/>
              <a:pathLst>
                <a:path w="5407" h="5406" extrusionOk="0">
                  <a:moveTo>
                    <a:pt x="2703" y="0"/>
                  </a:moveTo>
                  <a:cubicBezTo>
                    <a:pt x="1215" y="0"/>
                    <a:pt x="1" y="1215"/>
                    <a:pt x="1" y="2703"/>
                  </a:cubicBezTo>
                  <a:cubicBezTo>
                    <a:pt x="1" y="4191"/>
                    <a:pt x="1215" y="5406"/>
                    <a:pt x="2703" y="5406"/>
                  </a:cubicBezTo>
                  <a:cubicBezTo>
                    <a:pt x="4192" y="5406"/>
                    <a:pt x="5406" y="4191"/>
                    <a:pt x="5406" y="2703"/>
                  </a:cubicBezTo>
                  <a:cubicBezTo>
                    <a:pt x="5406" y="1215"/>
                    <a:pt x="4192" y="0"/>
                    <a:pt x="2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2" name="Google Shape;632;p27"/>
            <p:cNvCxnSpPr/>
            <p:nvPr/>
          </p:nvCxnSpPr>
          <p:spPr>
            <a:xfrm>
              <a:off x="2814100" y="3163200"/>
              <a:ext cx="58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3" name="Google Shape;633;p27"/>
          <p:cNvGrpSpPr/>
          <p:nvPr/>
        </p:nvGrpSpPr>
        <p:grpSpPr>
          <a:xfrm>
            <a:off x="5084321" y="4017580"/>
            <a:ext cx="270050" cy="269017"/>
            <a:chOff x="2085450" y="842250"/>
            <a:chExt cx="483700" cy="481850"/>
          </a:xfrm>
        </p:grpSpPr>
        <p:sp>
          <p:nvSpPr>
            <p:cNvPr id="634" name="Google Shape;634;p27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7" name="Google Shape;637;p27"/>
          <p:cNvGrpSpPr/>
          <p:nvPr/>
        </p:nvGrpSpPr>
        <p:grpSpPr>
          <a:xfrm>
            <a:off x="5084831" y="3184249"/>
            <a:ext cx="269045" cy="269003"/>
            <a:chOff x="2685825" y="840375"/>
            <a:chExt cx="481900" cy="481825"/>
          </a:xfrm>
        </p:grpSpPr>
        <p:sp>
          <p:nvSpPr>
            <p:cNvPr id="638" name="Google Shape;638;p2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0" name="Google Shape;640;p27"/>
          <p:cNvGrpSpPr/>
          <p:nvPr/>
        </p:nvGrpSpPr>
        <p:grpSpPr>
          <a:xfrm>
            <a:off x="5078704" y="1517717"/>
            <a:ext cx="281313" cy="269017"/>
            <a:chOff x="5045500" y="842250"/>
            <a:chExt cx="503875" cy="481850"/>
          </a:xfrm>
        </p:grpSpPr>
        <p:sp>
          <p:nvSpPr>
            <p:cNvPr id="641" name="Google Shape;641;p2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3" name="Google Shape;643;p27"/>
          <p:cNvGrpSpPr/>
          <p:nvPr/>
        </p:nvGrpSpPr>
        <p:grpSpPr>
          <a:xfrm>
            <a:off x="5083528" y="2350907"/>
            <a:ext cx="271641" cy="269017"/>
            <a:chOff x="5049725" y="1435050"/>
            <a:chExt cx="486550" cy="481850"/>
          </a:xfrm>
        </p:grpSpPr>
        <p:sp>
          <p:nvSpPr>
            <p:cNvPr id="644" name="Google Shape;644;p2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D8E-5867-366C-F4A9-2CBEC87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2" y="303846"/>
            <a:ext cx="6367800" cy="4090800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ohne"/>
              </a:rPr>
              <a:t>A study by Dr. Gail Matthews of Dominican University of California shows the effectiveness of writing down goals. According to his research, people who write their goals have a better chance of accomplishing more than those who do not write down their goals.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2C13106-01F6-CD2A-BDA5-D0A5982D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408" y="946150"/>
            <a:ext cx="3251200" cy="3251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F3A7E6-8878-C705-DEA4-DFB3507826BC}"/>
              </a:ext>
            </a:extLst>
          </p:cNvPr>
          <p:cNvSpPr txBox="1"/>
          <p:nvPr/>
        </p:nvSpPr>
        <p:spPr>
          <a:xfrm>
            <a:off x="546390" y="1971585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Exercise: Goal Setting</a:t>
            </a: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58272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50B1C9A5-8899-42B9-A40E-ABD97793A7D3}"/>
              </a:ext>
            </a:extLst>
          </p:cNvPr>
          <p:cNvSpPr/>
          <p:nvPr/>
        </p:nvSpPr>
        <p:spPr>
          <a:xfrm>
            <a:off x="436920" y="4498440"/>
            <a:ext cx="1696603" cy="27432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buClrTx/>
              <a:defRPr/>
            </a:pPr>
            <a:endParaRPr lang="en-US" sz="135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CD2BC2-C8D4-452F-9EEC-81D76BB1AC9C}"/>
              </a:ext>
            </a:extLst>
          </p:cNvPr>
          <p:cNvSpPr/>
          <p:nvPr/>
        </p:nvSpPr>
        <p:spPr>
          <a:xfrm>
            <a:off x="1795326" y="4498440"/>
            <a:ext cx="2258179" cy="27432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buClrTx/>
              <a:defRPr/>
            </a:pPr>
            <a:endParaRPr lang="en-US" sz="135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DAAA4-4A35-4456-96C9-46FAA3002EF9}"/>
              </a:ext>
            </a:extLst>
          </p:cNvPr>
          <p:cNvSpPr/>
          <p:nvPr/>
        </p:nvSpPr>
        <p:spPr>
          <a:xfrm>
            <a:off x="2600213" y="3246540"/>
            <a:ext cx="140134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buClrTx/>
            </a:pPr>
            <a:r>
              <a:rPr lang="en-US" sz="2100" b="1" kern="12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Economy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F537B-D75F-4FDB-8BB7-82C97A43AF27}"/>
              </a:ext>
            </a:extLst>
          </p:cNvPr>
          <p:cNvSpPr/>
          <p:nvPr/>
        </p:nvSpPr>
        <p:spPr>
          <a:xfrm>
            <a:off x="5013777" y="3246540"/>
            <a:ext cx="17838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buClrTx/>
            </a:pPr>
            <a:r>
              <a:rPr lang="en-US" sz="2100" b="1" kern="12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Penetration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49D553-0318-439A-A9F5-2A3FC911C4AD}"/>
              </a:ext>
            </a:extLst>
          </p:cNvPr>
          <p:cNvGrpSpPr/>
          <p:nvPr/>
        </p:nvGrpSpPr>
        <p:grpSpPr>
          <a:xfrm>
            <a:off x="541119" y="811553"/>
            <a:ext cx="1431754" cy="3671118"/>
            <a:chOff x="3427412" y="1524000"/>
            <a:chExt cx="2666850" cy="4787913"/>
          </a:xfrm>
        </p:grpSpPr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FA3DE514-A60F-470A-84E1-C7C0CD88C236}"/>
                </a:ext>
              </a:extLst>
            </p:cNvPr>
            <p:cNvSpPr/>
            <p:nvPr/>
          </p:nvSpPr>
          <p:spPr>
            <a:xfrm>
              <a:off x="3427412" y="1524000"/>
              <a:ext cx="2666850" cy="4787913"/>
            </a:xfrm>
            <a:prstGeom prst="roundRect">
              <a:avLst>
                <a:gd name="adj" fmla="val 97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19A6A66B-28EF-431A-823C-E20F70A36177}"/>
                </a:ext>
              </a:extLst>
            </p:cNvPr>
            <p:cNvSpPr/>
            <p:nvPr/>
          </p:nvSpPr>
          <p:spPr>
            <a:xfrm>
              <a:off x="3626816" y="1655181"/>
              <a:ext cx="2268043" cy="4479812"/>
            </a:xfrm>
            <a:prstGeom prst="roundRect">
              <a:avLst>
                <a:gd name="adj" fmla="val 970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200" b="0" i="0" dirty="0">
                <a:solidFill>
                  <a:srgbClr val="000000"/>
                </a:solidFill>
                <a:effectLst/>
                <a:latin typeface="Sohne"/>
              </a:endParaRPr>
            </a:p>
            <a:p>
              <a:pPr algn="ctr" defTabSz="685800">
                <a:buClrTx/>
              </a:pPr>
              <a:endParaRPr lang="en-US" sz="1200" dirty="0">
                <a:solidFill>
                  <a:srgbClr val="000000"/>
                </a:solidFill>
                <a:latin typeface="Sohne"/>
              </a:endParaRPr>
            </a:p>
            <a:p>
              <a:pPr algn="ctr" defTabSz="685800">
                <a:buClrTx/>
              </a:pPr>
              <a:r>
                <a:rPr lang="en-US" sz="1200" dirty="0">
                  <a:solidFill>
                    <a:schemeClr val="bg1"/>
                  </a:solidFill>
                  <a:latin typeface="Sohne"/>
                </a:rPr>
                <a:t>S</a:t>
              </a:r>
              <a:r>
                <a:rPr lang="en-US" sz="1200" b="0" i="0" dirty="0">
                  <a:solidFill>
                    <a:schemeClr val="bg1"/>
                  </a:solidFill>
                  <a:effectLst/>
                  <a:latin typeface="Sohne"/>
                </a:rPr>
                <a:t>pecific and challenging goals lead to higher performance</a:t>
              </a:r>
              <a:endParaRPr lang="en-US" sz="105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2EF02-589E-44A8-BAC0-9070B6DFA582}"/>
              </a:ext>
            </a:extLst>
          </p:cNvPr>
          <p:cNvSpPr/>
          <p:nvPr/>
        </p:nvSpPr>
        <p:spPr>
          <a:xfrm>
            <a:off x="831240" y="882795"/>
            <a:ext cx="8515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buClrTx/>
            </a:pPr>
            <a:r>
              <a:rPr lang="en-US" sz="7200" b="1" kern="1200" dirty="0">
                <a:solidFill>
                  <a:prstClr val="white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3533CF-F46A-46C4-B912-0CBD40437134}"/>
              </a:ext>
            </a:extLst>
          </p:cNvPr>
          <p:cNvSpPr txBox="1"/>
          <p:nvPr/>
        </p:nvSpPr>
        <p:spPr>
          <a:xfrm>
            <a:off x="826428" y="1898577"/>
            <a:ext cx="8611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n-US" sz="1500" kern="12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</a:t>
            </a:r>
            <a:endParaRPr lang="en-US" sz="15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0DE0FE-EE3C-4191-9278-275FED250E28}"/>
              </a:ext>
            </a:extLst>
          </p:cNvPr>
          <p:cNvGrpSpPr/>
          <p:nvPr/>
        </p:nvGrpSpPr>
        <p:grpSpPr>
          <a:xfrm>
            <a:off x="2208540" y="811553"/>
            <a:ext cx="1431754" cy="3671118"/>
            <a:chOff x="3427412" y="1524000"/>
            <a:chExt cx="2666850" cy="4787913"/>
          </a:xfrm>
        </p:grpSpPr>
        <p:sp>
          <p:nvSpPr>
            <p:cNvPr id="57" name="Rounded Rectangle 38">
              <a:extLst>
                <a:ext uri="{FF2B5EF4-FFF2-40B4-BE49-F238E27FC236}">
                  <a16:creationId xmlns:a16="http://schemas.microsoft.com/office/drawing/2014/main" id="{AFE01E56-2691-4100-A5FF-7F319A5F11F0}"/>
                </a:ext>
              </a:extLst>
            </p:cNvPr>
            <p:cNvSpPr/>
            <p:nvPr/>
          </p:nvSpPr>
          <p:spPr>
            <a:xfrm>
              <a:off x="3427412" y="1524000"/>
              <a:ext cx="2666850" cy="4787913"/>
            </a:xfrm>
            <a:prstGeom prst="roundRect">
              <a:avLst>
                <a:gd name="adj" fmla="val 97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Rounded Rectangle 39">
              <a:extLst>
                <a:ext uri="{FF2B5EF4-FFF2-40B4-BE49-F238E27FC236}">
                  <a16:creationId xmlns:a16="http://schemas.microsoft.com/office/drawing/2014/main" id="{6F74DC90-8C56-4E8A-881E-7CD06BED090E}"/>
                </a:ext>
              </a:extLst>
            </p:cNvPr>
            <p:cNvSpPr/>
            <p:nvPr/>
          </p:nvSpPr>
          <p:spPr>
            <a:xfrm>
              <a:off x="3626816" y="1655181"/>
              <a:ext cx="2268043" cy="4479812"/>
            </a:xfrm>
            <a:prstGeom prst="roundRect">
              <a:avLst>
                <a:gd name="adj" fmla="val 970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200" b="0" i="0" dirty="0">
                <a:solidFill>
                  <a:srgbClr val="000000"/>
                </a:solidFill>
                <a:effectLst/>
                <a:latin typeface="Sohne"/>
              </a:endParaRPr>
            </a:p>
            <a:p>
              <a:pPr algn="ctr" defTabSz="685800">
                <a:buClrTx/>
              </a:pPr>
              <a:endParaRPr lang="en-US" sz="1200" dirty="0">
                <a:solidFill>
                  <a:srgbClr val="000000"/>
                </a:solidFill>
                <a:latin typeface="Sohne"/>
              </a:endParaRPr>
            </a:p>
            <a:p>
              <a:pPr algn="ctr" defTabSz="685800">
                <a:buClrTx/>
              </a:pPr>
              <a:endParaRPr lang="en-US" sz="1200" b="0" i="0" dirty="0">
                <a:solidFill>
                  <a:srgbClr val="000000"/>
                </a:solidFill>
                <a:effectLst/>
                <a:latin typeface="Sohne"/>
              </a:endParaRPr>
            </a:p>
            <a:p>
              <a:pPr algn="ctr" defTabSz="685800">
                <a:buClrTx/>
              </a:pPr>
              <a:r>
                <a:rPr lang="en-US" sz="1200" dirty="0">
                  <a:solidFill>
                    <a:schemeClr val="bg1"/>
                  </a:solidFill>
                  <a:latin typeface="Sohne"/>
                </a:rPr>
                <a:t>It is</a:t>
              </a:r>
              <a:r>
                <a:rPr lang="en-US" sz="1200" b="0" i="0" dirty="0">
                  <a:solidFill>
                    <a:schemeClr val="bg1"/>
                  </a:solidFill>
                  <a:effectLst/>
                  <a:latin typeface="Sohne"/>
                </a:rPr>
                <a:t> important to be able to measure the success or completion of the goal.</a:t>
              </a:r>
              <a:endParaRPr lang="en-US" sz="105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84CE3E9-CD0C-4361-A63E-17238538BF61}"/>
              </a:ext>
            </a:extLst>
          </p:cNvPr>
          <p:cNvSpPr/>
          <p:nvPr/>
        </p:nvSpPr>
        <p:spPr>
          <a:xfrm>
            <a:off x="2396069" y="882795"/>
            <a:ext cx="10567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buClrTx/>
            </a:pPr>
            <a:r>
              <a:rPr lang="en-US" sz="7200" b="1" kern="1200">
                <a:solidFill>
                  <a:prstClr val="white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8EA8F3-8FF7-41F0-91E2-4F33E5DD4E01}"/>
              </a:ext>
            </a:extLst>
          </p:cNvPr>
          <p:cNvSpPr txBox="1"/>
          <p:nvPr/>
        </p:nvSpPr>
        <p:spPr>
          <a:xfrm>
            <a:off x="2305018" y="1898577"/>
            <a:ext cx="12388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n-US" sz="1500" kern="12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Measurable</a:t>
            </a:r>
            <a:endParaRPr lang="en-US" sz="15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3C2D8F-63BC-41F8-9EB6-3A28C8786D46}"/>
              </a:ext>
            </a:extLst>
          </p:cNvPr>
          <p:cNvGrpSpPr/>
          <p:nvPr/>
        </p:nvGrpSpPr>
        <p:grpSpPr>
          <a:xfrm>
            <a:off x="3875961" y="811553"/>
            <a:ext cx="1431754" cy="3671118"/>
            <a:chOff x="3427412" y="1524000"/>
            <a:chExt cx="2666850" cy="4787913"/>
          </a:xfrm>
        </p:grpSpPr>
        <p:sp>
          <p:nvSpPr>
            <p:cNvPr id="63" name="Rounded Rectangle 38">
              <a:extLst>
                <a:ext uri="{FF2B5EF4-FFF2-40B4-BE49-F238E27FC236}">
                  <a16:creationId xmlns:a16="http://schemas.microsoft.com/office/drawing/2014/main" id="{3AFB7648-9861-47B0-B20A-499A24E6781E}"/>
                </a:ext>
              </a:extLst>
            </p:cNvPr>
            <p:cNvSpPr/>
            <p:nvPr/>
          </p:nvSpPr>
          <p:spPr>
            <a:xfrm>
              <a:off x="3427412" y="1524000"/>
              <a:ext cx="2666850" cy="4787913"/>
            </a:xfrm>
            <a:prstGeom prst="roundRect">
              <a:avLst>
                <a:gd name="adj" fmla="val 97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ounded Rectangle 39">
              <a:extLst>
                <a:ext uri="{FF2B5EF4-FFF2-40B4-BE49-F238E27FC236}">
                  <a16:creationId xmlns:a16="http://schemas.microsoft.com/office/drawing/2014/main" id="{01A3E834-2BBD-4C3A-B59C-73E77F959127}"/>
                </a:ext>
              </a:extLst>
            </p:cNvPr>
            <p:cNvSpPr/>
            <p:nvPr/>
          </p:nvSpPr>
          <p:spPr>
            <a:xfrm>
              <a:off x="3626816" y="1655181"/>
              <a:ext cx="2268043" cy="4479812"/>
            </a:xfrm>
            <a:prstGeom prst="roundRect">
              <a:avLst>
                <a:gd name="adj" fmla="val 970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200" kern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defTabSz="685800">
                <a:buClrTx/>
              </a:pPr>
              <a:r>
                <a:rPr lang="en-US" sz="1200" kern="12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 goal must be within reach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6563359-129F-424B-AE5A-66EFDCE9EA6E}"/>
              </a:ext>
            </a:extLst>
          </p:cNvPr>
          <p:cNvSpPr/>
          <p:nvPr/>
        </p:nvSpPr>
        <p:spPr>
          <a:xfrm>
            <a:off x="4140435" y="882795"/>
            <a:ext cx="9028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buClrTx/>
            </a:pPr>
            <a:r>
              <a:rPr lang="en-US" sz="7200" b="1" kern="1200">
                <a:solidFill>
                  <a:prstClr val="white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2139D6-4AB3-4115-BFC8-4C1A974DB6C0}"/>
              </a:ext>
            </a:extLst>
          </p:cNvPr>
          <p:cNvSpPr txBox="1"/>
          <p:nvPr/>
        </p:nvSpPr>
        <p:spPr>
          <a:xfrm>
            <a:off x="4043451" y="1898577"/>
            <a:ext cx="10967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n-US" sz="1500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Attainable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E198B58-B1C4-4338-ACB5-882DB0B75771}"/>
              </a:ext>
            </a:extLst>
          </p:cNvPr>
          <p:cNvGrpSpPr/>
          <p:nvPr/>
        </p:nvGrpSpPr>
        <p:grpSpPr>
          <a:xfrm>
            <a:off x="5543382" y="811553"/>
            <a:ext cx="1431754" cy="3671118"/>
            <a:chOff x="3427412" y="1524000"/>
            <a:chExt cx="2666850" cy="4787913"/>
          </a:xfrm>
        </p:grpSpPr>
        <p:sp>
          <p:nvSpPr>
            <p:cNvPr id="69" name="Rounded Rectangle 38">
              <a:extLst>
                <a:ext uri="{FF2B5EF4-FFF2-40B4-BE49-F238E27FC236}">
                  <a16:creationId xmlns:a16="http://schemas.microsoft.com/office/drawing/2014/main" id="{E3906502-9929-4C29-A9BC-4A27F8E17CFD}"/>
                </a:ext>
              </a:extLst>
            </p:cNvPr>
            <p:cNvSpPr/>
            <p:nvPr/>
          </p:nvSpPr>
          <p:spPr>
            <a:xfrm>
              <a:off x="3427412" y="1524000"/>
              <a:ext cx="2666850" cy="4787913"/>
            </a:xfrm>
            <a:prstGeom prst="roundRect">
              <a:avLst>
                <a:gd name="adj" fmla="val 97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ounded Rectangle 39">
              <a:extLst>
                <a:ext uri="{FF2B5EF4-FFF2-40B4-BE49-F238E27FC236}">
                  <a16:creationId xmlns:a16="http://schemas.microsoft.com/office/drawing/2014/main" id="{46078D0E-7412-4283-9046-5CB506637624}"/>
                </a:ext>
              </a:extLst>
            </p:cNvPr>
            <p:cNvSpPr/>
            <p:nvPr/>
          </p:nvSpPr>
          <p:spPr>
            <a:xfrm>
              <a:off x="3626816" y="1655181"/>
              <a:ext cx="2268043" cy="4479812"/>
            </a:xfrm>
            <a:prstGeom prst="roundRect">
              <a:avLst>
                <a:gd name="adj" fmla="val 970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200" b="0" i="0" dirty="0">
                <a:solidFill>
                  <a:srgbClr val="000000"/>
                </a:solidFill>
                <a:effectLst/>
                <a:latin typeface="Sohne"/>
              </a:endParaRPr>
            </a:p>
            <a:p>
              <a:pPr algn="ctr" defTabSz="685800">
                <a:buClrTx/>
              </a:pPr>
              <a:endParaRPr lang="en-US" sz="1200" dirty="0">
                <a:solidFill>
                  <a:srgbClr val="000000"/>
                </a:solidFill>
                <a:latin typeface="Sohne"/>
              </a:endParaRPr>
            </a:p>
            <a:p>
              <a:pPr algn="ctr" defTabSz="685800">
                <a:buClrTx/>
              </a:pPr>
              <a:endParaRPr lang="en-US" sz="1200" b="0" i="0" dirty="0">
                <a:solidFill>
                  <a:srgbClr val="000000"/>
                </a:solidFill>
                <a:effectLst/>
                <a:latin typeface="Sohne"/>
              </a:endParaRPr>
            </a:p>
            <a:p>
              <a:pPr algn="ctr" defTabSz="685800">
                <a:buClrTx/>
              </a:pPr>
              <a:endParaRPr lang="en-US" sz="1200" dirty="0">
                <a:solidFill>
                  <a:srgbClr val="000000"/>
                </a:solidFill>
                <a:latin typeface="Sohne"/>
              </a:endParaRPr>
            </a:p>
            <a:p>
              <a:pPr algn="ctr" defTabSz="685800">
                <a:buClrTx/>
              </a:pPr>
              <a:r>
                <a:rPr lang="en-US" sz="1200" b="0" i="0" dirty="0">
                  <a:solidFill>
                    <a:schemeClr val="bg1"/>
                  </a:solidFill>
                  <a:effectLst/>
                  <a:latin typeface="Sohne"/>
                </a:rPr>
                <a:t>It is essential that any goals set for teams or individuals are relevant to company-wide aims</a:t>
              </a:r>
              <a:endParaRPr lang="en-US" sz="105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19E97D-314B-4614-BDB5-7DD1599AD46D}"/>
              </a:ext>
            </a:extLst>
          </p:cNvPr>
          <p:cNvSpPr/>
          <p:nvPr/>
        </p:nvSpPr>
        <p:spPr>
          <a:xfrm>
            <a:off x="5807856" y="882795"/>
            <a:ext cx="9028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buClrTx/>
            </a:pPr>
            <a:r>
              <a:rPr lang="en-US" sz="7200" b="1" kern="1200">
                <a:solidFill>
                  <a:prstClr val="white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4CFF3F-62BB-4F72-A267-B8D1B1C07518}"/>
              </a:ext>
            </a:extLst>
          </p:cNvPr>
          <p:cNvSpPr txBox="1"/>
          <p:nvPr/>
        </p:nvSpPr>
        <p:spPr>
          <a:xfrm>
            <a:off x="5783329" y="1898577"/>
            <a:ext cx="9518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n-US" sz="1500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76AA5C-7D75-4151-A2A5-D6F7900DE899}"/>
              </a:ext>
            </a:extLst>
          </p:cNvPr>
          <p:cNvGrpSpPr/>
          <p:nvPr/>
        </p:nvGrpSpPr>
        <p:grpSpPr>
          <a:xfrm>
            <a:off x="7210802" y="811553"/>
            <a:ext cx="1431754" cy="3671118"/>
            <a:chOff x="3427412" y="1524000"/>
            <a:chExt cx="2666850" cy="4787913"/>
          </a:xfrm>
        </p:grpSpPr>
        <p:sp>
          <p:nvSpPr>
            <p:cNvPr id="75" name="Rounded Rectangle 38">
              <a:extLst>
                <a:ext uri="{FF2B5EF4-FFF2-40B4-BE49-F238E27FC236}">
                  <a16:creationId xmlns:a16="http://schemas.microsoft.com/office/drawing/2014/main" id="{B11DE8D9-8101-43B3-9BCD-5CD25BD88539}"/>
                </a:ext>
              </a:extLst>
            </p:cNvPr>
            <p:cNvSpPr/>
            <p:nvPr/>
          </p:nvSpPr>
          <p:spPr>
            <a:xfrm>
              <a:off x="3427412" y="1524000"/>
              <a:ext cx="2666850" cy="4787913"/>
            </a:xfrm>
            <a:prstGeom prst="roundRect">
              <a:avLst>
                <a:gd name="adj" fmla="val 97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Rounded Rectangle 39">
              <a:extLst>
                <a:ext uri="{FF2B5EF4-FFF2-40B4-BE49-F238E27FC236}">
                  <a16:creationId xmlns:a16="http://schemas.microsoft.com/office/drawing/2014/main" id="{B2530A81-F35D-4372-A3EA-8C759918E81D}"/>
                </a:ext>
              </a:extLst>
            </p:cNvPr>
            <p:cNvSpPr/>
            <p:nvPr/>
          </p:nvSpPr>
          <p:spPr>
            <a:xfrm>
              <a:off x="3626816" y="1655181"/>
              <a:ext cx="2268043" cy="4479812"/>
            </a:xfrm>
            <a:prstGeom prst="roundRect">
              <a:avLst>
                <a:gd name="adj" fmla="val 970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200" b="0" i="0" dirty="0">
                  <a:solidFill>
                    <a:schemeClr val="bg1"/>
                  </a:solidFill>
                  <a:effectLst/>
                  <a:latin typeface="Sohne"/>
                </a:rPr>
                <a:t>Goals must be time-related.</a:t>
              </a:r>
              <a:endParaRPr lang="en-US" sz="105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15E821E-4B30-4857-8EF8-8C0E7BB87C0F}"/>
              </a:ext>
            </a:extLst>
          </p:cNvPr>
          <p:cNvSpPr/>
          <p:nvPr/>
        </p:nvSpPr>
        <p:spPr>
          <a:xfrm>
            <a:off x="7500924" y="882795"/>
            <a:ext cx="8515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buClrTx/>
            </a:pPr>
            <a:r>
              <a:rPr lang="en-US" sz="7200" b="1" kern="1200">
                <a:solidFill>
                  <a:prstClr val="white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B16350-28B7-41F9-A7FF-D31AC014B418}"/>
              </a:ext>
            </a:extLst>
          </p:cNvPr>
          <p:cNvSpPr txBox="1"/>
          <p:nvPr/>
        </p:nvSpPr>
        <p:spPr>
          <a:xfrm>
            <a:off x="7541797" y="1898577"/>
            <a:ext cx="769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n-US" sz="1500" kern="12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Timely</a:t>
            </a:r>
            <a:endParaRPr lang="en-US" sz="15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3FAC64-756F-4D2F-9009-185D64CC7AD5}"/>
              </a:ext>
            </a:extLst>
          </p:cNvPr>
          <p:cNvSpPr/>
          <p:nvPr/>
        </p:nvSpPr>
        <p:spPr>
          <a:xfrm>
            <a:off x="3828089" y="4498440"/>
            <a:ext cx="1696603" cy="27432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buClrTx/>
              <a:defRPr/>
            </a:pPr>
            <a:endParaRPr lang="en-US" sz="135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AE7DDC7-F5EE-4327-992E-3BD39F9B1106}"/>
              </a:ext>
            </a:extLst>
          </p:cNvPr>
          <p:cNvSpPr/>
          <p:nvPr/>
        </p:nvSpPr>
        <p:spPr>
          <a:xfrm>
            <a:off x="5186495" y="4498440"/>
            <a:ext cx="2258179" cy="27432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buClrTx/>
              <a:defRPr/>
            </a:pPr>
            <a:endParaRPr lang="en-US" sz="135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01157A-764F-49C8-8502-9DB7636971D5}"/>
              </a:ext>
            </a:extLst>
          </p:cNvPr>
          <p:cNvSpPr/>
          <p:nvPr/>
        </p:nvSpPr>
        <p:spPr>
          <a:xfrm>
            <a:off x="6797589" y="4498440"/>
            <a:ext cx="2258179" cy="27432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buClrTx/>
              <a:defRPr/>
            </a:pPr>
            <a:endParaRPr lang="en-US" sz="135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3578D-40E8-37CB-FA46-330CD440275E}"/>
              </a:ext>
            </a:extLst>
          </p:cNvPr>
          <p:cNvSpPr txBox="1"/>
          <p:nvPr/>
        </p:nvSpPr>
        <p:spPr>
          <a:xfrm>
            <a:off x="363474" y="759720"/>
            <a:ext cx="518922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Ivar Headline"/>
              </a:rPr>
              <a:t>SMART goal for writing a book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Specific: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I have an idea for a story, and I want to turn it into a novel.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Measurable: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It should be at least 100,000 words long, and I want to spend at least three hours each day working on it.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Attainable: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I’m retired, so I have more time for this project. I am an avid reader and writer, so I know </a:t>
            </a:r>
            <a:r>
              <a:rPr lang="en-US" b="0" i="0" dirty="0">
                <a:solidFill>
                  <a:schemeClr val="tx1"/>
                </a:solidFill>
                <a:effectLst/>
                <a:latin typeface="Sohne"/>
              </a:rPr>
              <a:t>what makes a good story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and a compelling read.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Relevant: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Reading and writing have always been a passion of mine, which motivates me to become an author myself.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ohne"/>
              </a:rPr>
              <a:t>Time-bound: </a:t>
            </a:r>
            <a:r>
              <a:rPr lang="en-US" b="0" i="0" dirty="0">
                <a:solidFill>
                  <a:srgbClr val="000000"/>
                </a:solidFill>
                <a:effectLst/>
                <a:latin typeface="Sohne"/>
              </a:rPr>
              <a:t>I’ll start writing in the first week of July and finish my first draft by December.</a:t>
            </a:r>
          </a:p>
        </p:txBody>
      </p:sp>
    </p:spTree>
    <p:extLst>
      <p:ext uri="{BB962C8B-B14F-4D97-AF65-F5344CB8AC3E}">
        <p14:creationId xmlns:p14="http://schemas.microsoft.com/office/powerpoint/2010/main" val="36835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A3FA-0403-38DF-C6B2-1AB17067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94" y="1876806"/>
            <a:ext cx="3365500" cy="318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3578D-40E8-37CB-FA46-330CD440275E}"/>
              </a:ext>
            </a:extLst>
          </p:cNvPr>
          <p:cNvSpPr txBox="1"/>
          <p:nvPr/>
        </p:nvSpPr>
        <p:spPr>
          <a:xfrm>
            <a:off x="185801" y="386302"/>
            <a:ext cx="637565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Ivar Headline"/>
              </a:rPr>
              <a:t>SMART goal for a side business</a:t>
            </a:r>
          </a:p>
          <a:p>
            <a:pPr algn="l"/>
            <a:br>
              <a:rPr lang="en-US" sz="1800" dirty="0"/>
            </a:br>
            <a:r>
              <a:rPr lang="en-US" sz="1800" b="1" i="0" dirty="0">
                <a:solidFill>
                  <a:srgbClr val="000000"/>
                </a:solidFill>
                <a:effectLst/>
                <a:latin typeface="Sohne"/>
              </a:rPr>
              <a:t>Specific: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hne"/>
              </a:rPr>
              <a:t>I will start a 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ohne"/>
              </a:rPr>
              <a:t>side business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hne"/>
              </a:rPr>
              <a:t>selling flowers from my garden.</a:t>
            </a:r>
          </a:p>
          <a:p>
            <a:pPr algn="l"/>
            <a:endParaRPr lang="en-US" sz="1800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Sohne"/>
              </a:rPr>
              <a:t>Measurable: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hne"/>
              </a:rPr>
              <a:t>I’ll spend at least two hours daily planning and marketing my business.</a:t>
            </a:r>
          </a:p>
          <a:p>
            <a:pPr algn="l"/>
            <a:endParaRPr lang="en-US" sz="1800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Sohne"/>
              </a:rPr>
              <a:t>Attainable: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hne"/>
              </a:rPr>
              <a:t>I used to sell home-grown vegetables, so I already have the equipment, knowledge, and reputation to get my business off the ground.</a:t>
            </a:r>
          </a:p>
          <a:p>
            <a:pPr algn="l"/>
            <a:endParaRPr lang="en-US" sz="1800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Sohne"/>
              </a:rPr>
              <a:t>Relevant: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hne"/>
              </a:rPr>
              <a:t>I love growing plants and sharing them with others, plus it would earn me extra money.</a:t>
            </a:r>
          </a:p>
          <a:p>
            <a:pPr algn="l"/>
            <a:endParaRPr lang="en-US" sz="1800" b="1" i="0" dirty="0">
              <a:solidFill>
                <a:srgbClr val="000000"/>
              </a:solidFill>
              <a:effectLst/>
              <a:latin typeface="Sohne"/>
            </a:endParaRPr>
          </a:p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Sohne"/>
              </a:rPr>
              <a:t>Time-bound: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hne"/>
              </a:rPr>
              <a:t>I’ll start working on my marketing plans and growing my flowers to be ready for sale by July.</a:t>
            </a:r>
          </a:p>
        </p:txBody>
      </p:sp>
    </p:spTree>
    <p:extLst>
      <p:ext uri="{BB962C8B-B14F-4D97-AF65-F5344CB8AC3E}">
        <p14:creationId xmlns:p14="http://schemas.microsoft.com/office/powerpoint/2010/main" val="1978307180"/>
      </p:ext>
    </p:extLst>
  </p:cSld>
  <p:clrMapOvr>
    <a:masterClrMapping/>
  </p:clrMapOvr>
</p:sld>
</file>

<file path=ppt/theme/theme1.xml><?xml version="1.0" encoding="utf-8"?>
<a:theme xmlns:a="http://schemas.openxmlformats.org/drawingml/2006/main" name="Goal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C71EC"/>
      </a:accent1>
      <a:accent2>
        <a:srgbClr val="833CD8"/>
      </a:accent2>
      <a:accent3>
        <a:srgbClr val="670591"/>
      </a:accent3>
      <a:accent4>
        <a:srgbClr val="CC5191"/>
      </a:accent4>
      <a:accent5>
        <a:srgbClr val="E81080"/>
      </a:accent5>
      <a:accent6>
        <a:srgbClr val="A80C5D"/>
      </a:accent6>
      <a:hlink>
        <a:srgbClr val="CA4C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592</Words>
  <Application>Microsoft Macintosh PowerPoint</Application>
  <PresentationFormat>On-screen Show (16:9)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Roboto</vt:lpstr>
      <vt:lpstr>Arial</vt:lpstr>
      <vt:lpstr>Sohne</vt:lpstr>
      <vt:lpstr>Fira Sans Extra Condensed Medium</vt:lpstr>
      <vt:lpstr>Ivar Headline</vt:lpstr>
      <vt:lpstr>Calibri</vt:lpstr>
      <vt:lpstr>Arial Black</vt:lpstr>
      <vt:lpstr>Open Sans</vt:lpstr>
      <vt:lpstr>Wingdings</vt:lpstr>
      <vt:lpstr>Goals Infographics by Slidesgo</vt:lpstr>
      <vt:lpstr>2_Office Theme</vt:lpstr>
      <vt:lpstr>Goal Setting and Planning for Future</vt:lpstr>
      <vt:lpstr>Goals…..</vt:lpstr>
      <vt:lpstr>Goal-setting is the process of identifying something you want to accomplish and establishing measurable and specific objectives to achieve it. </vt:lpstr>
      <vt:lpstr>Why is Goal Setting Important</vt:lpstr>
      <vt:lpstr>A study by Dr. Gail Matthews of Dominican University of California shows the effectiveness of writing down goals. According to his research, people who write their goals have a better chance of accomplishing more than those who do not write down their goals.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Management</vt:lpstr>
      <vt:lpstr>PowerPoint Presentation</vt:lpstr>
      <vt:lpstr>PowerPoint Presentation</vt:lpstr>
      <vt:lpstr>Planning and Executing Tasks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Setting and Planning for Future</dc:title>
  <cp:lastModifiedBy>Srijan Nepal</cp:lastModifiedBy>
  <cp:revision>6</cp:revision>
  <dcterms:modified xsi:type="dcterms:W3CDTF">2024-06-08T09:20:37Z</dcterms:modified>
</cp:coreProperties>
</file>