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Pacifico"/>
      <p:regular r:id="rId16"/>
    </p:embeddedFon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5C8EFF-CEDE-4304-828E-DD2443F9DC68}">
  <a:tblStyle styleId="{165C8EFF-CEDE-4304-828E-DD2443F9DC68}" styleName="Table_0">
    <a:wholeTbl>
      <a:tcTxStyle b="off" i="off">
        <a:font>
          <a:latin typeface="Century Gothic"/>
          <a:ea typeface="Century Gothic"/>
          <a:cs typeface="Century Gothic"/>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Century Gothic"/>
          <a:ea typeface="Century Gothic"/>
          <a:cs typeface="Century Gothic"/>
        </a:font>
        <a:schemeClr val="lt1"/>
      </a:tcTxStyle>
      <a:tcStyle>
        <a:fill>
          <a:solidFill>
            <a:schemeClr val="accent1"/>
          </a:solidFill>
        </a:fill>
      </a:tcStyle>
    </a:firstRow>
    <a:neCell>
      <a:tcTxStyle/>
    </a:neCell>
    <a:nwCell>
      <a:tcTxStyle/>
    </a:nwCell>
  </a:tblStyle>
  <a:tblStyle styleId="{FC3C67C4-60B2-45D6-901C-FD96D43D3E6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font" Target="fonts/Pacifico-regular.fntdata"/><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9890420d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19890420d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19890420d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g119890420d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9890420df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119890420df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C0-HD-BTM.png" id="17" name="Google Shape;17;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8" name="Google Shape;18;p2"/>
          <p:cNvSpPr txBox="1"/>
          <p:nvPr>
            <p:ph type="ctrTitle"/>
          </p:nvPr>
        </p:nvSpPr>
        <p:spPr>
          <a:xfrm>
            <a:off x="1371600" y="1803405"/>
            <a:ext cx="9448800" cy="1825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7909561" y="4314328"/>
            <a:ext cx="2910900" cy="3747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1371600" y="4323845"/>
            <a:ext cx="640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077200" y="1430866"/>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595360" y="6356350"/>
            <a:ext cx="29109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685800" y="6355845"/>
            <a:ext cx="77724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763000" y="38100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0-HD-TOP.png" id="10" name="Google Shape;10;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11" name="Google Shape;11;p1"/>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8595360" y="6356350"/>
            <a:ext cx="2910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685800" y="6355845"/>
            <a:ext cx="7772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8763000" y="38100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EDEDE"/>
            </a:gs>
            <a:gs pos="50000">
              <a:srgbClr val="D6D6D6"/>
            </a:gs>
            <a:gs pos="100000">
              <a:srgbClr val="B0B0B0"/>
            </a:gs>
          </a:gsLst>
          <a:lin ang="5400000" scaled="0"/>
        </a:gradFill>
      </p:bgPr>
    </p:bg>
    <p:spTree>
      <p:nvGrpSpPr>
        <p:cNvPr id="32" name="Shape 32"/>
        <p:cNvGrpSpPr/>
        <p:nvPr/>
      </p:nvGrpSpPr>
      <p:grpSpPr>
        <a:xfrm>
          <a:off x="0" y="0"/>
          <a:ext cx="0" cy="0"/>
          <a:chOff x="0" y="0"/>
          <a:chExt cx="0" cy="0"/>
        </a:xfrm>
      </p:grpSpPr>
      <p:sp>
        <p:nvSpPr>
          <p:cNvPr id="33" name="Google Shape;33;p4"/>
          <p:cNvSpPr/>
          <p:nvPr/>
        </p:nvSpPr>
        <p:spPr>
          <a:xfrm>
            <a:off x="0" y="0"/>
            <a:ext cx="12192000" cy="6858002"/>
          </a:xfrm>
          <a:prstGeom prst="rect">
            <a:avLst/>
          </a:prstGeom>
          <a:gradFill>
            <a:gsLst>
              <a:gs pos="0">
                <a:srgbClr val="DEDEDE"/>
              </a:gs>
              <a:gs pos="50000">
                <a:srgbClr val="D6D6D6"/>
              </a:gs>
              <a:gs pos="100000">
                <a:srgbClr val="B0B0B0"/>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4"/>
          <p:cNvSpPr txBox="1"/>
          <p:nvPr>
            <p:ph type="ctrTitle"/>
          </p:nvPr>
        </p:nvSpPr>
        <p:spPr>
          <a:xfrm>
            <a:off x="792483" y="821265"/>
            <a:ext cx="6098705" cy="522211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5400"/>
              <a:buFont typeface="Century Gothic"/>
              <a:buNone/>
            </a:pPr>
            <a:r>
              <a:rPr lang="en-US" sz="5400"/>
              <a:t>ADVANCED ANALYTICS</a:t>
            </a:r>
            <a:endParaRPr/>
          </a:p>
        </p:txBody>
      </p:sp>
      <p:cxnSp>
        <p:nvCxnSpPr>
          <p:cNvPr id="35" name="Google Shape;35;p4"/>
          <p:cNvCxnSpPr/>
          <p:nvPr/>
        </p:nvCxnSpPr>
        <p:spPr>
          <a:xfrm>
            <a:off x="7397108" y="1923563"/>
            <a:ext cx="0" cy="3017520"/>
          </a:xfrm>
          <a:prstGeom prst="straightConnector1">
            <a:avLst/>
          </a:prstGeom>
          <a:noFill/>
          <a:ln cap="flat" cmpd="sng" w="15875">
            <a:solidFill>
              <a:schemeClr val="dk1"/>
            </a:solidFill>
            <a:prstDash val="solid"/>
            <a:round/>
            <a:headEnd len="sm" w="sm" type="none"/>
            <a:tailEnd len="sm" w="sm" type="none"/>
          </a:ln>
        </p:spPr>
      </p:cxnSp>
      <p:pic>
        <p:nvPicPr>
          <p:cNvPr id="36" name="Google Shape;36;p4"/>
          <p:cNvPicPr preferRelativeResize="0"/>
          <p:nvPr/>
        </p:nvPicPr>
        <p:blipFill rotWithShape="1">
          <a:blip r:embed="rId3">
            <a:alphaModFix/>
          </a:blip>
          <a:srcRect b="531" l="0" r="43745" t="-531"/>
          <a:stretch/>
        </p:blipFill>
        <p:spPr>
          <a:xfrm rot="-5400000">
            <a:off x="7545075" y="2187578"/>
            <a:ext cx="6857999" cy="2482850"/>
          </a:xfrm>
          <a:prstGeom prst="rect">
            <a:avLst/>
          </a:prstGeom>
          <a:noFill/>
          <a:ln>
            <a:noFill/>
          </a:ln>
        </p:spPr>
      </p:pic>
      <p:sp>
        <p:nvSpPr>
          <p:cNvPr id="37" name="Google Shape;37;p4"/>
          <p:cNvSpPr txBox="1"/>
          <p:nvPr>
            <p:ph idx="1" type="subTitle"/>
          </p:nvPr>
        </p:nvSpPr>
        <p:spPr>
          <a:xfrm>
            <a:off x="7903028" y="821265"/>
            <a:ext cx="3265713" cy="52221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Prof. Qasim ALi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7">
                                            <p:txEl>
                                              <p:pRg end="0" st="0"/>
                                            </p:txEl>
                                          </p:spTgt>
                                        </p:tgtEl>
                                        <p:attrNameLst>
                                          <p:attrName>style.visibility</p:attrName>
                                        </p:attrNameLst>
                                      </p:cBhvr>
                                      <p:to>
                                        <p:strVal val="visible"/>
                                      </p:to>
                                    </p:set>
                                    <p:animEffect filter="fade" transition="in">
                                      <p:cBhvr>
                                        <p:cTn dur="700"/>
                                        <p:tgtEl>
                                          <p:spTgt spid="37">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34"/>
                                        </p:tgtEl>
                                        <p:attrNameLst>
                                          <p:attrName>style.visibility</p:attrName>
                                        </p:attrNameLst>
                                      </p:cBhvr>
                                      <p:to>
                                        <p:strVal val="visible"/>
                                      </p:to>
                                    </p:set>
                                    <p:animEffect filter="fade" transition="in">
                                      <p:cBhvr>
                                        <p:cTn dur="700"/>
                                        <p:tgtEl>
                                          <p:spTgt spid="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B241E"/>
            </a:gs>
            <a:gs pos="23000">
              <a:srgbClr val="CB241E"/>
            </a:gs>
            <a:gs pos="69000">
              <a:srgbClr val="AB1E19"/>
            </a:gs>
            <a:gs pos="97000">
              <a:srgbClr val="A01C17"/>
            </a:gs>
            <a:gs pos="100000">
              <a:srgbClr val="A01C17"/>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13"/>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9" name="Google Shape;109;p13"/>
          <p:cNvSpPr/>
          <p:nvPr/>
        </p:nvSpPr>
        <p:spPr>
          <a:xfrm>
            <a:off x="0" y="0"/>
            <a:ext cx="3406500" cy="6858000"/>
          </a:xfrm>
          <a:prstGeom prst="rect">
            <a:avLst/>
          </a:prstGeom>
          <a:solidFill>
            <a:srgbClr val="CB241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10" name="Google Shape;110;p13"/>
          <p:cNvPicPr preferRelativeResize="0"/>
          <p:nvPr/>
        </p:nvPicPr>
        <p:blipFill rotWithShape="1">
          <a:blip r:embed="rId3">
            <a:alphaModFix/>
          </a:blip>
          <a:srcRect b="0" l="0" r="0" t="-532"/>
          <a:stretch/>
        </p:blipFill>
        <p:spPr>
          <a:xfrm rot="-5400000">
            <a:off x="-1265720" y="2187575"/>
            <a:ext cx="6858000" cy="2482850"/>
          </a:xfrm>
          <a:prstGeom prst="rect">
            <a:avLst/>
          </a:prstGeom>
          <a:noFill/>
          <a:ln>
            <a:noFill/>
          </a:ln>
        </p:spPr>
      </p:pic>
      <p:sp>
        <p:nvSpPr>
          <p:cNvPr id="111" name="Google Shape;111;p13"/>
          <p:cNvSpPr txBox="1"/>
          <p:nvPr>
            <p:ph type="title"/>
          </p:nvPr>
        </p:nvSpPr>
        <p:spPr>
          <a:xfrm>
            <a:off x="2617200" y="2617275"/>
            <a:ext cx="9574800" cy="202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Gothic"/>
              <a:buNone/>
            </a:pPr>
            <a:r>
              <a:rPr lang="en-US">
                <a:latin typeface="Pacifico"/>
                <a:ea typeface="Pacifico"/>
                <a:cs typeface="Pacifico"/>
                <a:sym typeface="Pacifico"/>
              </a:rPr>
              <a:t>Thank You.</a:t>
            </a:r>
            <a:endParaRPr>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41" name="Shape 41"/>
        <p:cNvGrpSpPr/>
        <p:nvPr/>
      </p:nvGrpSpPr>
      <p:grpSpPr>
        <a:xfrm>
          <a:off x="0" y="0"/>
          <a:ext cx="0" cy="0"/>
          <a:chOff x="0" y="0"/>
          <a:chExt cx="0" cy="0"/>
        </a:xfrm>
      </p:grpSpPr>
      <p:sp>
        <p:nvSpPr>
          <p:cNvPr id="42" name="Google Shape;42;p5"/>
          <p:cNvSpPr/>
          <p:nvPr/>
        </p:nvSpPr>
        <p:spPr>
          <a:xfrm>
            <a:off x="0" y="3325"/>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43" name="Google Shape;43;p5"/>
          <p:cNvCxnSpPr/>
          <p:nvPr/>
        </p:nvCxnSpPr>
        <p:spPr>
          <a:xfrm>
            <a:off x="7379208" y="1278938"/>
            <a:ext cx="0" cy="3017400"/>
          </a:xfrm>
          <a:prstGeom prst="straightConnector1">
            <a:avLst/>
          </a:prstGeom>
          <a:noFill/>
          <a:ln cap="flat" cmpd="sng" w="15875">
            <a:solidFill>
              <a:schemeClr val="dk1"/>
            </a:solidFill>
            <a:prstDash val="solid"/>
            <a:round/>
            <a:headEnd len="sm" w="sm" type="none"/>
            <a:tailEnd len="sm" w="sm" type="none"/>
          </a:ln>
        </p:spPr>
      </p:cxnSp>
      <p:sp>
        <p:nvSpPr>
          <p:cNvPr id="44" name="Google Shape;44;p5"/>
          <p:cNvSpPr txBox="1"/>
          <p:nvPr>
            <p:ph idx="1" type="subTitle"/>
          </p:nvPr>
        </p:nvSpPr>
        <p:spPr>
          <a:xfrm>
            <a:off x="7596328" y="395315"/>
            <a:ext cx="3265800" cy="522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latin typeface="Arial"/>
                <a:ea typeface="Arial"/>
                <a:cs typeface="Arial"/>
                <a:sym typeface="Arial"/>
              </a:rPr>
              <a:t>Team Members</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000"/>
              <a:buNone/>
            </a:pPr>
            <a:r>
              <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000"/>
              <a:buNone/>
            </a:pPr>
            <a:r>
              <a:rPr lang="en-US">
                <a:latin typeface="Arial"/>
                <a:ea typeface="Arial"/>
                <a:cs typeface="Arial"/>
                <a:sym typeface="Arial"/>
              </a:rPr>
              <a:t>Group Name - PHNJK</a:t>
            </a:r>
            <a:endParaRPr>
              <a:latin typeface="Arial"/>
              <a:ea typeface="Arial"/>
              <a:cs typeface="Arial"/>
              <a:sym typeface="Arial"/>
            </a:endParaRPr>
          </a:p>
        </p:txBody>
      </p:sp>
      <p:pic>
        <p:nvPicPr>
          <p:cNvPr id="45" name="Google Shape;45;p5"/>
          <p:cNvPicPr preferRelativeResize="0"/>
          <p:nvPr/>
        </p:nvPicPr>
        <p:blipFill rotWithShape="1">
          <a:blip r:embed="rId3">
            <a:alphaModFix/>
          </a:blip>
          <a:srcRect b="0" l="0" r="0" t="-534"/>
          <a:stretch/>
        </p:blipFill>
        <p:spPr>
          <a:xfrm rot="-5400000">
            <a:off x="7545075" y="2187578"/>
            <a:ext cx="6857999" cy="2482850"/>
          </a:xfrm>
          <a:prstGeom prst="rect">
            <a:avLst/>
          </a:prstGeom>
          <a:noFill/>
          <a:ln>
            <a:noFill/>
          </a:ln>
        </p:spPr>
      </p:pic>
      <p:graphicFrame>
        <p:nvGraphicFramePr>
          <p:cNvPr id="46" name="Google Shape;46;p5"/>
          <p:cNvGraphicFramePr/>
          <p:nvPr/>
        </p:nvGraphicFramePr>
        <p:xfrm>
          <a:off x="600584" y="675514"/>
          <a:ext cx="3000000" cy="3000000"/>
        </p:xfrm>
        <a:graphic>
          <a:graphicData uri="http://schemas.openxmlformats.org/drawingml/2006/table">
            <a:tbl>
              <a:tblPr bandRow="1" firstRow="1">
                <a:noFill/>
                <a:tableStyleId>{165C8EFF-CEDE-4304-828E-DD2443F9DC68}</a:tableStyleId>
              </a:tblPr>
              <a:tblGrid>
                <a:gridCol w="3280750"/>
                <a:gridCol w="3280750"/>
              </a:tblGrid>
              <a:tr h="398950">
                <a:tc>
                  <a:txBody>
                    <a:bodyPr/>
                    <a:lstStyle/>
                    <a:p>
                      <a:pPr indent="0" lvl="0" marL="0" marR="0" rtl="0" algn="ctr">
                        <a:spcBef>
                          <a:spcPts val="0"/>
                        </a:spcBef>
                        <a:spcAft>
                          <a:spcPts val="0"/>
                        </a:spcAft>
                        <a:buNone/>
                      </a:pPr>
                      <a:r>
                        <a:rPr lang="en-US" sz="1800" u="none" cap="none" strike="noStrike"/>
                        <a:t>Name</a:t>
                      </a:r>
                      <a:endParaRPr sz="1800"/>
                    </a:p>
                  </a:txBody>
                  <a:tcPr marT="45725" marB="45725" marR="91450" marL="91450"/>
                </a:tc>
                <a:tc>
                  <a:txBody>
                    <a:bodyPr/>
                    <a:lstStyle/>
                    <a:p>
                      <a:pPr indent="0" lvl="0" marL="0" marR="0" rtl="0" algn="ctr">
                        <a:spcBef>
                          <a:spcPts val="0"/>
                        </a:spcBef>
                        <a:spcAft>
                          <a:spcPts val="0"/>
                        </a:spcAft>
                        <a:buNone/>
                      </a:pPr>
                      <a:r>
                        <a:rPr lang="en-US" sz="1800"/>
                        <a:t>Student_ID</a:t>
                      </a:r>
                      <a:endParaRPr sz="1800"/>
                    </a:p>
                  </a:txBody>
                  <a:tcPr marT="45725" marB="45725" marR="91450" marL="91450"/>
                </a:tc>
              </a:tr>
              <a:tr h="885325">
                <a:tc>
                  <a:txBody>
                    <a:bodyPr/>
                    <a:lstStyle/>
                    <a:p>
                      <a:pPr indent="0" lvl="0" marL="0" rtl="0" algn="l">
                        <a:spcBef>
                          <a:spcPts val="0"/>
                        </a:spcBef>
                        <a:spcAft>
                          <a:spcPts val="0"/>
                        </a:spcAft>
                        <a:buSzPts val="1100"/>
                        <a:buNone/>
                      </a:pPr>
                      <a:r>
                        <a:rPr b="1" lang="en-US" sz="1700">
                          <a:latin typeface="Arial"/>
                          <a:ea typeface="Arial"/>
                          <a:cs typeface="Arial"/>
                          <a:sym typeface="Arial"/>
                        </a:rPr>
                        <a:t>Pratik Domadiya</a:t>
                      </a:r>
                      <a:endParaRPr sz="2000">
                        <a:latin typeface="Arial"/>
                        <a:ea typeface="Arial"/>
                        <a:cs typeface="Arial"/>
                        <a:sym typeface="Arial"/>
                      </a:endParaRPr>
                    </a:p>
                  </a:txBody>
                  <a:tcPr marT="45725" marB="45725" marR="91450" marL="91450" anchor="ctr"/>
                </a:tc>
                <a:tc>
                  <a:txBody>
                    <a:bodyPr/>
                    <a:lstStyle/>
                    <a:p>
                      <a:pPr indent="0" lvl="0" marL="457200" rtl="0" algn="ctr">
                        <a:spcBef>
                          <a:spcPts val="0"/>
                        </a:spcBef>
                        <a:spcAft>
                          <a:spcPts val="0"/>
                        </a:spcAft>
                        <a:buClr>
                          <a:schemeClr val="dk1"/>
                        </a:buClr>
                        <a:buSzPts val="1100"/>
                        <a:buFont typeface="Arial"/>
                        <a:buNone/>
                      </a:pPr>
                      <a:r>
                        <a:rPr b="1" lang="en-US" sz="1700">
                          <a:latin typeface="Arial"/>
                          <a:ea typeface="Arial"/>
                          <a:cs typeface="Arial"/>
                          <a:sym typeface="Arial"/>
                        </a:rPr>
                        <a:t>500199494</a:t>
                      </a:r>
                      <a:endParaRPr sz="2000">
                        <a:latin typeface="Arial"/>
                        <a:ea typeface="Arial"/>
                        <a:cs typeface="Arial"/>
                        <a:sym typeface="Arial"/>
                      </a:endParaRPr>
                    </a:p>
                  </a:txBody>
                  <a:tcPr marT="45725" marB="45725" marR="91450" marL="91450" anchor="ctr"/>
                </a:tc>
              </a:tr>
              <a:tr h="639400">
                <a:tc>
                  <a:txBody>
                    <a:bodyPr/>
                    <a:lstStyle/>
                    <a:p>
                      <a:pPr indent="0" lvl="0" marL="0" rtl="0" algn="l">
                        <a:spcBef>
                          <a:spcPts val="0"/>
                        </a:spcBef>
                        <a:spcAft>
                          <a:spcPts val="0"/>
                        </a:spcAft>
                        <a:buSzPts val="1100"/>
                        <a:buNone/>
                      </a:pPr>
                      <a:r>
                        <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700">
                          <a:latin typeface="Arial"/>
                          <a:ea typeface="Arial"/>
                          <a:cs typeface="Arial"/>
                          <a:sym typeface="Arial"/>
                        </a:rPr>
                        <a:t>Hani Desai </a:t>
                      </a:r>
                      <a:endParaRPr b="1" sz="1700">
                        <a:latin typeface="Arial"/>
                        <a:ea typeface="Arial"/>
                        <a:cs typeface="Arial"/>
                        <a:sym typeface="Arial"/>
                      </a:endParaRPr>
                    </a:p>
                    <a:p>
                      <a:pPr indent="0" lvl="0" marL="0" marR="0" rtl="0" algn="l">
                        <a:spcBef>
                          <a:spcPts val="0"/>
                        </a:spcBef>
                        <a:spcAft>
                          <a:spcPts val="0"/>
                        </a:spcAft>
                        <a:buNone/>
                      </a:pPr>
                      <a:r>
                        <a:t/>
                      </a:r>
                      <a:endParaRPr sz="2000">
                        <a:latin typeface="Arial"/>
                        <a:ea typeface="Arial"/>
                        <a:cs typeface="Arial"/>
                        <a:sym typeface="Arial"/>
                      </a:endParaRPr>
                    </a:p>
                  </a:txBody>
                  <a:tcPr marT="45725" marB="45725" marR="91450" marL="91450" anchor="ctr"/>
                </a:tc>
                <a:tc>
                  <a:txBody>
                    <a:bodyPr/>
                    <a:lstStyle/>
                    <a:p>
                      <a:pPr indent="0" lvl="0" marL="457200" rtl="0" algn="ctr">
                        <a:spcBef>
                          <a:spcPts val="0"/>
                        </a:spcBef>
                        <a:spcAft>
                          <a:spcPts val="0"/>
                        </a:spcAft>
                        <a:buClr>
                          <a:schemeClr val="dk1"/>
                        </a:buClr>
                        <a:buSzPts val="1100"/>
                        <a:buFont typeface="Arial"/>
                        <a:buNone/>
                      </a:pPr>
                      <a:r>
                        <a:rPr b="1" lang="en-US" sz="1700">
                          <a:latin typeface="Arial"/>
                          <a:ea typeface="Arial"/>
                          <a:cs typeface="Arial"/>
                          <a:sym typeface="Arial"/>
                        </a:rPr>
                        <a:t>500195336</a:t>
                      </a:r>
                      <a:endParaRPr sz="2000">
                        <a:latin typeface="Arial"/>
                        <a:ea typeface="Arial"/>
                        <a:cs typeface="Arial"/>
                        <a:sym typeface="Arial"/>
                      </a:endParaRPr>
                    </a:p>
                  </a:txBody>
                  <a:tcPr marT="45725" marB="45725" marR="91450" marL="91450" anchor="ctr"/>
                </a:tc>
              </a:tr>
              <a:tr h="639400">
                <a:tc>
                  <a:txBody>
                    <a:bodyPr/>
                    <a:lstStyle/>
                    <a:p>
                      <a:pPr indent="0" lvl="0" marL="0" rtl="0" algn="l">
                        <a:spcBef>
                          <a:spcPts val="0"/>
                        </a:spcBef>
                        <a:spcAft>
                          <a:spcPts val="0"/>
                        </a:spcAft>
                        <a:buSzPts val="1100"/>
                        <a:buNone/>
                      </a:pPr>
                      <a:r>
                        <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700">
                          <a:latin typeface="Arial"/>
                          <a:ea typeface="Arial"/>
                          <a:cs typeface="Arial"/>
                          <a:sym typeface="Arial"/>
                        </a:rPr>
                        <a:t>Nishi Agrawal</a:t>
                      </a:r>
                      <a:endParaRPr b="1" sz="1700">
                        <a:latin typeface="Arial"/>
                        <a:ea typeface="Arial"/>
                        <a:cs typeface="Arial"/>
                        <a:sym typeface="Arial"/>
                      </a:endParaRPr>
                    </a:p>
                    <a:p>
                      <a:pPr indent="0" lvl="0" marL="0" marR="0" rtl="0" algn="l">
                        <a:spcBef>
                          <a:spcPts val="0"/>
                        </a:spcBef>
                        <a:spcAft>
                          <a:spcPts val="0"/>
                        </a:spcAft>
                        <a:buNone/>
                      </a:pPr>
                      <a:r>
                        <a:t/>
                      </a:r>
                      <a:endParaRPr sz="2000">
                        <a:latin typeface="Arial"/>
                        <a:ea typeface="Arial"/>
                        <a:cs typeface="Arial"/>
                        <a:sym typeface="Arial"/>
                      </a:endParaRPr>
                    </a:p>
                  </a:txBody>
                  <a:tcPr marT="45725" marB="45725" marR="91450" marL="91450" anchor="ctr"/>
                </a:tc>
                <a:tc>
                  <a:txBody>
                    <a:bodyPr/>
                    <a:lstStyle/>
                    <a:p>
                      <a:pPr indent="0" lvl="0" marL="457200" rtl="0" algn="ctr">
                        <a:spcBef>
                          <a:spcPts val="0"/>
                        </a:spcBef>
                        <a:spcAft>
                          <a:spcPts val="0"/>
                        </a:spcAft>
                        <a:buClr>
                          <a:schemeClr val="dk1"/>
                        </a:buClr>
                        <a:buSzPts val="1100"/>
                        <a:buFont typeface="Arial"/>
                        <a:buNone/>
                      </a:pPr>
                      <a:r>
                        <a:rPr b="1" lang="en-US" sz="1700">
                          <a:latin typeface="Arial"/>
                          <a:ea typeface="Arial"/>
                          <a:cs typeface="Arial"/>
                          <a:sym typeface="Arial"/>
                        </a:rPr>
                        <a:t> 500199806</a:t>
                      </a:r>
                      <a:endParaRPr sz="2000">
                        <a:latin typeface="Arial"/>
                        <a:ea typeface="Arial"/>
                        <a:cs typeface="Arial"/>
                        <a:sym typeface="Arial"/>
                      </a:endParaRPr>
                    </a:p>
                  </a:txBody>
                  <a:tcPr marT="45725" marB="45725" marR="91450" marL="91450" anchor="ctr"/>
                </a:tc>
              </a:tr>
              <a:tr h="639400">
                <a:tc>
                  <a:txBody>
                    <a:bodyPr/>
                    <a:lstStyle/>
                    <a:p>
                      <a:pPr indent="0" lvl="0" marL="0" rtl="0" algn="l">
                        <a:spcBef>
                          <a:spcPts val="0"/>
                        </a:spcBef>
                        <a:spcAft>
                          <a:spcPts val="0"/>
                        </a:spcAft>
                        <a:buSzPts val="1100"/>
                        <a:buNone/>
                      </a:pPr>
                      <a:r>
                        <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700">
                          <a:latin typeface="Arial"/>
                          <a:ea typeface="Arial"/>
                          <a:cs typeface="Arial"/>
                          <a:sym typeface="Arial"/>
                        </a:rPr>
                        <a:t>Jaydeep Bhalala</a:t>
                      </a:r>
                      <a:endParaRPr b="1" sz="1700">
                        <a:latin typeface="Arial"/>
                        <a:ea typeface="Arial"/>
                        <a:cs typeface="Arial"/>
                        <a:sym typeface="Arial"/>
                      </a:endParaRPr>
                    </a:p>
                    <a:p>
                      <a:pPr indent="0" lvl="0" marL="0" marR="0" rtl="0" algn="l">
                        <a:spcBef>
                          <a:spcPts val="0"/>
                        </a:spcBef>
                        <a:spcAft>
                          <a:spcPts val="0"/>
                        </a:spcAft>
                        <a:buNone/>
                      </a:pPr>
                      <a:r>
                        <a:t/>
                      </a:r>
                      <a:endParaRPr sz="2000">
                        <a:latin typeface="Arial"/>
                        <a:ea typeface="Arial"/>
                        <a:cs typeface="Arial"/>
                        <a:sym typeface="Arial"/>
                      </a:endParaRPr>
                    </a:p>
                  </a:txBody>
                  <a:tcPr marT="45725" marB="45725" marR="91450" marL="91450" anchor="ctr"/>
                </a:tc>
                <a:tc>
                  <a:txBody>
                    <a:bodyPr/>
                    <a:lstStyle/>
                    <a:p>
                      <a:pPr indent="0" lvl="0" marL="457200" rtl="0" algn="ctr">
                        <a:spcBef>
                          <a:spcPts val="0"/>
                        </a:spcBef>
                        <a:spcAft>
                          <a:spcPts val="0"/>
                        </a:spcAft>
                        <a:buClr>
                          <a:schemeClr val="dk1"/>
                        </a:buClr>
                        <a:buSzPts val="1100"/>
                        <a:buFont typeface="Arial"/>
                        <a:buNone/>
                      </a:pPr>
                      <a:r>
                        <a:rPr b="1" lang="en-US" sz="1700">
                          <a:latin typeface="Arial"/>
                          <a:ea typeface="Arial"/>
                          <a:cs typeface="Arial"/>
                          <a:sym typeface="Arial"/>
                        </a:rPr>
                        <a:t> 500198056</a:t>
                      </a:r>
                      <a:endParaRPr sz="2000">
                        <a:latin typeface="Arial"/>
                        <a:ea typeface="Arial"/>
                        <a:cs typeface="Arial"/>
                        <a:sym typeface="Arial"/>
                      </a:endParaRPr>
                    </a:p>
                  </a:txBody>
                  <a:tcPr marT="45725" marB="45725" marR="91450" marL="91450" anchor="ctr"/>
                </a:tc>
              </a:tr>
              <a:tr h="639400">
                <a:tc>
                  <a:txBody>
                    <a:bodyPr/>
                    <a:lstStyle/>
                    <a:p>
                      <a:pPr indent="0" lvl="0" marL="0" rtl="0" algn="l">
                        <a:spcBef>
                          <a:spcPts val="0"/>
                        </a:spcBef>
                        <a:spcAft>
                          <a:spcPts val="0"/>
                        </a:spcAft>
                        <a:buSzPts val="1100"/>
                        <a:buNone/>
                      </a:pPr>
                      <a:r>
                        <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700">
                          <a:latin typeface="Arial"/>
                          <a:ea typeface="Arial"/>
                          <a:cs typeface="Arial"/>
                          <a:sym typeface="Arial"/>
                        </a:rPr>
                        <a:t>Keval Padsala </a:t>
                      </a:r>
                      <a:endParaRPr b="1" sz="3000">
                        <a:latin typeface="Arial"/>
                        <a:ea typeface="Arial"/>
                        <a:cs typeface="Arial"/>
                        <a:sym typeface="Arial"/>
                      </a:endParaRPr>
                    </a:p>
                    <a:p>
                      <a:pPr indent="0" lvl="0" marL="0" marR="0" rtl="0" algn="l">
                        <a:spcBef>
                          <a:spcPts val="0"/>
                        </a:spcBef>
                        <a:spcAft>
                          <a:spcPts val="0"/>
                        </a:spcAft>
                        <a:buNone/>
                      </a:pPr>
                      <a:r>
                        <a:t/>
                      </a:r>
                      <a:endParaRPr sz="2000">
                        <a:latin typeface="Arial"/>
                        <a:ea typeface="Arial"/>
                        <a:cs typeface="Arial"/>
                        <a:sym typeface="Arial"/>
                      </a:endParaRPr>
                    </a:p>
                  </a:txBody>
                  <a:tcPr marT="45725" marB="45725" marR="91450" marL="91450" anchor="ctr"/>
                </a:tc>
                <a:tc>
                  <a:txBody>
                    <a:bodyPr/>
                    <a:lstStyle/>
                    <a:p>
                      <a:pPr indent="0" lvl="0" marL="457200" rtl="0" algn="ctr">
                        <a:spcBef>
                          <a:spcPts val="0"/>
                        </a:spcBef>
                        <a:spcAft>
                          <a:spcPts val="0"/>
                        </a:spcAft>
                        <a:buClr>
                          <a:schemeClr val="dk1"/>
                        </a:buClr>
                        <a:buSzPts val="1100"/>
                        <a:buFont typeface="Arial"/>
                        <a:buNone/>
                      </a:pPr>
                      <a:r>
                        <a:rPr b="1" lang="en-US" sz="1700">
                          <a:latin typeface="Arial"/>
                          <a:ea typeface="Arial"/>
                          <a:cs typeface="Arial"/>
                          <a:sym typeface="Arial"/>
                        </a:rPr>
                        <a:t>500199506</a:t>
                      </a:r>
                      <a:endParaRPr sz="2000">
                        <a:latin typeface="Arial"/>
                        <a:ea typeface="Arial"/>
                        <a:cs typeface="Arial"/>
                        <a:sym typeface="Arial"/>
                      </a:endParaRPr>
                    </a:p>
                  </a:txBody>
                  <a:tcPr marT="45725" marB="45725" marR="91450" marL="9145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50" name="Shape 50"/>
        <p:cNvGrpSpPr/>
        <p:nvPr/>
      </p:nvGrpSpPr>
      <p:grpSpPr>
        <a:xfrm>
          <a:off x="0" y="0"/>
          <a:ext cx="0" cy="0"/>
          <a:chOff x="0" y="0"/>
          <a:chExt cx="0" cy="0"/>
        </a:xfrm>
      </p:grpSpPr>
      <p:sp>
        <p:nvSpPr>
          <p:cNvPr id="51" name="Google Shape;51;p6"/>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6"/>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53" name="Google Shape;53;p6"/>
          <p:cNvPicPr preferRelativeResize="0"/>
          <p:nvPr/>
        </p:nvPicPr>
        <p:blipFill rotWithShape="1">
          <a:blip r:embed="rId3">
            <a:alphaModFix/>
          </a:blip>
          <a:srcRect b="0" l="0" r="0" t="-532"/>
          <a:stretch/>
        </p:blipFill>
        <p:spPr>
          <a:xfrm rot="-5400000">
            <a:off x="-1265720" y="2187575"/>
            <a:ext cx="6858000" cy="2482850"/>
          </a:xfrm>
          <a:prstGeom prst="rect">
            <a:avLst/>
          </a:prstGeom>
          <a:noFill/>
          <a:ln>
            <a:noFill/>
          </a:ln>
        </p:spPr>
      </p:pic>
      <p:sp>
        <p:nvSpPr>
          <p:cNvPr id="54" name="Google Shape;54;p6"/>
          <p:cNvSpPr txBox="1"/>
          <p:nvPr>
            <p:ph type="title"/>
          </p:nvPr>
        </p:nvSpPr>
        <p:spPr>
          <a:xfrm>
            <a:off x="4090507" y="764373"/>
            <a:ext cx="7434000" cy="14742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US"/>
              <a:t>About the Data set</a:t>
            </a:r>
            <a:endParaRPr/>
          </a:p>
        </p:txBody>
      </p:sp>
      <p:sp>
        <p:nvSpPr>
          <p:cNvPr id="55" name="Google Shape;55;p6"/>
          <p:cNvSpPr txBox="1"/>
          <p:nvPr>
            <p:ph idx="1" type="body"/>
          </p:nvPr>
        </p:nvSpPr>
        <p:spPr>
          <a:xfrm>
            <a:off x="4110600" y="2471025"/>
            <a:ext cx="7434000" cy="3747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1000"/>
              </a:spcBef>
              <a:spcAft>
                <a:spcPts val="0"/>
              </a:spcAft>
              <a:buClr>
                <a:schemeClr val="dk1"/>
              </a:buClr>
              <a:buSzPts val="2000"/>
              <a:buChar char="•"/>
            </a:pPr>
            <a:r>
              <a:rPr lang="en-US" sz="2000"/>
              <a:t>This data set is about Uber Technologies Inc.  which is an American multinational transportation network company based in San Francisco. </a:t>
            </a:r>
            <a:endParaRPr sz="2000"/>
          </a:p>
          <a:p>
            <a:pPr indent="0" lvl="0" marL="228600" rtl="0" algn="l">
              <a:lnSpc>
                <a:spcPct val="100000"/>
              </a:lnSpc>
              <a:spcBef>
                <a:spcPts val="1000"/>
              </a:spcBef>
              <a:spcAft>
                <a:spcPts val="0"/>
              </a:spcAft>
              <a:buNone/>
            </a:pPr>
            <a:r>
              <a:t/>
            </a:r>
            <a:endParaRPr sz="2000"/>
          </a:p>
          <a:p>
            <a:pPr indent="-228600" lvl="0" marL="228600" rtl="0" algn="l">
              <a:lnSpc>
                <a:spcPct val="100000"/>
              </a:lnSpc>
              <a:spcBef>
                <a:spcPts val="1000"/>
              </a:spcBef>
              <a:spcAft>
                <a:spcPts val="0"/>
              </a:spcAft>
              <a:buSzPts val="2000"/>
              <a:buChar char="•"/>
            </a:pPr>
            <a:r>
              <a:rPr lang="en-US" sz="2000"/>
              <a:t>Our aim is to draw insights to enable growth in the market.</a:t>
            </a:r>
            <a:endParaRPr sz="2000"/>
          </a:p>
          <a:p>
            <a:pPr indent="0" lvl="0" marL="228600" rtl="0" algn="l">
              <a:lnSpc>
                <a:spcPct val="100000"/>
              </a:lnSpc>
              <a:spcBef>
                <a:spcPts val="1000"/>
              </a:spcBef>
              <a:spcAft>
                <a:spcPts val="0"/>
              </a:spcAft>
              <a:buNone/>
            </a:pPr>
            <a:r>
              <a:t/>
            </a:r>
            <a:endParaRPr sz="2000"/>
          </a:p>
          <a:p>
            <a:pPr indent="-241300" lvl="0" marL="228600" rtl="0" algn="l">
              <a:spcBef>
                <a:spcPts val="0"/>
              </a:spcBef>
              <a:spcAft>
                <a:spcPts val="0"/>
              </a:spcAft>
              <a:buSzPts val="2000"/>
              <a:buChar char="•"/>
            </a:pPr>
            <a:r>
              <a:rPr lang="en-US" sz="2000"/>
              <a:t>To draw the insights we have used libraries such as Numpy, Pandas, Matplotlib, Seaborn, etc.</a:t>
            </a:r>
            <a:endParaRPr sz="2000"/>
          </a:p>
          <a:p>
            <a:pPr indent="0" lvl="0" marL="0" rtl="0" algn="l">
              <a:lnSpc>
                <a:spcPct val="100000"/>
              </a:lnSpc>
              <a:spcBef>
                <a:spcPts val="1000"/>
              </a:spcBef>
              <a:spcAft>
                <a:spcPts val="0"/>
              </a:spcAft>
              <a:buNone/>
            </a:pPr>
            <a:r>
              <a:t/>
            </a:r>
            <a:endParaRPr sz="2000"/>
          </a:p>
          <a:p>
            <a:pPr indent="-101600" lvl="0" marL="228600" rtl="0" algn="l">
              <a:lnSpc>
                <a:spcPct val="100000"/>
              </a:lnSpc>
              <a:spcBef>
                <a:spcPts val="1000"/>
              </a:spcBef>
              <a:spcAft>
                <a:spcPts val="0"/>
              </a:spcAft>
              <a:buClr>
                <a:schemeClr val="dk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59" name="Shape 59"/>
        <p:cNvGrpSpPr/>
        <p:nvPr/>
      </p:nvGrpSpPr>
      <p:grpSpPr>
        <a:xfrm>
          <a:off x="0" y="0"/>
          <a:ext cx="0" cy="0"/>
          <a:chOff x="0" y="0"/>
          <a:chExt cx="0" cy="0"/>
        </a:xfrm>
      </p:grpSpPr>
      <p:sp>
        <p:nvSpPr>
          <p:cNvPr id="60" name="Google Shape;60;p7"/>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1" name="Google Shape;61;p7"/>
          <p:cNvSpPr txBox="1"/>
          <p:nvPr>
            <p:ph type="title"/>
          </p:nvPr>
        </p:nvSpPr>
        <p:spPr>
          <a:xfrm>
            <a:off x="3995257" y="396155"/>
            <a:ext cx="7434000" cy="4929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Century Gothic"/>
              <a:buNone/>
            </a:pPr>
            <a:r>
              <a:rPr lang="en-US"/>
              <a:t>Graphs</a:t>
            </a:r>
            <a:endParaRPr/>
          </a:p>
        </p:txBody>
      </p:sp>
      <p:sp>
        <p:nvSpPr>
          <p:cNvPr id="62" name="Google Shape;62;p7"/>
          <p:cNvSpPr/>
          <p:nvPr/>
        </p:nvSpPr>
        <p:spPr>
          <a:xfrm>
            <a:off x="0" y="0"/>
            <a:ext cx="3670800" cy="6858000"/>
          </a:xfrm>
          <a:prstGeom prst="rect">
            <a:avLst/>
          </a:prstGeom>
          <a:gradFill>
            <a:gsLst>
              <a:gs pos="0">
                <a:srgbClr val="CB241E"/>
              </a:gs>
              <a:gs pos="23000">
                <a:srgbClr val="CB241E"/>
              </a:gs>
              <a:gs pos="69000">
                <a:srgbClr val="AB1E19"/>
              </a:gs>
              <a:gs pos="97000">
                <a:srgbClr val="A01C17"/>
              </a:gs>
              <a:gs pos="100000">
                <a:srgbClr val="A01C17"/>
              </a:gs>
            </a:gsLst>
            <a:path path="circle">
              <a:fillToRect b="50%" l="50%" r="50%" t="50%"/>
            </a:path>
            <a:tileRect/>
          </a:gra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rgbClr val="FFFFFF"/>
              </a:buClr>
              <a:buSzPts val="1800"/>
              <a:buFont typeface="Century Gothic"/>
              <a:buChar char="●"/>
            </a:pPr>
            <a:r>
              <a:rPr lang="en-US" sz="1800">
                <a:solidFill>
                  <a:srgbClr val="FFFFFF"/>
                </a:solidFill>
                <a:latin typeface="Century Gothic"/>
                <a:ea typeface="Century Gothic"/>
                <a:cs typeface="Century Gothic"/>
                <a:sym typeface="Century Gothic"/>
              </a:rPr>
              <a:t>This graph shows the Average pickups per hour.</a:t>
            </a:r>
            <a:endParaRPr sz="1800">
              <a:solidFill>
                <a:srgbClr val="FFFFFF"/>
              </a:solidFill>
              <a:latin typeface="Century Gothic"/>
              <a:ea typeface="Century Gothic"/>
              <a:cs typeface="Century Gothic"/>
              <a:sym typeface="Century Gothic"/>
            </a:endParaRPr>
          </a:p>
          <a:p>
            <a:pPr indent="0" lvl="0" marL="457200" marR="0" rtl="0" algn="just">
              <a:lnSpc>
                <a:spcPct val="100000"/>
              </a:lnSpc>
              <a:spcBef>
                <a:spcPts val="0"/>
              </a:spcBef>
              <a:spcAft>
                <a:spcPts val="0"/>
              </a:spcAft>
              <a:buNone/>
            </a:pPr>
            <a:r>
              <a:rPr lang="en-US" sz="1800">
                <a:solidFill>
                  <a:srgbClr val="FFFFFF"/>
                </a:solidFill>
                <a:latin typeface="Century Gothic"/>
                <a:ea typeface="Century Gothic"/>
                <a:cs typeface="Century Gothic"/>
                <a:sym typeface="Century Gothic"/>
              </a:rPr>
              <a:t> </a:t>
            </a:r>
            <a:endParaRPr sz="1800">
              <a:solidFill>
                <a:srgbClr val="FFFFFF"/>
              </a:solidFill>
              <a:latin typeface="Century Gothic"/>
              <a:ea typeface="Century Gothic"/>
              <a:cs typeface="Century Gothic"/>
              <a:sym typeface="Century Gothic"/>
            </a:endParaRPr>
          </a:p>
          <a:p>
            <a:pPr indent="-342900" lvl="0" marL="457200" marR="0" rtl="0" algn="just">
              <a:lnSpc>
                <a:spcPct val="100000"/>
              </a:lnSpc>
              <a:spcBef>
                <a:spcPts val="0"/>
              </a:spcBef>
              <a:spcAft>
                <a:spcPts val="0"/>
              </a:spcAft>
              <a:buClr>
                <a:srgbClr val="FFFFFF"/>
              </a:buClr>
              <a:buSzPts val="1800"/>
              <a:buFont typeface="Century Gothic"/>
              <a:buChar char="●"/>
            </a:pPr>
            <a:r>
              <a:rPr lang="en-US" sz="1800">
                <a:solidFill>
                  <a:srgbClr val="FFFFFF"/>
                </a:solidFill>
                <a:latin typeface="Century Gothic"/>
                <a:ea typeface="Century Gothic"/>
                <a:cs typeface="Century Gothic"/>
                <a:sym typeface="Century Gothic"/>
              </a:rPr>
              <a:t>It is seen that highest pickup is at night for holidays in comparison to the regular day.</a:t>
            </a:r>
            <a:endParaRPr sz="1800">
              <a:solidFill>
                <a:srgbClr val="FFFFFF"/>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pic>
        <p:nvPicPr>
          <p:cNvPr id="63" name="Google Shape;63;p7"/>
          <p:cNvPicPr preferRelativeResize="0"/>
          <p:nvPr/>
        </p:nvPicPr>
        <p:blipFill rotWithShape="1">
          <a:blip r:embed="rId3">
            <a:alphaModFix/>
          </a:blip>
          <a:srcRect b="0" l="0" r="0" t="0"/>
          <a:stretch/>
        </p:blipFill>
        <p:spPr>
          <a:xfrm>
            <a:off x="5096225" y="1017000"/>
            <a:ext cx="6333026" cy="5715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67" name="Shape 67"/>
        <p:cNvGrpSpPr/>
        <p:nvPr/>
      </p:nvGrpSpPr>
      <p:grpSpPr>
        <a:xfrm>
          <a:off x="0" y="0"/>
          <a:ext cx="0" cy="0"/>
          <a:chOff x="0" y="0"/>
          <a:chExt cx="0" cy="0"/>
        </a:xfrm>
      </p:grpSpPr>
      <p:sp>
        <p:nvSpPr>
          <p:cNvPr id="68" name="Google Shape;68;p8"/>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9" name="Google Shape;69;p8"/>
          <p:cNvSpPr txBox="1"/>
          <p:nvPr>
            <p:ph type="title"/>
          </p:nvPr>
        </p:nvSpPr>
        <p:spPr>
          <a:xfrm>
            <a:off x="4082161" y="402423"/>
            <a:ext cx="7434070" cy="435778"/>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Century Gothic"/>
              <a:buNone/>
            </a:pPr>
            <a:r>
              <a:t/>
            </a:r>
            <a:endParaRPr/>
          </a:p>
        </p:txBody>
      </p:sp>
      <p:sp>
        <p:nvSpPr>
          <p:cNvPr id="70" name="Google Shape;70;p8"/>
          <p:cNvSpPr/>
          <p:nvPr/>
        </p:nvSpPr>
        <p:spPr>
          <a:xfrm>
            <a:off x="0" y="0"/>
            <a:ext cx="3617100" cy="6858000"/>
          </a:xfrm>
          <a:prstGeom prst="rect">
            <a:avLst/>
          </a:prstGeom>
          <a:gradFill>
            <a:gsLst>
              <a:gs pos="0">
                <a:srgbClr val="CB241E"/>
              </a:gs>
              <a:gs pos="23000">
                <a:srgbClr val="CB241E"/>
              </a:gs>
              <a:gs pos="69000">
                <a:srgbClr val="AB1E19"/>
              </a:gs>
              <a:gs pos="97000">
                <a:srgbClr val="A01C17"/>
              </a:gs>
              <a:gs pos="100000">
                <a:srgbClr val="A01C17"/>
              </a:gs>
            </a:gsLst>
            <a:path path="circle">
              <a:fillToRect b="50%" l="50%" r="50%" t="50%"/>
            </a:path>
            <a:tileRect/>
          </a:gra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rgbClr val="FFFFFF"/>
              </a:buClr>
              <a:buSzPts val="1800"/>
              <a:buFont typeface="Century Gothic"/>
              <a:buChar char="●"/>
            </a:pPr>
            <a:r>
              <a:rPr lang="en-US" sz="1800">
                <a:solidFill>
                  <a:srgbClr val="FFFFFF"/>
                </a:solidFill>
                <a:latin typeface="Century Gothic"/>
                <a:ea typeface="Century Gothic"/>
                <a:cs typeface="Century Gothic"/>
                <a:sym typeface="Century Gothic"/>
              </a:rPr>
              <a:t>The graph depicts the pickups according to the month</a:t>
            </a:r>
            <a:endParaRPr sz="1800">
              <a:solidFill>
                <a:srgbClr val="FFFFFF"/>
              </a:solidFill>
              <a:latin typeface="Century Gothic"/>
              <a:ea typeface="Century Gothic"/>
              <a:cs typeface="Century Gothic"/>
              <a:sym typeface="Century Gothic"/>
            </a:endParaRPr>
          </a:p>
          <a:p>
            <a:pPr indent="0" lvl="0" marL="457200" marR="0" rtl="0" algn="just">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a:p>
            <a:pPr indent="-342900" lvl="0" marL="457200" marR="0" rtl="0" algn="just">
              <a:lnSpc>
                <a:spcPct val="100000"/>
              </a:lnSpc>
              <a:spcBef>
                <a:spcPts val="0"/>
              </a:spcBef>
              <a:spcAft>
                <a:spcPts val="0"/>
              </a:spcAft>
              <a:buClr>
                <a:srgbClr val="FFFFFF"/>
              </a:buClr>
              <a:buSzPts val="1800"/>
              <a:buFont typeface="Century Gothic"/>
              <a:buChar char="●"/>
            </a:pPr>
            <a:r>
              <a:rPr lang="en-US" sz="1800">
                <a:solidFill>
                  <a:srgbClr val="FFFFFF"/>
                </a:solidFill>
                <a:latin typeface="Century Gothic"/>
                <a:ea typeface="Century Gothic"/>
                <a:cs typeface="Century Gothic"/>
                <a:sym typeface="Century Gothic"/>
              </a:rPr>
              <a:t>There are sudden spikes in pickups on certain holidays and mostly saturdays  in the month.</a:t>
            </a:r>
            <a:endParaRPr sz="1800">
              <a:solidFill>
                <a:srgbClr val="FFFFFF"/>
              </a:solidFill>
              <a:latin typeface="Century Gothic"/>
              <a:ea typeface="Century Gothic"/>
              <a:cs typeface="Century Gothic"/>
              <a:sym typeface="Century Gothic"/>
            </a:endParaRPr>
          </a:p>
        </p:txBody>
      </p:sp>
      <p:pic>
        <p:nvPicPr>
          <p:cNvPr id="71" name="Google Shape;71;p8"/>
          <p:cNvPicPr preferRelativeResize="0"/>
          <p:nvPr/>
        </p:nvPicPr>
        <p:blipFill rotWithShape="1">
          <a:blip r:embed="rId3">
            <a:alphaModFix/>
          </a:blip>
          <a:srcRect b="0" l="0" r="0" t="0"/>
          <a:stretch/>
        </p:blipFill>
        <p:spPr>
          <a:xfrm>
            <a:off x="4859387" y="1023316"/>
            <a:ext cx="6187976" cy="5578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75" name="Shape 75"/>
        <p:cNvGrpSpPr/>
        <p:nvPr/>
      </p:nvGrpSpPr>
      <p:grpSpPr>
        <a:xfrm>
          <a:off x="0" y="0"/>
          <a:ext cx="0" cy="0"/>
          <a:chOff x="0" y="0"/>
          <a:chExt cx="0" cy="0"/>
        </a:xfrm>
      </p:grpSpPr>
      <p:sp>
        <p:nvSpPr>
          <p:cNvPr id="76" name="Google Shape;76;p9"/>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7" name="Google Shape;77;p9"/>
          <p:cNvSpPr/>
          <p:nvPr/>
        </p:nvSpPr>
        <p:spPr>
          <a:xfrm>
            <a:off x="0" y="0"/>
            <a:ext cx="3766800" cy="6858000"/>
          </a:xfrm>
          <a:prstGeom prst="rect">
            <a:avLst/>
          </a:prstGeom>
          <a:gradFill>
            <a:gsLst>
              <a:gs pos="0">
                <a:srgbClr val="CB241E"/>
              </a:gs>
              <a:gs pos="23000">
                <a:srgbClr val="CB241E"/>
              </a:gs>
              <a:gs pos="69000">
                <a:srgbClr val="AB1E19"/>
              </a:gs>
              <a:gs pos="97000">
                <a:srgbClr val="A01C17"/>
              </a:gs>
              <a:gs pos="100000">
                <a:srgbClr val="A01C17"/>
              </a:gs>
            </a:gsLst>
            <a:path path="circle">
              <a:fillToRect b="50%" l="50%" r="50%" t="50%"/>
            </a:path>
            <a:tileRect/>
          </a:gra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Clr>
                <a:srgbClr val="FFFFFF"/>
              </a:buClr>
              <a:buSzPts val="1800"/>
              <a:buFont typeface="Century Gothic"/>
              <a:buChar char="●"/>
            </a:pPr>
            <a:r>
              <a:rPr lang="en-US" sz="1800">
                <a:solidFill>
                  <a:srgbClr val="FFFFFF"/>
                </a:solidFill>
                <a:latin typeface="Century Gothic"/>
                <a:ea typeface="Century Gothic"/>
                <a:cs typeface="Century Gothic"/>
                <a:sym typeface="Century Gothic"/>
              </a:rPr>
              <a:t>Depicts the weekly pickup hour wise.</a:t>
            </a:r>
            <a:endParaRPr sz="1800">
              <a:solidFill>
                <a:srgbClr val="FFFFFF"/>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rgbClr val="FFFFFF"/>
              </a:buClr>
              <a:buSzPts val="1800"/>
              <a:buFont typeface="Century Gothic"/>
              <a:buChar char="●"/>
            </a:pPr>
            <a:r>
              <a:rPr lang="en-US" sz="1800">
                <a:solidFill>
                  <a:srgbClr val="FFFFFF"/>
                </a:solidFill>
                <a:latin typeface="Century Gothic"/>
                <a:ea typeface="Century Gothic"/>
                <a:cs typeface="Century Gothic"/>
                <a:sym typeface="Century Gothic"/>
              </a:rPr>
              <a:t>Friday and Saturday nights </a:t>
            </a:r>
            <a:r>
              <a:rPr lang="en-US" sz="1800">
                <a:solidFill>
                  <a:srgbClr val="FFFFFF"/>
                </a:solidFill>
                <a:latin typeface="Century Gothic"/>
                <a:ea typeface="Century Gothic"/>
                <a:cs typeface="Century Gothic"/>
                <a:sym typeface="Century Gothic"/>
              </a:rPr>
              <a:t>have</a:t>
            </a:r>
            <a:r>
              <a:rPr lang="en-US" sz="1800">
                <a:solidFill>
                  <a:srgbClr val="FFFFFF"/>
                </a:solidFill>
                <a:latin typeface="Century Gothic"/>
                <a:ea typeface="Century Gothic"/>
                <a:cs typeface="Century Gothic"/>
                <a:sym typeface="Century Gothic"/>
              </a:rPr>
              <a:t> higher pickup than others days of the week</a:t>
            </a:r>
            <a:endParaRPr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pic>
        <p:nvPicPr>
          <p:cNvPr descr="Chart&#10;&#10;Description automatically generated" id="78" name="Google Shape;78;p9"/>
          <p:cNvPicPr preferRelativeResize="0"/>
          <p:nvPr>
            <p:ph idx="1" type="body"/>
          </p:nvPr>
        </p:nvPicPr>
        <p:blipFill rotWithShape="1">
          <a:blip r:embed="rId3">
            <a:alphaModFix/>
          </a:blip>
          <a:srcRect b="0" l="0" r="0" t="0"/>
          <a:stretch/>
        </p:blipFill>
        <p:spPr>
          <a:xfrm>
            <a:off x="3955500" y="367050"/>
            <a:ext cx="7944900" cy="612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82" name="Shape 82"/>
        <p:cNvGrpSpPr/>
        <p:nvPr/>
      </p:nvGrpSpPr>
      <p:grpSpPr>
        <a:xfrm>
          <a:off x="0" y="0"/>
          <a:ext cx="0" cy="0"/>
          <a:chOff x="0" y="0"/>
          <a:chExt cx="0" cy="0"/>
        </a:xfrm>
      </p:grpSpPr>
      <p:sp>
        <p:nvSpPr>
          <p:cNvPr id="83" name="Google Shape;83;p10"/>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Google Shape;84;p10"/>
          <p:cNvSpPr/>
          <p:nvPr/>
        </p:nvSpPr>
        <p:spPr>
          <a:xfrm>
            <a:off x="0" y="0"/>
            <a:ext cx="3618300" cy="6858000"/>
          </a:xfrm>
          <a:prstGeom prst="rect">
            <a:avLst/>
          </a:prstGeom>
          <a:gradFill>
            <a:gsLst>
              <a:gs pos="0">
                <a:srgbClr val="CB241E"/>
              </a:gs>
              <a:gs pos="23000">
                <a:srgbClr val="CB241E"/>
              </a:gs>
              <a:gs pos="69000">
                <a:srgbClr val="AB1E19"/>
              </a:gs>
              <a:gs pos="97000">
                <a:srgbClr val="A01C17"/>
              </a:gs>
              <a:gs pos="100000">
                <a:srgbClr val="A01C17"/>
              </a:gs>
            </a:gsLst>
            <a:path path="circle">
              <a:fillToRect b="50%" l="50%" r="50%" t="50%"/>
            </a:path>
            <a:tileRect/>
          </a:gra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rgbClr val="FFFFFF"/>
              </a:buClr>
              <a:buSzPts val="1800"/>
              <a:buFont typeface="Century Gothic"/>
              <a:buChar char="●"/>
            </a:pPr>
            <a:r>
              <a:rPr lang="en-US" sz="1800">
                <a:solidFill>
                  <a:srgbClr val="FFFFFF"/>
                </a:solidFill>
                <a:latin typeface="Century Gothic"/>
                <a:ea typeface="Century Gothic"/>
                <a:cs typeface="Century Gothic"/>
                <a:sym typeface="Century Gothic"/>
              </a:rPr>
              <a:t>The graph compares  the amount of snow in that month and how that affects the pickups</a:t>
            </a:r>
            <a:endParaRPr sz="1800">
              <a:solidFill>
                <a:srgbClr val="FFFFFF"/>
              </a:solidFill>
              <a:latin typeface="Century Gothic"/>
              <a:ea typeface="Century Gothic"/>
              <a:cs typeface="Century Gothic"/>
              <a:sym typeface="Century Gothic"/>
            </a:endParaRPr>
          </a:p>
          <a:p>
            <a:pPr indent="0" lvl="0" marL="457200" marR="0" rtl="0" algn="just">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a:p>
            <a:pPr indent="-342900" lvl="0" marL="457200" marR="0" rtl="0" algn="just">
              <a:lnSpc>
                <a:spcPct val="100000"/>
              </a:lnSpc>
              <a:spcBef>
                <a:spcPts val="0"/>
              </a:spcBef>
              <a:spcAft>
                <a:spcPts val="0"/>
              </a:spcAft>
              <a:buClr>
                <a:srgbClr val="FFFFFF"/>
              </a:buClr>
              <a:buSzPts val="1800"/>
              <a:buFont typeface="Century Gothic"/>
              <a:buChar char="●"/>
            </a:pPr>
            <a:r>
              <a:rPr lang="en-US" sz="1800">
                <a:solidFill>
                  <a:srgbClr val="FFFFFF"/>
                </a:solidFill>
                <a:latin typeface="Century Gothic"/>
                <a:ea typeface="Century Gothic"/>
                <a:cs typeface="Century Gothic"/>
                <a:sym typeface="Century Gothic"/>
              </a:rPr>
              <a:t>the month of January shows highest snow hence the pickups reduce and from February to April </a:t>
            </a:r>
            <a:r>
              <a:rPr lang="en-US" sz="1800">
                <a:solidFill>
                  <a:srgbClr val="FFFFFF"/>
                </a:solidFill>
                <a:latin typeface="Century Gothic"/>
                <a:ea typeface="Century Gothic"/>
                <a:cs typeface="Century Gothic"/>
                <a:sym typeface="Century Gothic"/>
              </a:rPr>
              <a:t>remains</a:t>
            </a:r>
            <a:r>
              <a:rPr lang="en-US" sz="1800">
                <a:solidFill>
                  <a:srgbClr val="FFFFFF"/>
                </a:solidFill>
                <a:latin typeface="Century Gothic"/>
                <a:ea typeface="Century Gothic"/>
                <a:cs typeface="Century Gothic"/>
                <a:sym typeface="Century Gothic"/>
              </a:rPr>
              <a:t> constant</a:t>
            </a:r>
            <a:endParaRPr sz="1800">
              <a:solidFill>
                <a:srgbClr val="FFFFFF"/>
              </a:solidFill>
              <a:latin typeface="Century Gothic"/>
              <a:ea typeface="Century Gothic"/>
              <a:cs typeface="Century Gothic"/>
              <a:sym typeface="Century Gothic"/>
            </a:endParaRPr>
          </a:p>
          <a:p>
            <a:pPr indent="0" lvl="0" marL="457200" marR="0" rtl="0" algn="just">
              <a:lnSpc>
                <a:spcPct val="100000"/>
              </a:lnSpc>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pic>
        <p:nvPicPr>
          <p:cNvPr id="85" name="Google Shape;85;p10"/>
          <p:cNvPicPr preferRelativeResize="0"/>
          <p:nvPr/>
        </p:nvPicPr>
        <p:blipFill rotWithShape="1">
          <a:blip r:embed="rId3">
            <a:alphaModFix/>
          </a:blip>
          <a:srcRect b="0" l="0" r="0" t="0"/>
          <a:stretch/>
        </p:blipFill>
        <p:spPr>
          <a:xfrm>
            <a:off x="3766599" y="434613"/>
            <a:ext cx="8325551" cy="598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89" name="Shape 89"/>
        <p:cNvGrpSpPr/>
        <p:nvPr/>
      </p:nvGrpSpPr>
      <p:grpSpPr>
        <a:xfrm>
          <a:off x="0" y="0"/>
          <a:ext cx="0" cy="0"/>
          <a:chOff x="0" y="0"/>
          <a:chExt cx="0" cy="0"/>
        </a:xfrm>
      </p:grpSpPr>
      <p:sp>
        <p:nvSpPr>
          <p:cNvPr id="90" name="Google Shape;90;p11"/>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1" name="Google Shape;91;p11"/>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92" name="Google Shape;92;p11"/>
          <p:cNvPicPr preferRelativeResize="0"/>
          <p:nvPr/>
        </p:nvPicPr>
        <p:blipFill rotWithShape="1">
          <a:blip r:embed="rId3">
            <a:alphaModFix/>
          </a:blip>
          <a:srcRect b="0" l="0" r="0" t="-532"/>
          <a:stretch/>
        </p:blipFill>
        <p:spPr>
          <a:xfrm rot="-5400000">
            <a:off x="-1265720" y="2187575"/>
            <a:ext cx="6858000" cy="2482850"/>
          </a:xfrm>
          <a:prstGeom prst="rect">
            <a:avLst/>
          </a:prstGeom>
          <a:noFill/>
          <a:ln>
            <a:noFill/>
          </a:ln>
        </p:spPr>
      </p:pic>
      <p:sp>
        <p:nvSpPr>
          <p:cNvPr id="93" name="Google Shape;93;p11"/>
          <p:cNvSpPr txBox="1"/>
          <p:nvPr>
            <p:ph type="title"/>
          </p:nvPr>
        </p:nvSpPr>
        <p:spPr>
          <a:xfrm>
            <a:off x="4090507" y="764373"/>
            <a:ext cx="7434000" cy="14742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US"/>
              <a:t>Recommendation</a:t>
            </a:r>
            <a:endParaRPr/>
          </a:p>
        </p:txBody>
      </p:sp>
      <p:sp>
        <p:nvSpPr>
          <p:cNvPr id="94" name="Google Shape;94;p11"/>
          <p:cNvSpPr txBox="1"/>
          <p:nvPr>
            <p:ph idx="1" type="body"/>
          </p:nvPr>
        </p:nvSpPr>
        <p:spPr>
          <a:xfrm>
            <a:off x="3912850" y="2471025"/>
            <a:ext cx="7804500" cy="3747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1000"/>
              </a:spcBef>
              <a:spcAft>
                <a:spcPts val="0"/>
              </a:spcAft>
              <a:buClr>
                <a:schemeClr val="dk1"/>
              </a:buClr>
              <a:buSzPts val="1100"/>
              <a:buFont typeface="Arial"/>
              <a:buNone/>
            </a:pPr>
            <a:r>
              <a:rPr lang="en-US" sz="2000"/>
              <a:t>Increase the fare price on specific holiday like new year eve and on Friday &amp; Saturday nights a so on. So company will may get high profit. Another thing company can provides the best rate to the uber driver on that day so more uber drive are available meaning more uber rides are available to customers resulting high profits because I got that company needs to focus on few regions like... 'EWR' and 'Staten Island' which has very less Uber driver.</a:t>
            </a:r>
            <a:endParaRPr sz="2000"/>
          </a:p>
          <a:p>
            <a:pPr indent="0" lvl="0" marL="0" rtl="0" algn="l">
              <a:lnSpc>
                <a:spcPct val="100000"/>
              </a:lnSpc>
              <a:spcBef>
                <a:spcPts val="1000"/>
              </a:spcBef>
              <a:spcAft>
                <a:spcPts val="0"/>
              </a:spcAft>
              <a:buNone/>
            </a:pPr>
            <a:r>
              <a:t/>
            </a:r>
            <a:endParaRPr sz="2000"/>
          </a:p>
          <a:p>
            <a:pPr indent="-101600" lvl="0" marL="228600" rtl="0" algn="l">
              <a:lnSpc>
                <a:spcPct val="100000"/>
              </a:lnSpc>
              <a:spcBef>
                <a:spcPts val="1000"/>
              </a:spcBef>
              <a:spcAft>
                <a:spcPts val="0"/>
              </a:spcAft>
              <a:buClr>
                <a:schemeClr val="dk1"/>
              </a:buClr>
              <a:buSzPts val="20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98" name="Shape 98"/>
        <p:cNvGrpSpPr/>
        <p:nvPr/>
      </p:nvGrpSpPr>
      <p:grpSpPr>
        <a:xfrm>
          <a:off x="0" y="0"/>
          <a:ext cx="0" cy="0"/>
          <a:chOff x="0" y="0"/>
          <a:chExt cx="0" cy="0"/>
        </a:xfrm>
      </p:grpSpPr>
      <p:sp>
        <p:nvSpPr>
          <p:cNvPr id="99" name="Google Shape;99;p12"/>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0" name="Google Shape;100;p12"/>
          <p:cNvSpPr txBox="1"/>
          <p:nvPr>
            <p:ph type="title"/>
          </p:nvPr>
        </p:nvSpPr>
        <p:spPr>
          <a:xfrm>
            <a:off x="4090507" y="764372"/>
            <a:ext cx="7434070" cy="1432289"/>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US"/>
              <a:t>TEAM CONTRIBUTION </a:t>
            </a:r>
            <a:endParaRPr/>
          </a:p>
        </p:txBody>
      </p:sp>
      <p:sp>
        <p:nvSpPr>
          <p:cNvPr id="101" name="Google Shape;101;p12"/>
          <p:cNvSpPr/>
          <p:nvPr/>
        </p:nvSpPr>
        <p:spPr>
          <a:xfrm>
            <a:off x="0" y="0"/>
            <a:ext cx="3406393" cy="6858000"/>
          </a:xfrm>
          <a:prstGeom prst="rect">
            <a:avLst/>
          </a:prstGeom>
          <a:gradFill>
            <a:gsLst>
              <a:gs pos="0">
                <a:srgbClr val="CB241E"/>
              </a:gs>
              <a:gs pos="23000">
                <a:srgbClr val="CB241E"/>
              </a:gs>
              <a:gs pos="69000">
                <a:srgbClr val="AB1E19"/>
              </a:gs>
              <a:gs pos="97000">
                <a:srgbClr val="A01C17"/>
              </a:gs>
              <a:gs pos="100000">
                <a:srgbClr val="A01C17"/>
              </a:gs>
            </a:gsLst>
            <a:path path="circle">
              <a:fillToRect b="50%" l="50%" r="50%" t="50%"/>
            </a:path>
            <a:tileRect/>
          </a:gra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02" name="Google Shape;102;p12"/>
          <p:cNvPicPr preferRelativeResize="0"/>
          <p:nvPr/>
        </p:nvPicPr>
        <p:blipFill rotWithShape="1">
          <a:blip r:embed="rId3">
            <a:alphaModFix/>
          </a:blip>
          <a:srcRect b="531" l="0" r="43745" t="-531"/>
          <a:stretch/>
        </p:blipFill>
        <p:spPr>
          <a:xfrm rot="-5400000">
            <a:off x="-1264032" y="2187576"/>
            <a:ext cx="6857999" cy="2482850"/>
          </a:xfrm>
          <a:prstGeom prst="rect">
            <a:avLst/>
          </a:prstGeom>
          <a:noFill/>
          <a:ln>
            <a:noFill/>
          </a:ln>
        </p:spPr>
      </p:pic>
      <p:graphicFrame>
        <p:nvGraphicFramePr>
          <p:cNvPr id="103" name="Google Shape;103;p12"/>
          <p:cNvGraphicFramePr/>
          <p:nvPr/>
        </p:nvGraphicFramePr>
        <p:xfrm>
          <a:off x="3859263" y="2057488"/>
          <a:ext cx="3000000" cy="3000000"/>
        </p:xfrm>
        <a:graphic>
          <a:graphicData uri="http://schemas.openxmlformats.org/drawingml/2006/table">
            <a:tbl>
              <a:tblPr>
                <a:noFill/>
                <a:tableStyleId>{FC3C67C4-60B2-45D6-901C-FD96D43D3E64}</a:tableStyleId>
              </a:tblPr>
              <a:tblGrid>
                <a:gridCol w="3948275"/>
                <a:gridCol w="3948275"/>
              </a:tblGrid>
              <a:tr h="381000">
                <a:tc>
                  <a:txBody>
                    <a:bodyPr/>
                    <a:lstStyle/>
                    <a:p>
                      <a:pPr indent="0" lvl="0" marL="0" rtl="0" algn="ctr">
                        <a:spcBef>
                          <a:spcPts val="0"/>
                        </a:spcBef>
                        <a:spcAft>
                          <a:spcPts val="0"/>
                        </a:spcAft>
                        <a:buNone/>
                      </a:pPr>
                      <a:r>
                        <a:rPr lang="en-US" sz="1800">
                          <a:latin typeface="Century Gothic"/>
                          <a:ea typeface="Century Gothic"/>
                          <a:cs typeface="Century Gothic"/>
                          <a:sym typeface="Century Gothic"/>
                        </a:rPr>
                        <a:t>S</a:t>
                      </a:r>
                      <a:r>
                        <a:rPr lang="en-US" sz="1800">
                          <a:latin typeface="Century Gothic"/>
                          <a:ea typeface="Century Gothic"/>
                          <a:cs typeface="Century Gothic"/>
                          <a:sym typeface="Century Gothic"/>
                        </a:rPr>
                        <a:t>tudent Name</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entury Gothic"/>
                          <a:ea typeface="Century Gothic"/>
                          <a:cs typeface="Century Gothic"/>
                          <a:sym typeface="Century Gothic"/>
                        </a:rPr>
                        <a:t>C</a:t>
                      </a:r>
                      <a:r>
                        <a:rPr lang="en-US" sz="1800">
                          <a:latin typeface="Century Gothic"/>
                          <a:ea typeface="Century Gothic"/>
                          <a:cs typeface="Century Gothic"/>
                          <a:sym typeface="Century Gothic"/>
                        </a:rPr>
                        <a:t>ontribution</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Pratik Domadiya</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Tableau Insights, Python</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Hani Desai</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Presentation, Python</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Nishi Agrawal</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Python, Presentation</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Jaydeep Bhalala</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Presentation</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00">
                          <a:latin typeface="Century Gothic"/>
                          <a:ea typeface="Century Gothic"/>
                          <a:cs typeface="Century Gothic"/>
                          <a:sym typeface="Century Gothic"/>
                        </a:rPr>
                        <a:t>K</a:t>
                      </a:r>
                      <a:r>
                        <a:rPr lang="en-US" sz="1800">
                          <a:latin typeface="Century Gothic"/>
                          <a:ea typeface="Century Gothic"/>
                          <a:cs typeface="Century Gothic"/>
                          <a:sym typeface="Century Gothic"/>
                        </a:rPr>
                        <a:t>eval Padsala</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latin typeface="Century Gothic"/>
                          <a:ea typeface="Century Gothic"/>
                          <a:cs typeface="Century Gothic"/>
                          <a:sym typeface="Century Gothic"/>
                        </a:rPr>
                        <a:t>Tableau Insights, Python</a:t>
                      </a:r>
                      <a:endParaRPr sz="1800">
                        <a:latin typeface="Century Gothic"/>
                        <a:ea typeface="Century Gothic"/>
                        <a:cs typeface="Century Gothic"/>
                        <a:sym typeface="Century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