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wmf" ContentType="image/x-wmf"/>
  <Override PartName="/ppt/media/image4.png" ContentType="image/png"/>
  <Override PartName="/ppt/media/image3.wmf" ContentType="image/x-wmf"/>
  <Override PartName="/ppt/media/image2.wmf" ContentType="image/x-wmf"/>
  <Override PartName="/ppt/media/image21.png" ContentType="image/png"/>
  <Override PartName="/ppt/media/image1.wmf" ContentType="image/x-wmf"/>
  <Override PartName="/ppt/media/image5.png" ContentType="image/png"/>
  <Override PartName="/ppt/media/image6.wmf" ContentType="image/x-wmf"/>
  <Override PartName="/ppt/media/image7.wmf" ContentType="image/x-wmf"/>
  <Override PartName="/ppt/media/image8.png" ContentType="image/png"/>
  <Override PartName="/ppt/media/image10.wmf" ContentType="image/x-wmf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5080" y="6464160"/>
            <a:ext cx="5068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4" descr=""/>
          <p:cNvPicPr/>
          <p:nvPr/>
        </p:nvPicPr>
        <p:blipFill>
          <a:blip r:embed="rId2"/>
          <a:stretch/>
        </p:blipFill>
        <p:spPr>
          <a:xfrm>
            <a:off x="7632000" y="6426000"/>
            <a:ext cx="1078920" cy="1976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7640" y="6237360"/>
            <a:ext cx="9000000" cy="57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33640" y="233640"/>
            <a:ext cx="8683920" cy="5635080"/>
          </a:xfrm>
          <a:custGeom>
            <a:avLst/>
            <a:gdLst/>
            <a:ahLst/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9c4"/>
              </a:gs>
              <a:gs pos="18000">
                <a:srgbClr val="0089c4"/>
              </a:gs>
              <a:gs pos="100000">
                <a:srgbClr val="629fd5"/>
              </a:gs>
            </a:gsLst>
            <a:lin ang="21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7" descr=""/>
          <p:cNvPicPr/>
          <p:nvPr/>
        </p:nvPicPr>
        <p:blipFill>
          <a:blip r:embed="rId3"/>
          <a:stretch/>
        </p:blipFill>
        <p:spPr>
          <a:xfrm>
            <a:off x="7110000" y="6329880"/>
            <a:ext cx="1600920" cy="293400"/>
          </a:xfrm>
          <a:prstGeom prst="rect">
            <a:avLst/>
          </a:prstGeom>
          <a:ln>
            <a:noFill/>
          </a:ln>
        </p:spPr>
      </p:pic>
      <p:pic>
        <p:nvPicPr>
          <p:cNvPr id="5" name="Picture 8" descr=""/>
          <p:cNvPicPr/>
          <p:nvPr/>
        </p:nvPicPr>
        <p:blipFill>
          <a:blip r:embed="rId4"/>
          <a:stretch/>
        </p:blipFill>
        <p:spPr>
          <a:xfrm>
            <a:off x="827640" y="6399720"/>
            <a:ext cx="1727280" cy="26856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35080" y="6464160"/>
            <a:ext cx="5068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4" descr=""/>
          <p:cNvPicPr/>
          <p:nvPr/>
        </p:nvPicPr>
        <p:blipFill>
          <a:blip r:embed="rId2"/>
          <a:stretch/>
        </p:blipFill>
        <p:spPr>
          <a:xfrm>
            <a:off x="7632000" y="6426000"/>
            <a:ext cx="1078920" cy="19764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7632000" y="6426000"/>
            <a:ext cx="1078920" cy="19764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35080" y="6464160"/>
            <a:ext cx="5068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7632000" y="6426000"/>
            <a:ext cx="1078920" cy="197640"/>
          </a:xfrm>
          <a:prstGeom prst="rect">
            <a:avLst/>
          </a:prstGeom>
          <a:ln>
            <a:noFill/>
          </a:ln>
        </p:spPr>
      </p:pic>
      <p:pic>
        <p:nvPicPr>
          <p:cNvPr id="83" name="Picture 6" descr=""/>
          <p:cNvPicPr/>
          <p:nvPr/>
        </p:nvPicPr>
        <p:blipFill>
          <a:blip r:embed="rId3"/>
          <a:stretch/>
        </p:blipFill>
        <p:spPr>
          <a:xfrm>
            <a:off x="3807360" y="2457000"/>
            <a:ext cx="1525320" cy="1942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07640" y="6237360"/>
            <a:ext cx="8928000" cy="57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8720" y="2052000"/>
            <a:ext cx="7486920" cy="16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#Hacka</a:t>
            </a:r>
            <a:r>
              <a:rPr b="0" lang="en-IN" sz="4800" spc="-1" strike="noStrike">
                <a:solidFill>
                  <a:srgbClr val="af62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bout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Team#45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28000" y="4608000"/>
            <a:ext cx="431892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PRETIK C 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SHISHIR DUBEY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RITHIN T 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ABHISHEK BANSAL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5" descr=""/>
          <p:cNvPicPr/>
          <p:nvPr/>
        </p:nvPicPr>
        <p:blipFill>
          <a:blip r:embed="rId1"/>
          <a:srcRect l="0" t="0" r="39169" b="0"/>
          <a:stretch/>
        </p:blipFill>
        <p:spPr>
          <a:xfrm>
            <a:off x="6876000" y="2052000"/>
            <a:ext cx="1316160" cy="148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39640" y="450000"/>
            <a:ext cx="806364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IN" sz="3600" spc="-1" strike="noStrike">
                <a:solidFill>
                  <a:srgbClr val="43c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Brief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39640" y="1548000"/>
            <a:ext cx="8063640" cy="46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IN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Theme Chosen </a:t>
            </a: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728000" indent="-214920">
              <a:lnSpc>
                <a:spcPct val="100000"/>
              </a:lnSpc>
              <a:buClr>
                <a:srgbClr val="000000"/>
              </a:buClr>
              <a:buFont typeface="Calibri"/>
              <a:buChar char="─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analysis of congestive  heart failure re-admission rate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IN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Brief Problem Statement </a:t>
            </a:r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problem at hand was to understand the “Assessment of re-admission rate and factors responsible for re-admission ” with measures of various values of  Re-admission within one year, Duration of stay, Ejection fraction, Diastolic &amp; Systolic HF,Age,Sex etc..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rcRect l="0" t="0" r="39169" b="0"/>
          <a:stretch/>
        </p:blipFill>
        <p:spPr>
          <a:xfrm>
            <a:off x="7826760" y="-24120"/>
            <a:ext cx="1316160" cy="14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39640" y="450000"/>
            <a:ext cx="806364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IN" sz="3600" spc="-1" strike="noStrike">
                <a:solidFill>
                  <a:srgbClr val="43c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Set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rcRect l="0" t="0" r="39169" b="0"/>
          <a:stretch/>
        </p:blipFill>
        <p:spPr>
          <a:xfrm>
            <a:off x="7826760" y="-24120"/>
            <a:ext cx="1316160" cy="14810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444960" y="1349280"/>
            <a:ext cx="8327520" cy="50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raw data set  included 128 columns of  data regarding heart failure re-admission rate including  LDL,HDL, ECG,TropT,PAH_RVSP pulmonary arterial Hypertension etc,along with the details like their Age,sex,Ejection Fraction.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raw data set had so much of  white spaces and so data cleansing had to be done on that and the required column factor which predicted the re-admission rate were taken into account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1" i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Fields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Sex (1-Male, 2-Famale)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Duration of_stay (in days)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 (Ejection Fraction) (1- 50 or &gt;50 %, 2- &lt;50 %)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re-admissions within one year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LV_dysfunction (1- fair, 2- mild to Modrate, 3- severe)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Diastolic_HF (1- Yes, 2- N0)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Systolic_HF (1- Yes, 2- N0)..etc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20480" y="450000"/>
            <a:ext cx="806364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IN" sz="3600" spc="-1" strike="noStrike">
                <a:solidFill>
                  <a:srgbClr val="43c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39640" y="1548000"/>
            <a:ext cx="8063640" cy="46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are suppose to apply predictive analysis on the available data and with the help of such analysis, we can predict  following factors: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i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predictive factors should be established in order to predict re-admission rate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`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rcRect l="0" t="0" r="39169" b="0"/>
          <a:stretch/>
        </p:blipFill>
        <p:spPr>
          <a:xfrm>
            <a:off x="7826760" y="-24120"/>
            <a:ext cx="1316160" cy="14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39640" y="450000"/>
            <a:ext cx="806364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IN" sz="3600" spc="-1" strike="noStrike">
                <a:solidFill>
                  <a:srgbClr val="43c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Approach to solve the problem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rcRect l="0" t="0" r="39169" b="0"/>
          <a:stretch/>
        </p:blipFill>
        <p:spPr>
          <a:xfrm>
            <a:off x="7826760" y="-24120"/>
            <a:ext cx="1316160" cy="148104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741240" y="1692720"/>
            <a:ext cx="1555920" cy="1395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 Analysing the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348720" y="1692720"/>
            <a:ext cx="1753560" cy="1555920"/>
          </a:xfrm>
          <a:prstGeom prst="rect">
            <a:avLst/>
          </a:prstGeom>
          <a:solidFill>
            <a:srgbClr val="0089c4"/>
          </a:solidFill>
          <a:ln w="25560">
            <a:solidFill>
              <a:srgbClr val="0065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Pre-processing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091920" y="1692720"/>
            <a:ext cx="1733760" cy="1555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Normalize the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6203160" y="4250880"/>
            <a:ext cx="1622520" cy="15681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Reduced Data with PCA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3249720" y="4164120"/>
            <a:ext cx="1593000" cy="16545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Fitting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591840" y="4164120"/>
            <a:ext cx="1852560" cy="17535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2340360" y="214884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5113440" y="222912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6772680" y="3272400"/>
            <a:ext cx="483480" cy="9774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1"/>
          <p:cNvSpPr/>
          <p:nvPr/>
        </p:nvSpPr>
        <p:spPr>
          <a:xfrm>
            <a:off x="4930200" y="4749840"/>
            <a:ext cx="1271520" cy="48348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2445480" y="4846320"/>
            <a:ext cx="767160" cy="37728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39640" y="450000"/>
            <a:ext cx="806364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43c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Details about the models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39640" y="1548000"/>
            <a:ext cx="8063640" cy="46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data set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was containing around 128 fields and  150 records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Cross validation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have divided data into train and test data 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Metrics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Rsquared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Adjusted rsquare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rcRect l="0" t="0" r="39169" b="0"/>
          <a:stretch/>
        </p:blipFill>
        <p:spPr>
          <a:xfrm>
            <a:off x="7826760" y="-24120"/>
            <a:ext cx="1316160" cy="14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39640" y="450000"/>
            <a:ext cx="806364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IN" sz="3600" spc="-1" strike="noStrike">
                <a:solidFill>
                  <a:srgbClr val="43c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Frameworks/libraries/ML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3600" spc="-1" strike="noStrike">
                <a:solidFill>
                  <a:srgbClr val="43c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Algorithms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2880" y="1721160"/>
            <a:ext cx="8063640" cy="46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Frameworks</a:t>
            </a:r>
            <a:r>
              <a:rPr b="0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Pandas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scikit learn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Algorithm </a:t>
            </a:r>
            <a:r>
              <a:rPr b="0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map reduction technique for accuracy “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PCA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Libraries :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scikit learn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Picture 3" descr=""/>
          <p:cNvPicPr/>
          <p:nvPr/>
        </p:nvPicPr>
        <p:blipFill>
          <a:blip r:embed="rId1"/>
          <a:srcRect l="0" t="0" r="39169" b="0"/>
          <a:stretch/>
        </p:blipFill>
        <p:spPr>
          <a:xfrm>
            <a:off x="7826760" y="-24120"/>
            <a:ext cx="1316160" cy="14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 descr=""/>
          <p:cNvPicPr/>
          <p:nvPr/>
        </p:nvPicPr>
        <p:blipFill>
          <a:blip r:embed="rId1"/>
          <a:srcRect l="0" t="0" r="39169" b="0"/>
          <a:stretch/>
        </p:blipFill>
        <p:spPr>
          <a:xfrm>
            <a:off x="7826760" y="-24120"/>
            <a:ext cx="1316160" cy="148104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106920" y="1548000"/>
            <a:ext cx="8063640" cy="46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i="1" lang="en-IN" sz="11500" spc="-1" strike="noStrike">
                <a:solidFill>
                  <a:srgbClr val="43c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11500" spc="-1" strike="noStrike">
                <a:solidFill>
                  <a:srgbClr val="43c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1" i="1" lang="en-IN" sz="11500" spc="-1" strike="noStrike">
                <a:solidFill>
                  <a:srgbClr val="43c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philips_internal_documentation_template_mar14</Template>
  <TotalTime>3322</TotalTime>
  <Application>LibreOffice/5.1.4.2$Linux_X86_64 LibreOffice_project/10m0$Build-2</Application>
  <Words>167</Words>
  <Paragraphs>65</Paragraphs>
  <Company>Philips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2014-03-19T20:06:05Z</dcterms:created>
  <dc:creator>Vivek Shah</dc:creator>
  <dc:description>Version 6.4 - 1.0</dc:description>
  <dc:language>en-IN</dc:language>
  <cp:lastModifiedBy/>
  <dcterms:modified xsi:type="dcterms:W3CDTF">2016-09-12T11:12:17Z</dcterms:modified>
  <cp:revision>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Philips</vt:lpwstr>
  </property>
  <property fmtid="{D5CDD505-2E9C-101B-9397-08002B2CF9AE}" pid="4" name="ContentTypeId">
    <vt:lpwstr>0x01010030CD3E588F6724498D161F3C11F23611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9</vt:i4>
  </property>
</Properties>
</file>