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68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1483" y="31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A28639-4AC5-1EA2-9773-9D2C7A260A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4FCBD-A39D-C13D-D342-2CBBB23C55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AEEF77-97F7-4BC4-9E8D-DB987022306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D97C8-4A38-5AB2-6CF6-F5B55CD659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22AF8-26C5-8137-6043-FF74EDD79F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452A9-05B8-4E53-8300-701447B2BC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538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hyperlink" Target="https://your-ngrok-link.ngrok-free.ap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ratikms10/projectaiml.git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0.10076" TargetMode="External"/><Relationship Id="rId2" Type="http://schemas.openxmlformats.org/officeDocument/2006/relationships/hyperlink" Target="https://jespublication.com/uploads/2025-V16I50123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Classification using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5" y="93474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031" y="3753788"/>
            <a:ext cx="1125793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:- SAMBHERAO PRATIK MAHADEV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ID :- STU682971f5985c21747546613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:- JAIHIND COLLEGE OF ENGINEERING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:- Computer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07" y="589936"/>
            <a:ext cx="10942386" cy="70416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490" y="1150563"/>
            <a:ext cx="11019020" cy="455687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</a:p>
          <a:p>
            <a:pPr marL="305435" indent="-305435">
              <a:lnSpc>
                <a:spcPct val="100000"/>
              </a:lnSpc>
            </a:pPr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</a:t>
            </a:r>
            <a:r>
              <a:rPr lang="en-US" sz="2000" dirty="0">
                <a:latin typeface="Arial"/>
                <a:ea typeface="+mn-lt"/>
                <a:cs typeface="+mn-lt"/>
              </a:rPr>
              <a:t>Step by Step  Procedure</a:t>
            </a:r>
            <a:r>
              <a:rPr lang="en-US" sz="2000" b="1" dirty="0">
                <a:latin typeface="Arial"/>
                <a:ea typeface="+mn-lt"/>
                <a:cs typeface="+mn-lt"/>
              </a:rPr>
              <a:t>) </a:t>
            </a:r>
            <a:endParaRPr lang="en-US" sz="2000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dirty="0">
                <a:latin typeface="Arial"/>
                <a:ea typeface="+mn-lt"/>
                <a:cs typeface="Arial"/>
              </a:rPr>
              <a:t>Optional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1896"/>
            <a:ext cx="11029616" cy="5302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F4B9A-9C79-0C28-E217-9FF1F831DDD4}"/>
              </a:ext>
            </a:extLst>
          </p:cNvPr>
          <p:cNvSpPr txBox="1"/>
          <p:nvPr/>
        </p:nvSpPr>
        <p:spPr>
          <a:xfrm>
            <a:off x="393290" y="1130710"/>
            <a:ext cx="112175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project aims to develop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 Machine Learning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that classifies whether an individual earns more than $50K annually based on attributes like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Age, Work Class, Education, Occupation, Hours-Per-Week, and more.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dataset used 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 Adult Income Dataset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from UCI.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goal is to create an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Automated, Accurate, and Deployable Prediction System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salary classification.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helps organizations streamline HR decisions and analyze workforce income trends.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Challenges include handling missing values, outliers, and categorical encoding.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Automates decision-making 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Data-Driven Insights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Real-world relevance 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finance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sociological analysis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70261B-232E-3B47-9D2A-E77EB2BB2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89" y="4041058"/>
            <a:ext cx="11217517" cy="272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2068"/>
            <a:ext cx="11029616" cy="5302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30B27-ADFC-443B-A478-18DEB50B2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535" y="692068"/>
            <a:ext cx="6095999" cy="6052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9F4394-4700-9D3B-AED8-929EA58D5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66" y="1105806"/>
            <a:ext cx="6095999" cy="50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4911AE-A991-28D8-568D-71E2187C868D}"/>
              </a:ext>
            </a:extLst>
          </p:cNvPr>
          <p:cNvSpPr txBox="1"/>
          <p:nvPr/>
        </p:nvSpPr>
        <p:spPr>
          <a:xfrm>
            <a:off x="581192" y="1232452"/>
            <a:ext cx="11592233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Step-by-step Procedure: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Load &amp; clean dataset (remove nulls, outliers, '?' entries)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Preprocess (encode categorical, normalize, impute)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Split data into train/test (80/20)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Train various ML models: 	</a:t>
            </a:r>
          </a:p>
          <a:p>
            <a:pPr marL="3543300" lvl="7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</a:p>
          <a:p>
            <a:pPr marL="3543300" lvl="7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SVR</a:t>
            </a:r>
          </a:p>
          <a:p>
            <a:pPr marL="3543300" lvl="7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MLP Classifier</a:t>
            </a:r>
          </a:p>
          <a:p>
            <a:pPr marL="3543300" lvl="7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</a:p>
          <a:p>
            <a:pPr marL="3543300" lvl="7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Bagging(Decision tree)</a:t>
            </a:r>
          </a:p>
          <a:p>
            <a:pPr marL="3543300" lvl="7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Ada boost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Compare model accuracy and select the best</a:t>
            </a: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Save best model as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best_model.pkl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Deploy using </a:t>
            </a: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+  </a:t>
            </a: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Ngrok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real-time predictions</a:t>
            </a:r>
          </a:p>
          <a:p>
            <a:pPr>
              <a:buClr>
                <a:srgbClr val="0070C0"/>
              </a:buClr>
            </a:pP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DB8A3E-8BEF-4C1E-9DAB-2A8846823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233" y="924676"/>
            <a:ext cx="1155153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Best Accuracy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pPr marL="2628900" lvl="5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AdaBoost Classifier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Accuracy Scores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628900" lvl="5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KNN: ~0.79</a:t>
            </a:r>
          </a:p>
          <a:p>
            <a:pPr marL="2628900" lvl="5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SVR: ~0.74 (with thresholding)</a:t>
            </a:r>
          </a:p>
          <a:p>
            <a:pPr marL="2628900" lvl="5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MLP: ~0.84</a:t>
            </a:r>
          </a:p>
          <a:p>
            <a:pPr marL="2628900" lvl="5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Gaussian NB: ~0.80</a:t>
            </a:r>
          </a:p>
          <a:p>
            <a:pPr marL="2628900" lvl="5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Bagging: ~0.85</a:t>
            </a:r>
          </a:p>
          <a:p>
            <a:pPr marL="2628900" lvl="5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AdaBoost: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~0.86</a:t>
            </a:r>
          </a:p>
          <a:p>
            <a:pPr marL="2628900" lvl="5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Arial" panose="020B0604020202020204" pitchFamily="34" charset="0"/>
              <a:buChar char="•"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🌐 Deployment Output: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Hosted </a:t>
            </a: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app using </a:t>
            </a:r>
            <a:r>
              <a:rPr lang="en-US" alt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Ngrok</a:t>
            </a: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https://your-ngrok-link.ngrok-free.app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http://localhost:8000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Git-hub link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https://github.com/Pratikms10/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projectaiml.git</a:t>
            </a: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269BB-41C2-0FE8-794B-A69B9A24D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CA9664-F43E-E73C-CD5A-135C7CA1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017D08-DEE3-566A-FCCD-53F151A38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39437"/>
              </p:ext>
            </p:extLst>
          </p:nvPr>
        </p:nvGraphicFramePr>
        <p:xfrm>
          <a:off x="581191" y="1232452"/>
          <a:ext cx="11029616" cy="50294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7404">
                  <a:extLst>
                    <a:ext uri="{9D8B030D-6E8A-4147-A177-3AD203B41FA5}">
                      <a16:colId xmlns:a16="http://schemas.microsoft.com/office/drawing/2014/main" val="3883710846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3452790895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31237528"/>
                    </a:ext>
                  </a:extLst>
                </a:gridCol>
                <a:gridCol w="2757404">
                  <a:extLst>
                    <a:ext uri="{9D8B030D-6E8A-4147-A177-3AD203B41FA5}">
                      <a16:colId xmlns:a16="http://schemas.microsoft.com/office/drawing/2014/main" val="691040536"/>
                    </a:ext>
                  </a:extLst>
                </a:gridCol>
              </a:tblGrid>
              <a:tr h="248577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54189425"/>
                  </a:ext>
                </a:extLst>
              </a:tr>
              <a:tr h="254368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186017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D878D59-4A5D-17E7-1EE0-29A6EED8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0" y="1232452"/>
            <a:ext cx="3211728" cy="27029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1CF5A4-DC88-C55C-9CFF-7467873C9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160" y="1232452"/>
            <a:ext cx="3003840" cy="27029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DF8B8B-1234-B088-F559-B572310CE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21" y="3680747"/>
            <a:ext cx="5514809" cy="25811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4AF1EA-91AB-3D56-FD01-5E4EDAB12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232451"/>
            <a:ext cx="3211728" cy="24482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C308F70-04AF-B761-7432-835FE30EC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7727" y="1232450"/>
            <a:ext cx="2429002" cy="24482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69C4C39-E12E-C68B-9A53-BE4D33DF4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481" y="3680747"/>
            <a:ext cx="3200888" cy="25811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0CBD25-FB0E-64C8-A5B4-C6BF2AF0F8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03069" y="3680747"/>
            <a:ext cx="3092159" cy="258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42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387626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project successfully classifies salary categories using various ML models.</a:t>
            </a:r>
          </a:p>
          <a:p>
            <a:pPr marL="305435" indent="-305435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AdaBoost Classifier gave the best accuracy after rigorous comparison.</a:t>
            </a:r>
          </a:p>
          <a:p>
            <a:pPr marL="305435" indent="-305435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models were standardized using pipelines.</a:t>
            </a:r>
          </a:p>
          <a:p>
            <a:pPr marL="305435" indent="-305435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deployment enables both individual and bulk predictions.</a:t>
            </a:r>
          </a:p>
          <a:p>
            <a:pPr marL="305435" indent="-305435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Challenges included managing categorical data and model tuning.</a:t>
            </a:r>
          </a:p>
          <a:p>
            <a:pPr marL="305435" indent="-305435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solution demonstrates strong practical use for HR analytics.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811BE53-0F39-DAEC-5701-3D05700D3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38437" y="1232452"/>
            <a:ext cx="1204924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UCI Adult Dataset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 lit Docs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Medium &amp; Towards Data Science articles on ML Pipelines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Arial" panose="020B0604020202020204" pitchFamily="34" charset="0"/>
              </a:rPr>
              <a:t>Reena, S. K., &amp; Rabbani, S. S. (2025).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i="1" dirty="0">
                <a:latin typeface="Arial" panose="020B0604020202020204" pitchFamily="34" charset="0"/>
              </a:rPr>
              <a:t>Adult Income Classification using Machine Learning Techniques.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JES Publications, Vol. 16(5), pp. 123–130.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hlinkClick r:id="rId2"/>
              </a:rPr>
              <a:t>https://jespublication.com/uploads/2025-V16I50123.pdf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Arial" panose="020B0604020202020204" pitchFamily="34" charset="0"/>
              </a:rPr>
              <a:t>Chakrabarty, N., &amp; Biswas, S. (2018).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i="1" dirty="0">
                <a:latin typeface="Arial" panose="020B0604020202020204" pitchFamily="34" charset="0"/>
              </a:rPr>
              <a:t>A Statistical Approach to Adult Census Income Level Prediction.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 err="1">
                <a:latin typeface="Arial" panose="020B0604020202020204" pitchFamily="34" charset="0"/>
              </a:rPr>
              <a:t>arXiv</a:t>
            </a:r>
            <a:r>
              <a:rPr lang="en-US" altLang="en-US" sz="2000" dirty="0">
                <a:latin typeface="Arial" panose="020B0604020202020204" pitchFamily="34" charset="0"/>
              </a:rPr>
              <a:t> preprint arXiv:1810.10076.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hlinkClick r:id="rId3"/>
              </a:rPr>
              <a:t>https://arxiv.org/abs/1810.10076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dcmitype/"/>
    <ds:schemaRef ds:uri="http://schemas.microsoft.com/office/2006/documentManagement/types"/>
    <ds:schemaRef ds:uri="c0fa2617-96bd-425d-8578-e93563fe37c5"/>
    <ds:schemaRef ds:uri="http://purl.org/dc/elements/1.1/"/>
    <ds:schemaRef ds:uri="http://schemas.microsoft.com/office/2006/metadata/properties"/>
    <ds:schemaRef ds:uri="9162bd5b-4ed9-4da3-b376-05204580ba3f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211</TotalTime>
  <Words>504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Employee Salary Classification using Machine Learning</vt:lpstr>
      <vt:lpstr>OUTLINE</vt:lpstr>
      <vt:lpstr>Problem Statement</vt:lpstr>
      <vt:lpstr>System  Approach</vt:lpstr>
      <vt:lpstr>Algorithm &amp; Deployment</vt:lpstr>
      <vt:lpstr>Result</vt:lpstr>
      <vt:lpstr>Result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Eshwar Sambherao</cp:lastModifiedBy>
  <cp:revision>60</cp:revision>
  <dcterms:created xsi:type="dcterms:W3CDTF">2021-05-26T16:50:10Z</dcterms:created>
  <dcterms:modified xsi:type="dcterms:W3CDTF">2025-07-22T18:56:54Z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