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72" r:id="rId6"/>
    <p:sldId id="261" r:id="rId7"/>
    <p:sldId id="262" r:id="rId8"/>
    <p:sldId id="273" r:id="rId9"/>
    <p:sldId id="274" r:id="rId10"/>
    <p:sldId id="276" r:id="rId11"/>
    <p:sldId id="263" r:id="rId12"/>
    <p:sldId id="266" r:id="rId13"/>
    <p:sldId id="275" r:id="rId14"/>
    <p:sldId id="267" r:id="rId15"/>
    <p:sldId id="268" r:id="rId16"/>
    <p:sldId id="269" r:id="rId17"/>
    <p:sldId id="271" r:id="rId18"/>
    <p:sldId id="257" r:id="rId19"/>
  </p:sldIdLst>
  <p:sldSz cx="9144000" cy="5143500" type="screen16x9"/>
  <p:notesSz cx="6858000" cy="9144000"/>
  <p:embeddedFontLst>
    <p:embeddedFont>
      <p:font typeface="Montserrat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0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-43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8931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 - 1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Telecom</a:t>
            </a: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Churn Analysis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IN" sz="18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sz="18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8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IN" sz="1800" b="1" u="sng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eam Members</a:t>
            </a:r>
            <a:br>
              <a:rPr lang="en-IN" sz="1800" b="1" u="sng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600" b="1" dirty="0" err="1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Pratik</a:t>
            </a:r>
            <a:r>
              <a:rPr lang="en-IN" sz="1600" b="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sz="1600" b="1" dirty="0" err="1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Vishwakarma</a:t>
            </a:r>
            <a:r>
              <a:rPr lang="en-IN" sz="1600" b="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sz="1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sz="1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Ashraf Ali Korbu</a:t>
            </a:r>
            <a:br>
              <a:rPr lang="en-IN" sz="1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Mohammed Saad Pasha</a:t>
            </a:r>
            <a:br>
              <a:rPr lang="en-IN" sz="1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600" b="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Nayanjyoti </a:t>
            </a:r>
            <a:r>
              <a:rPr lang="en-IN" sz="1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Sharma</a:t>
            </a:r>
            <a:br>
              <a:rPr lang="en-IN" sz="1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600" b="1" dirty="0" err="1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Arunav</a:t>
            </a:r>
            <a:r>
              <a:rPr lang="en-IN" sz="1600" b="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sz="1600" b="1" dirty="0" err="1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Goswami</a:t>
            </a:r>
            <a:endParaRPr lang="en-IN" sz="16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23C9C3-2CE5-4582-899B-E8F035C2F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1558939"/>
            <a:ext cx="3999900" cy="262632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xmlns="" id="{F6722131-BE80-47FB-9CFD-AAD79535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EDA(continued)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6337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0EEFE0B-A912-473A-803C-6D104B2E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EDA</a:t>
            </a:r>
            <a:r>
              <a:rPr lang="en-US" b="1" dirty="0"/>
              <a:t> (continued)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E12C9C7-7B72-4A98-AC3E-A768A27C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9408"/>
            <a:ext cx="8924794" cy="327800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56CC377-10AB-4A0F-B795-59396F317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62622"/>
          </a:xfrm>
        </p:spPr>
        <p:txBody>
          <a:bodyPr/>
          <a:lstStyle/>
          <a:p>
            <a:pPr marL="114300" indent="0">
              <a:buNone/>
            </a:pPr>
            <a:r>
              <a:rPr lang="en-US" b="1" u="sng" dirty="0">
                <a:solidFill>
                  <a:schemeClr val="bg1"/>
                </a:solidFill>
              </a:rPr>
              <a:t>State wise churn percentage:-</a:t>
            </a:r>
            <a:endParaRPr lang="en-IN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6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F35C306-3868-41A2-91F9-4B0EB0BD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 (continued)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593C5C-5CC8-4827-8ED2-699EBCA3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29" y="2142462"/>
            <a:ext cx="3401299" cy="2483994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6375074"/>
              </p:ext>
            </p:extLst>
          </p:nvPr>
        </p:nvGraphicFramePr>
        <p:xfrm>
          <a:off x="5049769" y="2404649"/>
          <a:ext cx="2620963" cy="1379537"/>
        </p:xfrm>
        <a:graphic>
          <a:graphicData uri="http://schemas.openxmlformats.org/presentationml/2006/ole">
            <p:oleObj spid="_x0000_s2066" name="Bitmap Image" r:id="rId4" imgW="2621160" imgH="1379160" progId="PBrus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313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F35C306-3868-41A2-91F9-4B0EB0BD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 (continued)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55B6660-7786-4CCA-A4A6-E73DE6AD8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39" y="1638880"/>
            <a:ext cx="3401299" cy="24972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41842" y="1901686"/>
            <a:ext cx="2763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11.5 % churn rate for no international plan &amp; 42.41 % </a:t>
            </a:r>
            <a:r>
              <a:rPr lang="en-US" dirty="0"/>
              <a:t>for </a:t>
            </a:r>
            <a:r>
              <a:rPr lang="en-US" dirty="0" smtClean="0"/>
              <a:t>international </a:t>
            </a:r>
            <a:r>
              <a:rPr lang="en-US" dirty="0"/>
              <a:t>plan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230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B37D56-C804-4166-AE23-1B094D82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 (continued)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4AD421-B0C7-49F8-A0FC-858341FE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51" y="2102856"/>
            <a:ext cx="3680398" cy="2531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53271" y="2372139"/>
            <a:ext cx="2425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16.7 % churn rate for no voice mail plan &amp; 8.6 % for </a:t>
            </a:r>
            <a:r>
              <a:rPr lang="en-US" dirty="0"/>
              <a:t>voice mail plan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045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6D8E59-54AB-40D3-8041-3C413836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44813"/>
            <a:ext cx="8520600" cy="572700"/>
          </a:xfrm>
        </p:spPr>
        <p:txBody>
          <a:bodyPr/>
          <a:lstStyle/>
          <a:p>
            <a:r>
              <a:rPr lang="en-US" b="1" dirty="0" smtClean="0">
                <a:latin typeface="Montserrat" panose="020B0604020202020204" charset="0"/>
              </a:rPr>
              <a:t>Observations</a:t>
            </a:r>
            <a:endParaRPr lang="en-IN" b="1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F658A3-6848-4BC3-8FEA-A23582B6B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06556"/>
            <a:ext cx="5081935" cy="3542729"/>
          </a:xfrm>
        </p:spPr>
        <p:txBody>
          <a:bodyPr/>
          <a:lstStyle/>
          <a:p>
            <a:pPr>
              <a:buClrTx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Churn rate increases with increase in customer service calls</a:t>
            </a:r>
          </a:p>
          <a:p>
            <a:pPr>
              <a:buClrTx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Customers </a:t>
            </a: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with longer 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talk time in the morning have high chance of discontinuing the </a:t>
            </a: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subscription.</a:t>
            </a: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>
              <a:buClrTx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High populated areas have high churn rate.</a:t>
            </a:r>
          </a:p>
          <a:p>
            <a:pPr>
              <a:buClrTx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Customers with international plan have high chance of leaving the </a:t>
            </a: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subscription.</a:t>
            </a: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For 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customers with no voice mail plan, the chance of discontinuing the subscription is greater than those with voice mail plan</a:t>
            </a: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.</a:t>
            </a: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Try to offer the best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6101C2-7B29-4EC5-A47F-6EB1A2A6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635" y="1106556"/>
            <a:ext cx="3485248" cy="280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12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83ED8-D3AD-41DE-B166-2C26C53B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Conclusion</a:t>
            </a:r>
            <a:endParaRPr lang="en-IN" b="1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D57DD0-3BD1-4285-8AB7-9D7EFE4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27187"/>
            <a:ext cx="3999900" cy="4029125"/>
          </a:xfrm>
        </p:spPr>
        <p:txBody>
          <a:bodyPr/>
          <a:lstStyle/>
          <a:p>
            <a:pPr marL="139700" indent="0">
              <a:buClrTx/>
              <a:buNone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From the observations, we can conclude that the company needs to work on the following fields for customer retention:</a:t>
            </a:r>
          </a:p>
          <a:p>
            <a:pPr>
              <a:buClrTx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Offer better service in most populated areas.</a:t>
            </a:r>
          </a:p>
          <a:p>
            <a:pPr>
              <a:buClrTx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Provide better long talk time plans.</a:t>
            </a:r>
          </a:p>
          <a:p>
            <a:pPr>
              <a:buClrTx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Take feedback and suggestions on a regular basis, try to implement it and strive for better communication.</a:t>
            </a:r>
          </a:p>
          <a:p>
            <a:pPr>
              <a:buClrTx/>
            </a:pP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Company 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can offer better International plans.</a:t>
            </a:r>
          </a:p>
          <a:p>
            <a:pPr>
              <a:buClrTx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Offer more Incentives in the form of discounts and cashbacks to churn customers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1CED591-C4E8-483B-957C-3887AEBC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269" y="1330065"/>
            <a:ext cx="3999900" cy="30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83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E0EA30-8674-43A7-B89D-944FCE1A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Challenges </a:t>
            </a:r>
            <a:endParaRPr lang="en-IN" b="1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B57B94-902A-448B-B543-598331278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99900" cy="3638186"/>
          </a:xfrm>
        </p:spPr>
        <p:txBody>
          <a:bodyPr/>
          <a:lstStyle/>
          <a:p>
            <a:pPr>
              <a:buClrTx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Selection of features was quite a challenge.</a:t>
            </a:r>
          </a:p>
          <a:p>
            <a:pPr>
              <a:buClrTx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For some of the variables like  </a:t>
            </a:r>
            <a:r>
              <a:rPr lang="en-US" b="1" dirty="0">
                <a:solidFill>
                  <a:schemeClr val="bg1"/>
                </a:solidFill>
                <a:latin typeface="Montserrat" panose="020B0604020202020204" charset="0"/>
              </a:rPr>
              <a:t>‘Account length’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, we have no idea about its relevance to Churn.</a:t>
            </a:r>
          </a:p>
          <a:p>
            <a:pPr>
              <a:buClrTx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We cannot consider all these variables as the exact reasons why customers left because they might leave for the better price offered by competitors or the bad economy at a certain time, etc. </a:t>
            </a:r>
          </a:p>
          <a:p>
            <a:pPr>
              <a:buClrTx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Churn does not take into consideration the types of customers that are leaving – new vs old</a:t>
            </a:r>
          </a:p>
          <a:p>
            <a:pPr>
              <a:buClrTx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>
              <a:buClrTx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>
              <a:buClrTx/>
            </a:pP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E194D43-76CF-42C6-9CD7-B57A671E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96" y="1310333"/>
            <a:ext cx="4326707" cy="31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20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752600"/>
            <a:ext cx="8520600" cy="124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60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60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75A43-EC25-4B67-972D-8A8C1A3E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Montserrat" panose="020B0604020202020204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BB181B-0E21-4330-8656-0347CDA2C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sz="2000" b="1" dirty="0">
                <a:solidFill>
                  <a:schemeClr val="bg1"/>
                </a:solidFill>
                <a:latin typeface="Montserrat" panose="020B0604020202020204" charset="0"/>
              </a:rPr>
              <a:t>Churn : </a:t>
            </a:r>
            <a:r>
              <a:rPr lang="en-IN" dirty="0">
                <a:solidFill>
                  <a:schemeClr val="bg1"/>
                </a:solidFill>
                <a:latin typeface="Montserrat" panose="020B0604020202020204" charset="0"/>
              </a:rPr>
              <a:t>It is a problem for Telecom companies as </a:t>
            </a:r>
            <a:r>
              <a:rPr lang="en-IN" dirty="0" smtClean="0">
                <a:solidFill>
                  <a:schemeClr val="bg1"/>
                </a:solidFill>
                <a:latin typeface="Montserrat" panose="020B0604020202020204" charset="0"/>
              </a:rPr>
              <a:t>it </a:t>
            </a:r>
            <a:r>
              <a:rPr lang="en-IN" dirty="0">
                <a:solidFill>
                  <a:schemeClr val="bg1"/>
                </a:solidFill>
                <a:latin typeface="Montserrat" panose="020B0604020202020204" charset="0"/>
              </a:rPr>
              <a:t>is more expensive to acquire new customers than to keep </a:t>
            </a:r>
            <a:r>
              <a:rPr lang="en-IN" dirty="0" smtClean="0">
                <a:solidFill>
                  <a:schemeClr val="bg1"/>
                </a:solidFill>
                <a:latin typeface="Montserrat" panose="020B0604020202020204" charset="0"/>
              </a:rPr>
              <a:t>the </a:t>
            </a:r>
            <a:r>
              <a:rPr lang="en-IN" dirty="0">
                <a:solidFill>
                  <a:schemeClr val="bg1"/>
                </a:solidFill>
                <a:latin typeface="Montserrat" panose="020B0604020202020204" charset="0"/>
              </a:rPr>
              <a:t>existing ones from leaving.</a:t>
            </a:r>
          </a:p>
          <a:p>
            <a:pPr algn="just"/>
            <a:r>
              <a:rPr lang="en-IN" sz="2000" b="1" dirty="0">
                <a:solidFill>
                  <a:schemeClr val="bg1"/>
                </a:solidFill>
                <a:latin typeface="Montserrat" panose="020B0604020202020204" charset="0"/>
              </a:rPr>
              <a:t>Company : </a:t>
            </a:r>
            <a:r>
              <a:rPr lang="en-IN" sz="2000" u="sng" dirty="0">
                <a:solidFill>
                  <a:schemeClr val="bg1"/>
                </a:solidFill>
                <a:latin typeface="Montserrat" panose="020B0604020202020204" charset="0"/>
              </a:rPr>
              <a:t>Orange S.A</a:t>
            </a:r>
            <a:r>
              <a:rPr lang="en-IN" sz="2000" u="sng" dirty="0" smtClean="0">
                <a:solidFill>
                  <a:schemeClr val="bg1"/>
                </a:solidFill>
                <a:latin typeface="Montserrat" panose="020B0604020202020204" charset="0"/>
              </a:rPr>
              <a:t>.,</a:t>
            </a:r>
            <a:r>
              <a:rPr lang="en-IN" sz="2000" dirty="0" smtClean="0">
                <a:solidFill>
                  <a:schemeClr val="bg1"/>
                </a:solidFill>
                <a:latin typeface="Montserrat" panose="020B0604020202020204" charset="0"/>
              </a:rPr>
              <a:t> formerly France </a:t>
            </a:r>
            <a:r>
              <a:rPr lang="en-IN" sz="2000" dirty="0">
                <a:solidFill>
                  <a:schemeClr val="bg1"/>
                </a:solidFill>
                <a:latin typeface="Montserrat" panose="020B0604020202020204" charset="0"/>
              </a:rPr>
              <a:t>Telecom S.A</a:t>
            </a:r>
            <a:r>
              <a:rPr lang="en-IN" sz="2000" dirty="0" smtClean="0">
                <a:solidFill>
                  <a:schemeClr val="bg1"/>
                </a:solidFill>
                <a:latin typeface="Montserrat" panose="020B0604020202020204" charset="0"/>
              </a:rPr>
              <a:t>., </a:t>
            </a:r>
            <a:r>
              <a:rPr lang="en-IN" sz="2000" dirty="0">
                <a:solidFill>
                  <a:schemeClr val="bg1"/>
                </a:solidFill>
                <a:latin typeface="Montserrat" panose="020B0604020202020204" charset="0"/>
              </a:rPr>
              <a:t>is a French Multinational telecommunications corporation.</a:t>
            </a:r>
          </a:p>
          <a:p>
            <a:pPr algn="just"/>
            <a:r>
              <a:rPr lang="en-IN" dirty="0">
                <a:solidFill>
                  <a:schemeClr val="bg1"/>
                </a:solidFill>
                <a:latin typeface="Montserrat" panose="020B0604020202020204" charset="0"/>
              </a:rPr>
              <a:t>It has 266 million customers </a:t>
            </a:r>
            <a:r>
              <a:rPr lang="en-IN" dirty="0" smtClean="0">
                <a:solidFill>
                  <a:schemeClr val="bg1"/>
                </a:solidFill>
                <a:latin typeface="Montserrat" panose="020B0604020202020204" charset="0"/>
              </a:rPr>
              <a:t>worldwide </a:t>
            </a:r>
            <a:r>
              <a:rPr lang="en-IN" dirty="0">
                <a:solidFill>
                  <a:schemeClr val="bg1"/>
                </a:solidFill>
                <a:latin typeface="Montserrat" panose="020B0604020202020204" charset="0"/>
              </a:rPr>
              <a:t>and is the 11</a:t>
            </a:r>
            <a:r>
              <a:rPr lang="en-IN" baseline="30000" dirty="0">
                <a:solidFill>
                  <a:schemeClr val="bg1"/>
                </a:solidFill>
                <a:latin typeface="Montserrat" panose="020B0604020202020204" charset="0"/>
              </a:rPr>
              <a:t>th</a:t>
            </a:r>
            <a:r>
              <a:rPr lang="en-IN" dirty="0">
                <a:solidFill>
                  <a:schemeClr val="bg1"/>
                </a:solidFill>
                <a:latin typeface="Montserrat" panose="020B0604020202020204" charset="0"/>
              </a:rPr>
              <a:t> largest mobile network operator in the world.</a:t>
            </a:r>
          </a:p>
          <a:p>
            <a:pPr algn="just"/>
            <a:r>
              <a:rPr lang="en-IN" b="1" dirty="0">
                <a:solidFill>
                  <a:schemeClr val="bg1"/>
                </a:solidFill>
                <a:latin typeface="Montserrat" panose="020B0604020202020204" charset="0"/>
              </a:rPr>
              <a:t>Data set : </a:t>
            </a:r>
            <a:r>
              <a:rPr lang="en-IN" dirty="0">
                <a:solidFill>
                  <a:schemeClr val="bg1"/>
                </a:solidFill>
                <a:latin typeface="Montserrat" panose="020B0604020202020204" charset="0"/>
              </a:rPr>
              <a:t>The data set given is </a:t>
            </a:r>
            <a:r>
              <a:rPr lang="en-IN" dirty="0" smtClean="0">
                <a:solidFill>
                  <a:schemeClr val="bg1"/>
                </a:solidFill>
                <a:latin typeface="Montserrat" panose="020B0604020202020204" charset="0"/>
              </a:rPr>
              <a:t>for </a:t>
            </a:r>
            <a:r>
              <a:rPr lang="en-IN" dirty="0">
                <a:solidFill>
                  <a:schemeClr val="bg1"/>
                </a:solidFill>
                <a:latin typeface="Montserrat" panose="020B0604020202020204" charset="0"/>
              </a:rPr>
              <a:t>the </a:t>
            </a:r>
            <a:r>
              <a:rPr lang="en-IN" dirty="0" smtClean="0">
                <a:solidFill>
                  <a:schemeClr val="bg1"/>
                </a:solidFill>
                <a:latin typeface="Montserrat" panose="020B0604020202020204" charset="0"/>
              </a:rPr>
              <a:t>country </a:t>
            </a:r>
            <a:r>
              <a:rPr lang="en-IN" b="1" dirty="0">
                <a:solidFill>
                  <a:schemeClr val="bg1"/>
                </a:solidFill>
                <a:latin typeface="Montserrat" panose="020B0604020202020204" charset="0"/>
              </a:rPr>
              <a:t>USA</a:t>
            </a:r>
            <a:r>
              <a:rPr lang="en-IN" dirty="0">
                <a:solidFill>
                  <a:schemeClr val="bg1"/>
                </a:solidFill>
                <a:latin typeface="Montserrat" panose="020B0604020202020204" charset="0"/>
              </a:rPr>
              <a:t>, </a:t>
            </a:r>
            <a:r>
              <a:rPr lang="en-IN" dirty="0" smtClean="0">
                <a:solidFill>
                  <a:schemeClr val="bg1"/>
                </a:solidFill>
                <a:latin typeface="Montserrat" panose="020B0604020202020204" charset="0"/>
              </a:rPr>
              <a:t>consisting </a:t>
            </a:r>
            <a:r>
              <a:rPr lang="en-IN" dirty="0">
                <a:solidFill>
                  <a:schemeClr val="bg1"/>
                </a:solidFill>
                <a:latin typeface="Montserrat" panose="020B0604020202020204" charset="0"/>
              </a:rPr>
              <a:t>of </a:t>
            </a:r>
            <a:r>
              <a:rPr lang="en-IN" dirty="0" smtClean="0">
                <a:solidFill>
                  <a:schemeClr val="bg1"/>
                </a:solidFill>
                <a:latin typeface="Montserrat" panose="020B0604020202020204" charset="0"/>
              </a:rPr>
              <a:t>all </a:t>
            </a:r>
            <a:r>
              <a:rPr lang="en-IN" dirty="0">
                <a:solidFill>
                  <a:schemeClr val="bg1"/>
                </a:solidFill>
                <a:latin typeface="Montserrat" panose="020B0604020202020204" charset="0"/>
              </a:rPr>
              <a:t>51 states. And the data set is of </a:t>
            </a:r>
            <a:r>
              <a:rPr lang="en-IN" b="1" dirty="0">
                <a:solidFill>
                  <a:schemeClr val="bg1"/>
                </a:solidFill>
                <a:latin typeface="Montserrat" panose="020B0604020202020204" charset="0"/>
              </a:rPr>
              <a:t>.csv </a:t>
            </a:r>
            <a:r>
              <a:rPr lang="en-IN" dirty="0">
                <a:solidFill>
                  <a:schemeClr val="bg1"/>
                </a:solidFill>
                <a:latin typeface="Montserrat" panose="020B0604020202020204" charset="0"/>
              </a:rPr>
              <a:t>format.</a:t>
            </a:r>
            <a:endParaRPr lang="en-IN" b="1" dirty="0">
              <a:solidFill>
                <a:schemeClr val="bg1"/>
              </a:solidFill>
              <a:latin typeface="Montserrat" panose="020B0604020202020204" charset="0"/>
            </a:endParaRPr>
          </a:p>
          <a:p>
            <a:endParaRPr lang="en-IN" sz="2000" b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25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CAB430-502E-4460-A75D-88A86345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IN" b="1" dirty="0">
                <a:latin typeface="Montserrat" panose="020B0604020202020204" charset="0"/>
              </a:rPr>
              <a:t>Project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C14437-6567-46D2-83E9-B17E51DCE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Montserrat" panose="020B0604020202020204" charset="0"/>
              </a:rPr>
              <a:t>To discover key factors responsible for customer churn</a:t>
            </a:r>
            <a:r>
              <a:rPr lang="en-IN" sz="2000" dirty="0" smtClean="0">
                <a:solidFill>
                  <a:schemeClr val="bg1"/>
                </a:solidFill>
                <a:latin typeface="Montserrat" panose="020B0604020202020204" charset="0"/>
              </a:rPr>
              <a:t>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Montserrat" panose="020B0604020202020204" charset="0"/>
              </a:rPr>
              <a:t>Perform EDA (Exploratory Data analysis) on different  Variables present in the data set</a:t>
            </a:r>
            <a:r>
              <a:rPr lang="en-IN" sz="2000" dirty="0" smtClean="0">
                <a:solidFill>
                  <a:schemeClr val="bg1"/>
                </a:solidFill>
                <a:latin typeface="Montserrat" panose="020B0604020202020204" charset="0"/>
              </a:rPr>
              <a:t>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Montserrat" panose="020B0604020202020204" charset="0"/>
              </a:rPr>
              <a:t>To come up with ways or recommendation to ensure customer retention.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Montserrat" panose="020B0604020202020204" charset="0"/>
            </a:endParaRPr>
          </a:p>
          <a:p>
            <a:endParaRPr lang="en-IN" sz="20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2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5B15FC-74F0-4E80-90E3-CCF9D2B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Montserrat" panose="020B0604020202020204" charset="0"/>
              </a:rPr>
              <a:t>Data set description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839C14C-3343-4563-9E2C-A4A778EC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3" y="1152476"/>
            <a:ext cx="4132217" cy="34164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68AB44B-DB25-4364-91E5-F3749D744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541" y="1152475"/>
            <a:ext cx="3999900" cy="3416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AF28963-7703-4488-AA95-78B2AE7BF00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Montserrat" panose="020B0604020202020204" charset="0"/>
              </a:rPr>
              <a:t>There are a total of </a:t>
            </a:r>
            <a:r>
              <a:rPr lang="en-IN" b="1" dirty="0">
                <a:solidFill>
                  <a:schemeClr val="bg1"/>
                </a:solidFill>
                <a:latin typeface="Montserrat" panose="020B0604020202020204" charset="0"/>
              </a:rPr>
              <a:t>3333</a:t>
            </a:r>
            <a:r>
              <a:rPr lang="en-IN" dirty="0">
                <a:solidFill>
                  <a:schemeClr val="bg1"/>
                </a:solidFill>
                <a:latin typeface="Montserrat" panose="020B0604020202020204" charset="0"/>
              </a:rPr>
              <a:t> numbers of Rows present in the data set</a:t>
            </a:r>
            <a:r>
              <a:rPr lang="en-IN" dirty="0" smtClean="0">
                <a:solidFill>
                  <a:schemeClr val="bg1"/>
                </a:solidFill>
                <a:latin typeface="Montserrat" panose="020B0604020202020204" charset="0"/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Montserrat" panose="020B0604020202020204" charset="0"/>
              </a:rPr>
              <a:t>The total number of columns present </a:t>
            </a:r>
            <a:r>
              <a:rPr lang="en-IN" dirty="0" smtClean="0">
                <a:solidFill>
                  <a:schemeClr val="bg1"/>
                </a:solidFill>
                <a:latin typeface="Montserrat" panose="020B0604020202020204" charset="0"/>
              </a:rPr>
              <a:t>is </a:t>
            </a:r>
            <a:r>
              <a:rPr lang="en-IN" b="1" dirty="0">
                <a:solidFill>
                  <a:schemeClr val="bg1"/>
                </a:solidFill>
                <a:latin typeface="Montserrat" panose="020B0604020202020204" charset="0"/>
              </a:rPr>
              <a:t>20</a:t>
            </a:r>
            <a:r>
              <a:rPr lang="en-IN" dirty="0" smtClean="0">
                <a:solidFill>
                  <a:schemeClr val="bg1"/>
                </a:solidFill>
                <a:latin typeface="Montserrat" panose="020B0604020202020204" charset="0"/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Montserrat" panose="020B0604020202020204" charset="0"/>
              </a:rPr>
              <a:t>T</a:t>
            </a:r>
            <a:r>
              <a:rPr lang="en-IN" dirty="0" smtClean="0">
                <a:solidFill>
                  <a:schemeClr val="bg1"/>
                </a:solidFill>
                <a:latin typeface="Montserrat" panose="020B0604020202020204" charset="0"/>
              </a:rPr>
              <a:t>here </a:t>
            </a:r>
            <a:r>
              <a:rPr lang="en-IN" dirty="0">
                <a:solidFill>
                  <a:schemeClr val="bg1"/>
                </a:solidFill>
                <a:latin typeface="Montserrat" panose="020B0604020202020204" charset="0"/>
              </a:rPr>
              <a:t>are </a:t>
            </a:r>
            <a:r>
              <a:rPr lang="en-IN" b="1" dirty="0" smtClean="0">
                <a:solidFill>
                  <a:schemeClr val="bg1"/>
                </a:solidFill>
                <a:latin typeface="Montserrat" panose="020B0604020202020204" charset="0"/>
              </a:rPr>
              <a:t>no missing values</a:t>
            </a:r>
            <a:r>
              <a:rPr lang="en-IN" dirty="0" smtClean="0">
                <a:solidFill>
                  <a:schemeClr val="bg1"/>
                </a:solidFill>
                <a:latin typeface="Montserrat" panose="020B0604020202020204" charset="0"/>
              </a:rPr>
              <a:t>.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10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4DA4A66-4552-43DA-BF56-84CA4A80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Data Summary</a:t>
            </a:r>
            <a:endParaRPr lang="en-IN" b="1" dirty="0">
              <a:latin typeface="Montserrat" panose="020B060402020202020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EE2DFF4-60A6-47BF-BC4D-D6D0A1742B37}"/>
              </a:ext>
            </a:extLst>
          </p:cNvPr>
          <p:cNvSpPr/>
          <p:nvPr/>
        </p:nvSpPr>
        <p:spPr>
          <a:xfrm>
            <a:off x="3852472" y="2398426"/>
            <a:ext cx="1439055" cy="742013"/>
          </a:xfrm>
          <a:prstGeom prst="ellipse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Telecom Data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77A53A1-CF65-452C-9647-183AB28560A9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870617" y="1851285"/>
            <a:ext cx="1192600" cy="65580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87EC093-E305-454B-82F2-89385A069960}"/>
              </a:ext>
            </a:extLst>
          </p:cNvPr>
          <p:cNvCxnSpPr/>
          <p:nvPr/>
        </p:nvCxnSpPr>
        <p:spPr>
          <a:xfrm flipH="1">
            <a:off x="2518348" y="1851285"/>
            <a:ext cx="35226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618AB88-BA1D-4AD3-99AC-E43ADC3BB930}"/>
              </a:ext>
            </a:extLst>
          </p:cNvPr>
          <p:cNvCxnSpPr>
            <a:stCxn id="8" idx="6"/>
          </p:cNvCxnSpPr>
          <p:nvPr/>
        </p:nvCxnSpPr>
        <p:spPr>
          <a:xfrm flipV="1">
            <a:off x="5291527" y="1903751"/>
            <a:ext cx="974362" cy="86568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C6CF678-C54B-488A-8EA0-70067D7AC469}"/>
              </a:ext>
            </a:extLst>
          </p:cNvPr>
          <p:cNvCxnSpPr/>
          <p:nvPr/>
        </p:nvCxnSpPr>
        <p:spPr>
          <a:xfrm>
            <a:off x="6265889" y="1903751"/>
            <a:ext cx="40473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DAC3D52D-BABD-42E7-B611-4C78CF9F7389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3117954" y="3031774"/>
            <a:ext cx="945263" cy="89564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E41F3EA9-7421-4870-A640-1B24D7AA6532}"/>
              </a:ext>
            </a:extLst>
          </p:cNvPr>
          <p:cNvCxnSpPr>
            <a:cxnSpLocks/>
          </p:cNvCxnSpPr>
          <p:nvPr/>
        </p:nvCxnSpPr>
        <p:spPr>
          <a:xfrm flipH="1">
            <a:off x="2694482" y="3927423"/>
            <a:ext cx="42347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F3331AF8-6058-42E7-A7D7-1184CDE9048F}"/>
              </a:ext>
            </a:extLst>
          </p:cNvPr>
          <p:cNvCxnSpPr/>
          <p:nvPr/>
        </p:nvCxnSpPr>
        <p:spPr>
          <a:xfrm flipH="1">
            <a:off x="2137971" y="1851285"/>
            <a:ext cx="3897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AC00336B-2F41-466F-B11E-A22A278FB7D4}"/>
              </a:ext>
            </a:extLst>
          </p:cNvPr>
          <p:cNvCxnSpPr>
            <a:cxnSpLocks/>
          </p:cNvCxnSpPr>
          <p:nvPr/>
        </p:nvCxnSpPr>
        <p:spPr>
          <a:xfrm flipV="1">
            <a:off x="2702852" y="3557582"/>
            <a:ext cx="999" cy="7585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E9078E55-4B0C-4E34-B4A8-965FA175AB11}"/>
              </a:ext>
            </a:extLst>
          </p:cNvPr>
          <p:cNvCxnSpPr/>
          <p:nvPr/>
        </p:nvCxnSpPr>
        <p:spPr>
          <a:xfrm flipH="1">
            <a:off x="2323474" y="3557582"/>
            <a:ext cx="3710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B633A6F1-42E6-4A6D-A6DA-6364FBFCDFCE}"/>
              </a:ext>
            </a:extLst>
          </p:cNvPr>
          <p:cNvCxnSpPr/>
          <p:nvPr/>
        </p:nvCxnSpPr>
        <p:spPr>
          <a:xfrm flipH="1">
            <a:off x="2323474" y="3828954"/>
            <a:ext cx="3710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1593DC37-25C6-4F7F-913E-D9F7EBF06574}"/>
              </a:ext>
            </a:extLst>
          </p:cNvPr>
          <p:cNvCxnSpPr/>
          <p:nvPr/>
        </p:nvCxnSpPr>
        <p:spPr>
          <a:xfrm flipH="1">
            <a:off x="2332844" y="4048356"/>
            <a:ext cx="3710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02B80F4E-9058-4AE6-B52F-01B8338ADE30}"/>
              </a:ext>
            </a:extLst>
          </p:cNvPr>
          <p:cNvCxnSpPr/>
          <p:nvPr/>
        </p:nvCxnSpPr>
        <p:spPr>
          <a:xfrm flipH="1">
            <a:off x="2332844" y="4304580"/>
            <a:ext cx="3710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78A23075-A826-486B-912A-8311E59A9ED4}"/>
              </a:ext>
            </a:extLst>
          </p:cNvPr>
          <p:cNvCxnSpPr>
            <a:cxnSpLocks/>
          </p:cNvCxnSpPr>
          <p:nvPr/>
        </p:nvCxnSpPr>
        <p:spPr>
          <a:xfrm flipH="1" flipV="1">
            <a:off x="6660630" y="1249680"/>
            <a:ext cx="9993" cy="6540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73DE8B10-DFC2-408A-917E-4FFC56D3BDC5}"/>
              </a:ext>
            </a:extLst>
          </p:cNvPr>
          <p:cNvCxnSpPr>
            <a:cxnSpLocks/>
          </p:cNvCxnSpPr>
          <p:nvPr/>
        </p:nvCxnSpPr>
        <p:spPr>
          <a:xfrm>
            <a:off x="4219731" y="283314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71A928A8-5E5D-4E1A-A09B-232722BDEBAC}"/>
              </a:ext>
            </a:extLst>
          </p:cNvPr>
          <p:cNvCxnSpPr/>
          <p:nvPr/>
        </p:nvCxnSpPr>
        <p:spPr>
          <a:xfrm>
            <a:off x="6670623" y="4167266"/>
            <a:ext cx="0" cy="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83AE5C09-61A3-4363-9F72-DC5081A730BF}"/>
              </a:ext>
            </a:extLst>
          </p:cNvPr>
          <p:cNvCxnSpPr>
            <a:cxnSpLocks/>
          </p:cNvCxnSpPr>
          <p:nvPr/>
        </p:nvCxnSpPr>
        <p:spPr>
          <a:xfrm>
            <a:off x="6670623" y="1903751"/>
            <a:ext cx="0" cy="280921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178A7219-FFB7-4935-9D14-21FDE31CF234}"/>
              </a:ext>
            </a:extLst>
          </p:cNvPr>
          <p:cNvCxnSpPr/>
          <p:nvPr/>
        </p:nvCxnSpPr>
        <p:spPr>
          <a:xfrm>
            <a:off x="6670623" y="1262796"/>
            <a:ext cx="359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EFA289C0-86F4-453A-BD69-055C8967426C}"/>
              </a:ext>
            </a:extLst>
          </p:cNvPr>
          <p:cNvCxnSpPr>
            <a:cxnSpLocks/>
          </p:cNvCxnSpPr>
          <p:nvPr/>
        </p:nvCxnSpPr>
        <p:spPr>
          <a:xfrm>
            <a:off x="6670623" y="1518066"/>
            <a:ext cx="359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1561A80A-DB13-4464-A21A-59F6840C57AB}"/>
              </a:ext>
            </a:extLst>
          </p:cNvPr>
          <p:cNvCxnSpPr/>
          <p:nvPr/>
        </p:nvCxnSpPr>
        <p:spPr>
          <a:xfrm>
            <a:off x="6670623" y="1759845"/>
            <a:ext cx="359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25B1D697-E75C-4EF7-8AB4-9A2139B64692}"/>
              </a:ext>
            </a:extLst>
          </p:cNvPr>
          <p:cNvCxnSpPr/>
          <p:nvPr/>
        </p:nvCxnSpPr>
        <p:spPr>
          <a:xfrm>
            <a:off x="6670623" y="2006121"/>
            <a:ext cx="359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B870D260-72A1-4864-9227-5460F183F2D8}"/>
              </a:ext>
            </a:extLst>
          </p:cNvPr>
          <p:cNvCxnSpPr/>
          <p:nvPr/>
        </p:nvCxnSpPr>
        <p:spPr>
          <a:xfrm>
            <a:off x="6670623" y="2255082"/>
            <a:ext cx="359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FEE8EF48-69CE-486E-B6C8-C1A01F271723}"/>
              </a:ext>
            </a:extLst>
          </p:cNvPr>
          <p:cNvCxnSpPr/>
          <p:nvPr/>
        </p:nvCxnSpPr>
        <p:spPr>
          <a:xfrm>
            <a:off x="6670623" y="2489977"/>
            <a:ext cx="359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684BDBA6-5BA8-40B2-B7C9-049C3B2DAD81}"/>
              </a:ext>
            </a:extLst>
          </p:cNvPr>
          <p:cNvCxnSpPr/>
          <p:nvPr/>
        </p:nvCxnSpPr>
        <p:spPr>
          <a:xfrm>
            <a:off x="6670623" y="2734893"/>
            <a:ext cx="359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C2C9A495-021B-4D24-B569-A1E17B9215D3}"/>
              </a:ext>
            </a:extLst>
          </p:cNvPr>
          <p:cNvCxnSpPr/>
          <p:nvPr/>
        </p:nvCxnSpPr>
        <p:spPr>
          <a:xfrm>
            <a:off x="6660630" y="2969814"/>
            <a:ext cx="359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EFB46BF7-9DB8-4FA8-8EB6-4B532D4BDBB6}"/>
              </a:ext>
            </a:extLst>
          </p:cNvPr>
          <p:cNvCxnSpPr/>
          <p:nvPr/>
        </p:nvCxnSpPr>
        <p:spPr>
          <a:xfrm>
            <a:off x="6660630" y="3209893"/>
            <a:ext cx="359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4AAA5C69-9500-469A-BAAC-3ECF112B665C}"/>
              </a:ext>
            </a:extLst>
          </p:cNvPr>
          <p:cNvCxnSpPr/>
          <p:nvPr/>
        </p:nvCxnSpPr>
        <p:spPr>
          <a:xfrm>
            <a:off x="6670623" y="3452928"/>
            <a:ext cx="359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119AEFB6-F298-4F5D-8969-D621C8029B4B}"/>
              </a:ext>
            </a:extLst>
          </p:cNvPr>
          <p:cNvCxnSpPr/>
          <p:nvPr/>
        </p:nvCxnSpPr>
        <p:spPr>
          <a:xfrm>
            <a:off x="6670623" y="3707005"/>
            <a:ext cx="359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93370C7D-7179-496B-9E6C-59F6B0677FB0}"/>
              </a:ext>
            </a:extLst>
          </p:cNvPr>
          <p:cNvCxnSpPr/>
          <p:nvPr/>
        </p:nvCxnSpPr>
        <p:spPr>
          <a:xfrm>
            <a:off x="6670623" y="3944537"/>
            <a:ext cx="359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4BF91A35-FFF8-42A6-B718-023096061EEA}"/>
              </a:ext>
            </a:extLst>
          </p:cNvPr>
          <p:cNvSpPr txBox="1"/>
          <p:nvPr/>
        </p:nvSpPr>
        <p:spPr>
          <a:xfrm>
            <a:off x="7124699" y="1158934"/>
            <a:ext cx="16694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Montserrat" panose="020B0604020202020204" charset="0"/>
              </a:rPr>
              <a:t>Account length</a:t>
            </a:r>
          </a:p>
          <a:p>
            <a:endParaRPr lang="en-US" sz="800" dirty="0">
              <a:latin typeface="Montserrat" panose="020B0604020202020204" charset="0"/>
            </a:endParaRPr>
          </a:p>
          <a:p>
            <a:r>
              <a:rPr lang="en-US" sz="800" dirty="0">
                <a:latin typeface="Montserrat" panose="020B0604020202020204" charset="0"/>
              </a:rPr>
              <a:t>Customer service calls</a:t>
            </a:r>
          </a:p>
          <a:p>
            <a:endParaRPr lang="en-US" sz="800" dirty="0">
              <a:latin typeface="Montserrat" panose="020B0604020202020204" charset="0"/>
            </a:endParaRPr>
          </a:p>
          <a:p>
            <a:r>
              <a:rPr lang="en-US" sz="800" dirty="0">
                <a:latin typeface="Montserrat" panose="020B0604020202020204" charset="0"/>
              </a:rPr>
              <a:t>Number Vmail messages</a:t>
            </a:r>
          </a:p>
          <a:p>
            <a:endParaRPr lang="en-US" sz="800" dirty="0">
              <a:latin typeface="Montserrat" panose="020B0604020202020204" charset="0"/>
            </a:endParaRPr>
          </a:p>
          <a:p>
            <a:r>
              <a:rPr lang="en-US" sz="800" dirty="0">
                <a:latin typeface="Montserrat" panose="020B0604020202020204" charset="0"/>
              </a:rPr>
              <a:t>Total day minutes</a:t>
            </a:r>
          </a:p>
          <a:p>
            <a:endParaRPr lang="en-US" sz="800" dirty="0">
              <a:latin typeface="Montserrat" panose="020B0604020202020204" charset="0"/>
            </a:endParaRPr>
          </a:p>
          <a:p>
            <a:r>
              <a:rPr lang="en-US" sz="800" dirty="0">
                <a:latin typeface="Montserrat" panose="020B0604020202020204" charset="0"/>
              </a:rPr>
              <a:t>Total day calls</a:t>
            </a:r>
          </a:p>
          <a:p>
            <a:endParaRPr lang="en-US" sz="800" dirty="0">
              <a:latin typeface="Montserrat" panose="020B0604020202020204" charset="0"/>
            </a:endParaRPr>
          </a:p>
          <a:p>
            <a:r>
              <a:rPr lang="en-US" sz="800" dirty="0">
                <a:latin typeface="Montserrat" panose="020B0604020202020204" charset="0"/>
              </a:rPr>
              <a:t>Total day charge </a:t>
            </a:r>
          </a:p>
          <a:p>
            <a:endParaRPr lang="en-US" sz="800" dirty="0">
              <a:latin typeface="Montserrat" panose="020B0604020202020204" charset="0"/>
            </a:endParaRPr>
          </a:p>
          <a:p>
            <a:r>
              <a:rPr lang="en-US" sz="800" dirty="0">
                <a:latin typeface="Montserrat" panose="020B0604020202020204" charset="0"/>
              </a:rPr>
              <a:t>Total eve minutes</a:t>
            </a:r>
          </a:p>
          <a:p>
            <a:endParaRPr lang="en-US" sz="800" dirty="0">
              <a:latin typeface="Montserrat" panose="020B0604020202020204" charset="0"/>
            </a:endParaRPr>
          </a:p>
          <a:p>
            <a:r>
              <a:rPr lang="en-US" sz="800" dirty="0">
                <a:latin typeface="Montserrat" panose="020B0604020202020204" charset="0"/>
              </a:rPr>
              <a:t>Total eve charge</a:t>
            </a:r>
          </a:p>
          <a:p>
            <a:endParaRPr lang="en-US" sz="800" dirty="0">
              <a:latin typeface="Montserrat" panose="020B0604020202020204" charset="0"/>
            </a:endParaRPr>
          </a:p>
          <a:p>
            <a:r>
              <a:rPr lang="en-US" sz="800" dirty="0">
                <a:latin typeface="Montserrat" panose="020B0604020202020204" charset="0"/>
              </a:rPr>
              <a:t>Total eve calls</a:t>
            </a:r>
          </a:p>
          <a:p>
            <a:endParaRPr lang="en-US" sz="800" dirty="0">
              <a:latin typeface="Montserrat" panose="020B0604020202020204" charset="0"/>
            </a:endParaRPr>
          </a:p>
          <a:p>
            <a:r>
              <a:rPr lang="en-US" sz="800" dirty="0">
                <a:latin typeface="Montserrat" panose="020B0604020202020204" charset="0"/>
              </a:rPr>
              <a:t>Total night minutes</a:t>
            </a:r>
          </a:p>
          <a:p>
            <a:endParaRPr lang="en-US" sz="800" dirty="0">
              <a:latin typeface="Montserrat" panose="020B0604020202020204" charset="0"/>
            </a:endParaRPr>
          </a:p>
          <a:p>
            <a:r>
              <a:rPr lang="en-US" sz="800" dirty="0">
                <a:latin typeface="Montserrat" panose="020B0604020202020204" charset="0"/>
              </a:rPr>
              <a:t>Total night calls</a:t>
            </a:r>
          </a:p>
          <a:p>
            <a:endParaRPr lang="en-US" sz="800" dirty="0">
              <a:latin typeface="Montserrat" panose="020B0604020202020204" charset="0"/>
            </a:endParaRPr>
          </a:p>
          <a:p>
            <a:r>
              <a:rPr lang="en-US" sz="800" dirty="0">
                <a:latin typeface="Montserrat" panose="020B0604020202020204" charset="0"/>
              </a:rPr>
              <a:t>Total night charge</a:t>
            </a:r>
          </a:p>
          <a:p>
            <a:endParaRPr lang="en-US" sz="800" dirty="0">
              <a:latin typeface="Montserrat" panose="020B0604020202020204" charset="0"/>
            </a:endParaRPr>
          </a:p>
          <a:p>
            <a:r>
              <a:rPr lang="en-US" sz="800" dirty="0">
                <a:latin typeface="Montserrat" panose="020B0604020202020204" charset="0"/>
              </a:rPr>
              <a:t>Total </a:t>
            </a:r>
            <a:r>
              <a:rPr lang="en-US" sz="800" dirty="0" err="1">
                <a:latin typeface="Montserrat" panose="020B0604020202020204" charset="0"/>
              </a:rPr>
              <a:t>intl</a:t>
            </a:r>
            <a:r>
              <a:rPr lang="en-US" sz="800" dirty="0">
                <a:latin typeface="Montserrat" panose="020B0604020202020204" charset="0"/>
              </a:rPr>
              <a:t> calls</a:t>
            </a:r>
          </a:p>
          <a:p>
            <a:endParaRPr lang="en-US" sz="800" dirty="0">
              <a:latin typeface="Montserrat" panose="020B0604020202020204" charset="0"/>
            </a:endParaRPr>
          </a:p>
          <a:p>
            <a:r>
              <a:rPr lang="en-US" sz="800" dirty="0">
                <a:latin typeface="Montserrat" panose="020B0604020202020204" charset="0"/>
              </a:rPr>
              <a:t>Total </a:t>
            </a:r>
            <a:r>
              <a:rPr lang="en-US" sz="800" dirty="0" err="1">
                <a:latin typeface="Montserrat" panose="020B0604020202020204" charset="0"/>
              </a:rPr>
              <a:t>intl</a:t>
            </a:r>
            <a:r>
              <a:rPr lang="en-US" sz="800" dirty="0">
                <a:latin typeface="Montserrat" panose="020B0604020202020204" charset="0"/>
              </a:rPr>
              <a:t> charge </a:t>
            </a:r>
          </a:p>
          <a:p>
            <a:endParaRPr lang="en-US" sz="900" dirty="0"/>
          </a:p>
          <a:p>
            <a:r>
              <a:rPr lang="en-US" sz="800" dirty="0">
                <a:latin typeface="Montserrat" panose="020B0604020202020204" charset="0"/>
              </a:rPr>
              <a:t>Total </a:t>
            </a:r>
            <a:r>
              <a:rPr lang="en-US" sz="800" dirty="0" err="1">
                <a:latin typeface="Montserrat" panose="020B0604020202020204" charset="0"/>
              </a:rPr>
              <a:t>intl</a:t>
            </a:r>
            <a:r>
              <a:rPr lang="en-US" sz="800" dirty="0">
                <a:latin typeface="Montserrat" panose="020B0604020202020204" charset="0"/>
              </a:rPr>
              <a:t> minutes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CF32916B-4BA9-4A3C-8A0A-18836BBD36CB}"/>
              </a:ext>
            </a:extLst>
          </p:cNvPr>
          <p:cNvCxnSpPr/>
          <p:nvPr/>
        </p:nvCxnSpPr>
        <p:spPr>
          <a:xfrm>
            <a:off x="6670623" y="4197621"/>
            <a:ext cx="359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F364FF30-FA52-468F-8634-73337FEF748C}"/>
              </a:ext>
            </a:extLst>
          </p:cNvPr>
          <p:cNvCxnSpPr/>
          <p:nvPr/>
        </p:nvCxnSpPr>
        <p:spPr>
          <a:xfrm>
            <a:off x="6670623" y="4448175"/>
            <a:ext cx="359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1EAFF100-788E-4D14-B7B9-57EBA8AAEE82}"/>
              </a:ext>
            </a:extLst>
          </p:cNvPr>
          <p:cNvSpPr txBox="1"/>
          <p:nvPr/>
        </p:nvSpPr>
        <p:spPr>
          <a:xfrm>
            <a:off x="1532122" y="1743563"/>
            <a:ext cx="533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Montserrat" panose="020B0604020202020204" charset="0"/>
              </a:rPr>
              <a:t>Churn</a:t>
            </a:r>
            <a:endParaRPr lang="en-IN" sz="800" dirty="0">
              <a:latin typeface="Montserrat" panose="020B060402020202020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DD432FBD-0672-45DD-97DD-1E6909510DAB}"/>
              </a:ext>
            </a:extLst>
          </p:cNvPr>
          <p:cNvSpPr txBox="1"/>
          <p:nvPr/>
        </p:nvSpPr>
        <p:spPr>
          <a:xfrm>
            <a:off x="1103954" y="3450369"/>
            <a:ext cx="1093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Montserrat" panose="020B0604020202020204" charset="0"/>
              </a:rPr>
              <a:t>State</a:t>
            </a:r>
          </a:p>
          <a:p>
            <a:pPr algn="r"/>
            <a:endParaRPr lang="en-US" sz="800" dirty="0">
              <a:latin typeface="Montserrat" panose="020B0604020202020204" charset="0"/>
            </a:endParaRPr>
          </a:p>
          <a:p>
            <a:pPr algn="r"/>
            <a:r>
              <a:rPr lang="en-US" sz="800" dirty="0">
                <a:latin typeface="Montserrat" panose="020B0604020202020204" charset="0"/>
              </a:rPr>
              <a:t>International plan</a:t>
            </a:r>
          </a:p>
          <a:p>
            <a:pPr algn="r"/>
            <a:endParaRPr lang="en-US" sz="800" dirty="0">
              <a:latin typeface="Montserrat" panose="020B0604020202020204" charset="0"/>
            </a:endParaRPr>
          </a:p>
          <a:p>
            <a:pPr algn="r"/>
            <a:r>
              <a:rPr lang="en-US" sz="800" dirty="0">
                <a:latin typeface="Montserrat" panose="020B0604020202020204" charset="0"/>
              </a:rPr>
              <a:t>Voice mail plan</a:t>
            </a:r>
          </a:p>
          <a:p>
            <a:pPr algn="r"/>
            <a:endParaRPr lang="en-US" sz="800" dirty="0">
              <a:latin typeface="Montserrat" panose="020B0604020202020204" charset="0"/>
            </a:endParaRPr>
          </a:p>
          <a:p>
            <a:pPr algn="r"/>
            <a:r>
              <a:rPr lang="en-US" sz="800" dirty="0">
                <a:latin typeface="Montserrat" panose="020B0604020202020204" charset="0"/>
              </a:rPr>
              <a:t>A</a:t>
            </a:r>
            <a:r>
              <a:rPr lang="en-IN" sz="800" dirty="0">
                <a:latin typeface="Montserrat" panose="020B0604020202020204" charset="0"/>
              </a:rPr>
              <a:t>rea code</a:t>
            </a:r>
            <a:endParaRPr lang="en-US" sz="800" dirty="0">
              <a:latin typeface="Montserrat" panose="020B0604020202020204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1B85B06D-BE94-45F3-A063-230D82FDE64D}"/>
              </a:ext>
            </a:extLst>
          </p:cNvPr>
          <p:cNvCxnSpPr/>
          <p:nvPr/>
        </p:nvCxnSpPr>
        <p:spPr>
          <a:xfrm>
            <a:off x="6670623" y="4712970"/>
            <a:ext cx="359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BA555B5-9AA9-4C1C-A35B-BDB0903334AB}"/>
              </a:ext>
            </a:extLst>
          </p:cNvPr>
          <p:cNvSpPr txBox="1"/>
          <p:nvPr/>
        </p:nvSpPr>
        <p:spPr>
          <a:xfrm rot="1703850">
            <a:off x="3247798" y="2056077"/>
            <a:ext cx="974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Montserrat" panose="020B0604020202020204" charset="0"/>
              </a:rPr>
              <a:t>Target</a:t>
            </a:r>
            <a:endParaRPr lang="en-IN" sz="1000" b="1" dirty="0">
              <a:latin typeface="Montserrat" panose="020B060402020202020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07749F-3C72-4EF3-8E96-612D7351F9DB}"/>
              </a:ext>
            </a:extLst>
          </p:cNvPr>
          <p:cNvSpPr txBox="1"/>
          <p:nvPr/>
        </p:nvSpPr>
        <p:spPr>
          <a:xfrm rot="19025434">
            <a:off x="2962398" y="3256926"/>
            <a:ext cx="1075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Montserrat" panose="020B0604020202020204" charset="0"/>
              </a:rPr>
              <a:t>Categorical</a:t>
            </a:r>
            <a:endParaRPr lang="en-IN" sz="1000" b="1" dirty="0">
              <a:latin typeface="Montserrat" panose="020B060402020202020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0BCB4A75-F191-45A6-81A6-634CBDBF656D}"/>
              </a:ext>
            </a:extLst>
          </p:cNvPr>
          <p:cNvSpPr txBox="1"/>
          <p:nvPr/>
        </p:nvSpPr>
        <p:spPr>
          <a:xfrm rot="19182193" flipH="1">
            <a:off x="5209081" y="2109385"/>
            <a:ext cx="9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Montserrat" panose="020B0604020202020204" charset="0"/>
              </a:rPr>
              <a:t>Numerical</a:t>
            </a:r>
            <a:endParaRPr lang="en-IN" sz="1000" b="1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4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FAB33F-8E5E-4D9E-A772-14056613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EDA (Exploratory Data Analysis)</a:t>
            </a:r>
            <a:endParaRPr lang="en-IN" b="1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53E41D-F888-414A-B118-6977DE33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081396" cy="3416399"/>
          </a:xfrm>
        </p:spPr>
        <p:txBody>
          <a:bodyPr/>
          <a:lstStyle/>
          <a:p>
            <a:pPr>
              <a:buClrTx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Exploratory Data Analysis is an approach to analyze data sets and to summarize their main characteristics, often with visual methods</a:t>
            </a:r>
            <a:r>
              <a:rPr lang="en-US" dirty="0" smtClean="0">
                <a:solidFill>
                  <a:schemeClr val="bg1"/>
                </a:solidFill>
                <a:latin typeface="Montserrat" panose="020B0604020202020204" charset="0"/>
              </a:rPr>
              <a:t>.</a:t>
            </a:r>
          </a:p>
          <a:p>
            <a:pPr>
              <a:buClrTx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>
              <a:buClrTx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Data visualization using </a:t>
            </a:r>
            <a:r>
              <a:rPr lang="en-US" b="1" dirty="0">
                <a:solidFill>
                  <a:schemeClr val="bg1"/>
                </a:solidFill>
                <a:latin typeface="Montserrat" panose="020B0604020202020204" charset="0"/>
              </a:rPr>
              <a:t>Matplotlib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and </a:t>
            </a:r>
            <a:r>
              <a:rPr lang="en-US" b="1" dirty="0" err="1">
                <a:solidFill>
                  <a:schemeClr val="bg1"/>
                </a:solidFill>
                <a:latin typeface="Montserrat" panose="020B0604020202020204" charset="0"/>
              </a:rPr>
              <a:t>Seaborn</a:t>
            </a:r>
            <a:r>
              <a:rPr lang="en-US" b="1" dirty="0" smtClean="0">
                <a:solidFill>
                  <a:schemeClr val="bg1"/>
                </a:solidFill>
                <a:latin typeface="Montserrat" panose="020B0604020202020204" charset="0"/>
              </a:rPr>
              <a:t>.</a:t>
            </a:r>
          </a:p>
          <a:p>
            <a:pPr>
              <a:buClrTx/>
            </a:pPr>
            <a:endParaRPr lang="en-US" b="1" dirty="0">
              <a:solidFill>
                <a:schemeClr val="bg1"/>
              </a:solidFill>
              <a:latin typeface="Montserrat" panose="020B0604020202020204" charset="0"/>
            </a:endParaRPr>
          </a:p>
          <a:p>
            <a:pPr>
              <a:buClrTx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Performing EDA helps in seeing what the data can tell us.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30ACB07-5B25-4417-AC1C-F42435F3F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31" y="1152476"/>
            <a:ext cx="3796837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6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F8F5C6-400E-4548-8E99-54971496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EDA (continued)</a:t>
            </a:r>
            <a:endParaRPr lang="en-IN" b="1" dirty="0">
              <a:latin typeface="Montserrat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164F66-83CC-4046-9BB9-1E0E7C477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42" y="1668780"/>
            <a:ext cx="3114675" cy="259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46E436-C64A-4126-800E-6456EC882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3" y="1891429"/>
            <a:ext cx="3844453" cy="24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68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EB9CA5-8B53-4E63-A664-CDCC7E71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 (continued)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5C9360D-40FB-4B0B-8DA1-40F5B41E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25" y="1110369"/>
            <a:ext cx="8204549" cy="398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37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6722131-BE80-47FB-9CFD-AAD79535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EDA(continued)</a:t>
            </a:r>
            <a:endParaRPr lang="en-IN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700" y="17577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5153801"/>
              </p:ext>
            </p:extLst>
          </p:nvPr>
        </p:nvGraphicFramePr>
        <p:xfrm>
          <a:off x="311700" y="1757722"/>
          <a:ext cx="3711575" cy="2560638"/>
        </p:xfrm>
        <a:graphic>
          <a:graphicData uri="http://schemas.openxmlformats.org/presentationml/2006/ole">
            <p:oleObj spid="_x0000_s1055" name="Bitmap Image" r:id="rId3" imgW="3711262" imgH="2560542" progId="PBrush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1542358"/>
              </p:ext>
            </p:extLst>
          </p:nvPr>
        </p:nvGraphicFramePr>
        <p:xfrm>
          <a:off x="4572000" y="1749785"/>
          <a:ext cx="3597275" cy="2568575"/>
        </p:xfrm>
        <a:graphic>
          <a:graphicData uri="http://schemas.openxmlformats.org/presentationml/2006/ole">
            <p:oleObj spid="_x0000_s1056" name="Bitmap Image" r:id="rId4" imgW="3596760" imgH="2567880" progId="PBrus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399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576</Words>
  <Application>Microsoft Office PowerPoint</Application>
  <PresentationFormat>On-screen Show (16:9)</PresentationFormat>
  <Paragraphs>104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Montserrat</vt:lpstr>
      <vt:lpstr>Wingdings</vt:lpstr>
      <vt:lpstr>Simple Light</vt:lpstr>
      <vt:lpstr>Bitmap Image</vt:lpstr>
      <vt:lpstr>           Capstone Project - 1 Telecom Churn Analysis  Team Members Pratik Vishwakarma  Ashraf Ali Korbu Mohammed Saad Pasha Nayanjyoti Sharma Arunav Goswami </vt:lpstr>
      <vt:lpstr>Introduction</vt:lpstr>
      <vt:lpstr>Project Objectives</vt:lpstr>
      <vt:lpstr>Data set description</vt:lpstr>
      <vt:lpstr>Data Summary</vt:lpstr>
      <vt:lpstr>EDA (Exploratory Data Analysis)</vt:lpstr>
      <vt:lpstr>EDA (continued)</vt:lpstr>
      <vt:lpstr>EDA (continued)</vt:lpstr>
      <vt:lpstr>EDA(continued)</vt:lpstr>
      <vt:lpstr>EDA(continued)</vt:lpstr>
      <vt:lpstr>EDA (continued)</vt:lpstr>
      <vt:lpstr>EDA (continued)</vt:lpstr>
      <vt:lpstr>EDA (continued)</vt:lpstr>
      <vt:lpstr>EDA (continued)</vt:lpstr>
      <vt:lpstr>Observations</vt:lpstr>
      <vt:lpstr>Conclusion</vt:lpstr>
      <vt:lpstr>Challenges </vt:lpstr>
      <vt:lpstr> 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- 1 Telecom Churn Analysis Team members Arunav Goswami Ashraf Ali Mohammed Saad Pasha Nayanjyothi Sharma Pratik</dc:title>
  <dc:creator>Saad</dc:creator>
  <cp:lastModifiedBy>HCL</cp:lastModifiedBy>
  <cp:revision>79</cp:revision>
  <dcterms:modified xsi:type="dcterms:W3CDTF">2022-03-22T17:52:21Z</dcterms:modified>
</cp:coreProperties>
</file>