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60" r:id="rId6"/>
    <p:sldId id="268" r:id="rId7"/>
    <p:sldId id="262" r:id="rId8"/>
    <p:sldId id="274" r:id="rId9"/>
    <p:sldId id="269" r:id="rId10"/>
    <p:sldId id="264" r:id="rId11"/>
    <p:sldId id="272" r:id="rId12"/>
    <p:sldId id="271" r:id="rId13"/>
    <p:sldId id="277" r:id="rId14"/>
    <p:sldId id="265" r:id="rId15"/>
    <p:sldId id="270" r:id="rId16"/>
    <p:sldId id="266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2426" autoAdjust="0"/>
    <p:restoredTop sz="94660"/>
  </p:normalViewPr>
  <p:slideViewPr>
    <p:cSldViewPr>
      <p:cViewPr>
        <p:scale>
          <a:sx n="83" d="100"/>
          <a:sy n="83" d="100"/>
        </p:scale>
        <p:origin x="-76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F542-E1CC-4467-98F6-3E56E39F3E77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4AD8-1978-4E65-8AF2-B3E31523F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Proposal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redictive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nalysis of Prices of Crypto -Currencies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3810000" cy="22098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UTKARSH SINGH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ABHYUDAYA P.SINGH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PRATIK PARIDA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Student - KIIT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specification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648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designed the ARIMA model to carry out our predictions as it captures a suite of different standard temporal structures in time series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and effectively exploits the time series analysis method for predictions.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ARIMA is an acronym that stands for Auto Regressive Integrated Moving Average. </a:t>
            </a:r>
          </a:p>
          <a:p>
            <a:pPr algn="just">
              <a:buNone/>
            </a:pPr>
            <a:endParaRPr lang="en-US" sz="28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ARIMA Model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acronym are:</a:t>
            </a:r>
          </a:p>
          <a:p>
            <a:pPr fontAlgn="base"/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 :  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Auto regression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It uses the dependent relationship between an observation and some number of lagged observations.</a:t>
            </a:r>
          </a:p>
          <a:p>
            <a:pPr fontAlgn="base"/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I: 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The use of differencing of raw observations in order to make the time series stationary.</a:t>
            </a:r>
          </a:p>
          <a:p>
            <a:pPr fontAlgn="base"/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MA: 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Moving Average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A model that uses the dependency between an observation and a residual error applied to lagged observations.</a:t>
            </a:r>
          </a:p>
          <a:p>
            <a:pPr fontAlgn="base"/>
            <a:endParaRPr lang="en-US" b="1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parameters of the ARIMA model are defined as follows:</a:t>
            </a:r>
          </a:p>
          <a:p>
            <a:pPr fontAlgn="base"/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p: The number of lag observations</a:t>
            </a:r>
          </a:p>
          <a:p>
            <a:pPr fontAlgn="base"/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d: The number of times that the raw observations are differenced.</a:t>
            </a:r>
          </a:p>
          <a:p>
            <a:pPr fontAlgn="base"/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q: order of moving average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ARIMA Model is specified as ARIMA(</a:t>
            </a:r>
            <a:r>
              <a:rPr lang="en-US" b="1" dirty="0" err="1" smtClean="0">
                <a:solidFill>
                  <a:schemeClr val="bg1"/>
                </a:solidFill>
              </a:rPr>
              <a:t>p,d,q</a:t>
            </a:r>
            <a:r>
              <a:rPr lang="en-US" b="1" dirty="0" smtClean="0">
                <a:solidFill>
                  <a:schemeClr val="bg1"/>
                </a:solidFill>
              </a:rPr>
              <a:t>) derived from the ARMA Model . Various types of ARIMA model are :</a:t>
            </a:r>
          </a:p>
          <a:p>
            <a:pPr fontAlgn="base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ARIMA(1,0,0) : First Order Auto regression Model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ARIMA(0,1,0) : Random walk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ARIMA(1,1,0) : Differenced ARIMA(1,0,0)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small" dirty="0" smtClean="0"/>
              <a:t>RESULT </a:t>
            </a:r>
            <a:r>
              <a:rPr lang="en-US" sz="4000" b="1" cap="small" dirty="0"/>
              <a:t>AND </a:t>
            </a:r>
            <a:r>
              <a:rPr lang="en-US" sz="4000" b="1" cap="small" dirty="0" smtClean="0"/>
              <a:t>ANALYSIS</a:t>
            </a:r>
            <a:endParaRPr lang="en-US" sz="4000" b="1" dirty="0"/>
          </a:p>
        </p:txBody>
      </p:sp>
      <p:pic>
        <p:nvPicPr>
          <p:cNvPr id="6" name="Content Placeholder 5" descr="resul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095" y="1625086"/>
            <a:ext cx="6923810" cy="44761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for the next 7 days :</a:t>
            </a:r>
            <a:endParaRPr lang="en-US" dirty="0"/>
          </a:p>
        </p:txBody>
      </p:sp>
      <p:pic>
        <p:nvPicPr>
          <p:cNvPr id="6" name="Content Placeholder 5" descr="predicted vs Closing next 7 days(update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85" y="1629848"/>
            <a:ext cx="6371429" cy="4466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6388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on the available dataset, the closing price(U.S.D.) was</a:t>
            </a:r>
          </a:p>
          <a:p>
            <a:pPr algn="just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calculated for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next six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days:</a:t>
            </a:r>
          </a:p>
          <a:p>
            <a:pPr algn="just">
              <a:buNone/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Calculated the accuracy of our model On the basis of </a:t>
            </a:r>
            <a:r>
              <a:rPr lang="en-US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Mean Squared Error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the result.</a:t>
            </a: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mean squared error calculated was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the variance</a:t>
            </a: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score was 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0.97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which was indeed satisfactory.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4999"/>
            <a:ext cx="3352800" cy="17584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9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9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9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6400"/>
            <a:ext cx="3633788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3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-6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57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FF66"/>
                </a:solidFill>
                <a:latin typeface="Arial Rounded MT Bold" pitchFamily="34" charset="0"/>
              </a:rPr>
              <a:t>INTRODUCTION:</a:t>
            </a:r>
            <a:endParaRPr lang="en-IN" dirty="0">
              <a:solidFill>
                <a:srgbClr val="FFFF66"/>
              </a:solidFill>
              <a:latin typeface="Arial Rounded MT Bold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" y="1600200"/>
            <a:ext cx="9044940" cy="33302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Crypto-currency is a digital asset designed to work as a medium of exchange that uses </a:t>
            </a: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cryptography . </a:t>
            </a:r>
          </a:p>
          <a:p>
            <a:pPr algn="just"/>
            <a:endParaRPr lang="en-IN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supply 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values are controlled by the activities of their </a:t>
            </a: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users.</a:t>
            </a:r>
          </a:p>
          <a:p>
            <a:pPr marL="0" indent="0" algn="just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First decentralized crypto-currency : Bitcoin, was created in 2009 by pseudonymous developer Satoshi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Nakamoto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b="1" dirty="0">
              <a:solidFill>
                <a:schemeClr val="bg1"/>
              </a:solidFill>
            </a:endParaRPr>
          </a:p>
          <a:p>
            <a:pPr algn="just"/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229600" cy="213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/>
              <a:t>Ripple </a:t>
            </a:r>
            <a:r>
              <a:rPr lang="en-US" sz="2600" b="1" dirty="0"/>
              <a:t>is a real-time gross settlement system (RTGS), currency exchange </a:t>
            </a:r>
            <a:r>
              <a:rPr lang="en-US" sz="2600" b="1" dirty="0" smtClean="0"/>
              <a:t>created </a:t>
            </a:r>
            <a:r>
              <a:rPr lang="en-US" sz="2600" b="1" dirty="0"/>
              <a:t>by the Ripple company. It is built upon a distributed open source Internet protocol, consensus ledger and native crypto-currency called XRP (ripples</a:t>
            </a:r>
            <a:r>
              <a:rPr lang="en-US" sz="2600" b="1" dirty="0" smtClean="0"/>
              <a:t>).</a:t>
            </a:r>
            <a:endParaRPr lang="en-US" sz="260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191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Initial Release : 2012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1910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Written in : C++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Arthur </a:t>
            </a:r>
            <a:r>
              <a:rPr lang="en-I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Britto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David Schwartz, Ryan Fugger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137160"/>
            <a:ext cx="7772400" cy="73183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lemagne Std" pitchFamily="82" charset="0"/>
              </a:rPr>
              <a:t>WHY CHOOSE RIPPLE?</a:t>
            </a:r>
            <a:endParaRPr lang="en-IN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rlemagne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3340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Ripple is based around a shared and public </a:t>
            </a: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database.</a:t>
            </a:r>
          </a:p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 its validators are companies, internet service providers, and the Massachusetts Institute of Technology</a:t>
            </a:r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"from banks' perspective, distributed ledgers like the Ripple system have a number of advantages over cryptocurrencies like bitcoin."</a:t>
            </a:r>
          </a:p>
        </p:txBody>
      </p:sp>
    </p:spTree>
    <p:extLst>
      <p:ext uri="{BB962C8B-B14F-4D97-AF65-F5344CB8AC3E}">
        <p14:creationId xmlns="" xmlns:p14="http://schemas.microsoft.com/office/powerpoint/2010/main" val="5835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68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Problem Formulation and Research Question 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Crypto-currency is dependent on various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factors that decide the its price in the market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Demand and Supply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Market Sentiment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Government Regulation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Stability of the particular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rypto-currency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Wider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ainstream Acceptance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Many investors aren’t interested to pay attention to the following factors. The only thing they are concerned with is the price of the crypto-currency at present and in the future.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22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project we </a:t>
            </a:r>
            <a:r>
              <a:rPr lang="en-US" sz="36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formulate a method to predict the future price of Ripple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so as to help the investors and shareholders to have a better idea of what to expect in the upcoming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days , thus 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buy and sell accordingly.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" y="0"/>
            <a:ext cx="6477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i="1" dirty="0">
                <a:solidFill>
                  <a:schemeClr val="bg1"/>
                </a:solidFill>
              </a:rPr>
              <a:t>For the following research, Integrated Development Environment (IDE) </a:t>
            </a:r>
            <a:r>
              <a:rPr lang="en-US" sz="2600" i="1" dirty="0" err="1" smtClean="0">
                <a:solidFill>
                  <a:schemeClr val="bg1"/>
                </a:solidFill>
              </a:rPr>
              <a:t>Spyder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  <a:r>
              <a:rPr lang="en-US" sz="2600" i="1" dirty="0" smtClean="0">
                <a:solidFill>
                  <a:schemeClr val="bg1"/>
                </a:solidFill>
              </a:rPr>
              <a:t>was </a:t>
            </a:r>
            <a:r>
              <a:rPr lang="en-US" sz="2600" i="1" dirty="0">
                <a:solidFill>
                  <a:schemeClr val="bg1"/>
                </a:solidFill>
              </a:rPr>
              <a:t>used with Python 3.6. </a:t>
            </a:r>
            <a:endParaRPr lang="en-US" sz="2600" i="1" dirty="0" smtClean="0">
              <a:solidFill>
                <a:schemeClr val="bg1"/>
              </a:solidFill>
            </a:endParaRPr>
          </a:p>
          <a:p>
            <a:pPr algn="just"/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endParaRPr lang="en-US" sz="2600" i="1" dirty="0"/>
          </a:p>
          <a:p>
            <a:pPr algn="just"/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r>
              <a:rPr lang="en-US" sz="2600" i="1" dirty="0">
                <a:solidFill>
                  <a:schemeClr val="bg1"/>
                </a:solidFill>
              </a:rPr>
              <a:t>The python packages used for the following </a:t>
            </a:r>
            <a:r>
              <a:rPr lang="en-US" sz="2600" i="1" dirty="0" smtClean="0">
                <a:solidFill>
                  <a:schemeClr val="bg1"/>
                </a:solidFill>
              </a:rPr>
              <a:t>were. Pandas, </a:t>
            </a:r>
            <a:r>
              <a:rPr lang="en-US" sz="2600" i="1" dirty="0" err="1" smtClean="0">
                <a:solidFill>
                  <a:schemeClr val="bg1"/>
                </a:solidFill>
              </a:rPr>
              <a:t>Numpy</a:t>
            </a:r>
            <a:r>
              <a:rPr lang="en-US" sz="2600" i="1" dirty="0" smtClean="0">
                <a:solidFill>
                  <a:schemeClr val="bg1"/>
                </a:solidFill>
              </a:rPr>
              <a:t>, pip, html5lib, </a:t>
            </a:r>
            <a:r>
              <a:rPr lang="en-US" sz="2600" i="1" dirty="0" err="1" smtClean="0">
                <a:solidFill>
                  <a:schemeClr val="bg1"/>
                </a:solidFill>
              </a:rPr>
              <a:t>Scipy</a:t>
            </a:r>
            <a:r>
              <a:rPr lang="en-US" sz="2600" i="1" dirty="0" smtClean="0">
                <a:solidFill>
                  <a:schemeClr val="bg1"/>
                </a:solidFill>
              </a:rPr>
              <a:t> , </a:t>
            </a:r>
            <a:r>
              <a:rPr lang="en-US" sz="2600" i="1" dirty="0" err="1" smtClean="0">
                <a:solidFill>
                  <a:schemeClr val="bg1"/>
                </a:solidFill>
              </a:rPr>
              <a:t>Seaborn</a:t>
            </a:r>
            <a:r>
              <a:rPr lang="en-US" sz="2600" i="1" dirty="0" smtClean="0">
                <a:solidFill>
                  <a:schemeClr val="bg1"/>
                </a:solidFill>
              </a:rPr>
              <a:t> , </a:t>
            </a:r>
            <a:r>
              <a:rPr lang="en-US" sz="2600" i="1" dirty="0" err="1" smtClean="0">
                <a:solidFill>
                  <a:schemeClr val="bg1"/>
                </a:solidFill>
              </a:rPr>
              <a:t>Matplotlib</a:t>
            </a:r>
            <a:r>
              <a:rPr lang="en-US" sz="2600" i="1" dirty="0" smtClean="0">
                <a:solidFill>
                  <a:schemeClr val="bg1"/>
                </a:solidFill>
              </a:rPr>
              <a:t> , </a:t>
            </a:r>
            <a:r>
              <a:rPr lang="en-US" sz="2600" i="1" dirty="0" err="1" smtClean="0">
                <a:solidFill>
                  <a:schemeClr val="bg1"/>
                </a:solidFill>
              </a:rPr>
              <a:t>Statsmodels</a:t>
            </a:r>
            <a:r>
              <a:rPr lang="en-US" sz="2600" i="1" dirty="0" smtClean="0">
                <a:solidFill>
                  <a:schemeClr val="bg1"/>
                </a:solidFill>
              </a:rPr>
              <a:t> .</a:t>
            </a:r>
          </a:p>
          <a:p>
            <a:pPr algn="just"/>
            <a:endParaRPr lang="en-US" sz="2600" i="1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43175"/>
            <a:ext cx="5162550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33600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86836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 &amp; ITS’ PROCESSING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839200" cy="29718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Acquired from coinmarketcap.com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Directly extracted from the website.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Packages used were Html5lib and Beautifulsoup4.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was Then cleansed.  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4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257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Parameters stressed upon to develop our model and get to a conclusion :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800" b="1" i="1" dirty="0" smtClean="0">
                <a:solidFill>
                  <a:schemeClr val="bg1"/>
                </a:solidFill>
              </a:rPr>
              <a:t>Market Cap</a:t>
            </a: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Volume</a:t>
            </a: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Open/Close</a:t>
            </a: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High/Low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584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Proposal For Predictive Analysis of Prices of Crypto -Currencies </vt:lpstr>
      <vt:lpstr>Slide 2</vt:lpstr>
      <vt:lpstr>Slide 3</vt:lpstr>
      <vt:lpstr>WHY CHOOSE RIPPLE?</vt:lpstr>
      <vt:lpstr>Problem Formulation and Research Question </vt:lpstr>
      <vt:lpstr>Slide 6</vt:lpstr>
      <vt:lpstr>EXPERIMENTAL SETUP</vt:lpstr>
      <vt:lpstr>DATASET &amp; ITS’ PROCESSING</vt:lpstr>
      <vt:lpstr>Slide 9</vt:lpstr>
      <vt:lpstr> Model specification</vt:lpstr>
      <vt:lpstr>ARIMA Model</vt:lpstr>
      <vt:lpstr>Slide 12</vt:lpstr>
      <vt:lpstr>Slide 13</vt:lpstr>
      <vt:lpstr> RESULT AND ANALYSIS</vt:lpstr>
      <vt:lpstr>Prediction for the next 7 days :</vt:lpstr>
      <vt:lpstr>CONCLUSION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Predictive Analysis of Prices of Crypto Currencies like Ripple</dc:title>
  <dc:creator>Windows User</dc:creator>
  <cp:lastModifiedBy>Windows User</cp:lastModifiedBy>
  <cp:revision>36</cp:revision>
  <dcterms:created xsi:type="dcterms:W3CDTF">2018-03-25T05:52:29Z</dcterms:created>
  <dcterms:modified xsi:type="dcterms:W3CDTF">2018-04-30T02:39:15Z</dcterms:modified>
</cp:coreProperties>
</file>