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5"/>
  </p:notesMasterIdLst>
  <p:sldIdLst>
    <p:sldId id="256" r:id="rId2"/>
    <p:sldId id="391" r:id="rId3"/>
    <p:sldId id="483" r:id="rId4"/>
    <p:sldId id="507" r:id="rId5"/>
    <p:sldId id="384" r:id="rId6"/>
    <p:sldId id="505" r:id="rId7"/>
    <p:sldId id="506" r:id="rId8"/>
    <p:sldId id="401" r:id="rId9"/>
    <p:sldId id="427" r:id="rId10"/>
    <p:sldId id="484" r:id="rId11"/>
    <p:sldId id="430" r:id="rId12"/>
    <p:sldId id="436" r:id="rId13"/>
    <p:sldId id="435" r:id="rId14"/>
    <p:sldId id="453" r:id="rId15"/>
    <p:sldId id="468" r:id="rId16"/>
    <p:sldId id="456" r:id="rId17"/>
    <p:sldId id="455" r:id="rId18"/>
    <p:sldId id="446" r:id="rId19"/>
    <p:sldId id="469" r:id="rId20"/>
    <p:sldId id="458" r:id="rId21"/>
    <p:sldId id="470" r:id="rId22"/>
    <p:sldId id="471" r:id="rId23"/>
    <p:sldId id="472" r:id="rId24"/>
    <p:sldId id="473" r:id="rId25"/>
    <p:sldId id="474" r:id="rId26"/>
    <p:sldId id="475" r:id="rId27"/>
    <p:sldId id="476" r:id="rId28"/>
    <p:sldId id="477" r:id="rId29"/>
    <p:sldId id="485" r:id="rId30"/>
    <p:sldId id="479" r:id="rId31"/>
    <p:sldId id="478" r:id="rId32"/>
    <p:sldId id="486" r:id="rId33"/>
    <p:sldId id="448" r:id="rId34"/>
    <p:sldId id="494" r:id="rId35"/>
    <p:sldId id="509" r:id="rId36"/>
    <p:sldId id="508" r:id="rId37"/>
    <p:sldId id="504" r:id="rId38"/>
    <p:sldId id="452" r:id="rId39"/>
    <p:sldId id="487" r:id="rId40"/>
    <p:sldId id="488" r:id="rId41"/>
    <p:sldId id="438" r:id="rId42"/>
    <p:sldId id="501" r:id="rId43"/>
    <p:sldId id="502" r:id="rId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6" autoAdjust="0"/>
    <p:restoredTop sz="92346" autoAdjust="0"/>
  </p:normalViewPr>
  <p:slideViewPr>
    <p:cSldViewPr snapToGrid="0">
      <p:cViewPr varScale="1">
        <p:scale>
          <a:sx n="106" d="100"/>
          <a:sy n="106" d="100"/>
        </p:scale>
        <p:origin x="1806" y="108"/>
      </p:cViewPr>
      <p:guideLst/>
    </p:cSldViewPr>
  </p:slideViewPr>
  <p:outlineViewPr>
    <p:cViewPr>
      <p:scale>
        <a:sx n="33" d="100"/>
        <a:sy n="33" d="100"/>
      </p:scale>
      <p:origin x="0" y="-52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98" d="100"/>
        <a:sy n="198" d="100"/>
      </p:scale>
      <p:origin x="0" y="-22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FDC57-10A5-4920-8859-EA2B135703BC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D47D1-C17B-422A-9849-DFAB447E10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624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Emphasis on the customer standpoint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D47D1-C17B-422A-9849-DFAB447E103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6967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 slide in the interpretation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D47D1-C17B-422A-9849-DFAB447E1038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702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7ED47D1-C17B-422A-9849-DFAB447E10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7232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Appendix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D47D1-C17B-422A-9849-DFAB447E1038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220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(Power &lt;- t[4]/sum(t[2,])) #all of the correctly classified positives/all of the true positives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D47D1-C17B-422A-9849-DFAB447E1038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497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Emphasis on the customer standpoint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D47D1-C17B-422A-9849-DFAB447E103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427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Emphasis on the customer standpoint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D47D1-C17B-422A-9849-DFAB447E103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995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why this step is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D47D1-C17B-422A-9849-DFAB447E103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474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Displays distribution of each predictor, not by class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D47D1-C17B-422A-9849-DFAB447E103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368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D47D1-C17B-422A-9849-DFAB447E103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972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The group variance between classes are not uniform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D47D1-C17B-422A-9849-DFAB447E103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824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Correlation between….</a:t>
            </a:r>
          </a:p>
          <a:p>
            <a:r>
              <a:rPr lang="en-US" dirty="0"/>
              <a:t>Could reduce the test MSEs for the logistic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D47D1-C17B-422A-9849-DFAB447E103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861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D47D1-C17B-422A-9849-DFAB447E103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760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50" descr="mason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300038"/>
            <a:ext cx="1419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93"/>
          <p:cNvGrpSpPr>
            <a:grpSpLocks/>
          </p:cNvGrpSpPr>
          <p:nvPr/>
        </p:nvGrpSpPr>
        <p:grpSpPr bwMode="auto">
          <a:xfrm>
            <a:off x="1885950" y="295275"/>
            <a:ext cx="5786438" cy="476250"/>
            <a:chOff x="1188" y="186"/>
            <a:chExt cx="3645" cy="300"/>
          </a:xfrm>
        </p:grpSpPr>
        <p:sp>
          <p:nvSpPr>
            <p:cNvPr id="6" name="Rectangle 490"/>
            <p:cNvSpPr>
              <a:spLocks noChangeArrowheads="1"/>
            </p:cNvSpPr>
            <p:nvPr/>
          </p:nvSpPr>
          <p:spPr bwMode="auto">
            <a:xfrm rot="5400000">
              <a:off x="4086" y="30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" name="Rectangle 485"/>
            <p:cNvSpPr>
              <a:spLocks noChangeArrowheads="1"/>
            </p:cNvSpPr>
            <p:nvPr/>
          </p:nvSpPr>
          <p:spPr bwMode="auto">
            <a:xfrm rot="5400000">
              <a:off x="3556" y="423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" name="Rectangle 486"/>
            <p:cNvSpPr>
              <a:spLocks noChangeArrowheads="1"/>
            </p:cNvSpPr>
            <p:nvPr/>
          </p:nvSpPr>
          <p:spPr bwMode="auto">
            <a:xfrm rot="5400000">
              <a:off x="3556" y="36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Rectangle 487"/>
            <p:cNvSpPr>
              <a:spLocks noChangeArrowheads="1"/>
            </p:cNvSpPr>
            <p:nvPr/>
          </p:nvSpPr>
          <p:spPr bwMode="auto">
            <a:xfrm rot="5400000">
              <a:off x="3555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" name="Rectangle 481"/>
            <p:cNvSpPr>
              <a:spLocks noChangeArrowheads="1"/>
            </p:cNvSpPr>
            <p:nvPr/>
          </p:nvSpPr>
          <p:spPr bwMode="auto">
            <a:xfrm rot="5400000">
              <a:off x="3025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" name="Rectangle 482"/>
            <p:cNvSpPr>
              <a:spLocks noChangeArrowheads="1"/>
            </p:cNvSpPr>
            <p:nvPr/>
          </p:nvSpPr>
          <p:spPr bwMode="auto">
            <a:xfrm rot="5400000">
              <a:off x="3024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Rectangle 483"/>
            <p:cNvSpPr>
              <a:spLocks noChangeArrowheads="1"/>
            </p:cNvSpPr>
            <p:nvPr/>
          </p:nvSpPr>
          <p:spPr bwMode="auto">
            <a:xfrm rot="5400000">
              <a:off x="3025" y="30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" name="Rectangle 484"/>
            <p:cNvSpPr>
              <a:spLocks noChangeArrowheads="1"/>
            </p:cNvSpPr>
            <p:nvPr/>
          </p:nvSpPr>
          <p:spPr bwMode="auto">
            <a:xfrm rot="5400000">
              <a:off x="3025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" name="Rectangle 480"/>
            <p:cNvSpPr>
              <a:spLocks noChangeArrowheads="1"/>
            </p:cNvSpPr>
            <p:nvPr/>
          </p:nvSpPr>
          <p:spPr bwMode="auto">
            <a:xfrm rot="5400000">
              <a:off x="2729" y="309"/>
              <a:ext cx="295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" name="Rectangle 475"/>
            <p:cNvSpPr>
              <a:spLocks noChangeArrowheads="1"/>
            </p:cNvSpPr>
            <p:nvPr/>
          </p:nvSpPr>
          <p:spPr bwMode="auto">
            <a:xfrm rot="5400000">
              <a:off x="2372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" name="Rectangle 476"/>
            <p:cNvSpPr>
              <a:spLocks noChangeArrowheads="1"/>
            </p:cNvSpPr>
            <p:nvPr/>
          </p:nvSpPr>
          <p:spPr bwMode="auto">
            <a:xfrm rot="5400000">
              <a:off x="2372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" name="Rectangle 477"/>
            <p:cNvSpPr>
              <a:spLocks noChangeArrowheads="1"/>
            </p:cNvSpPr>
            <p:nvPr/>
          </p:nvSpPr>
          <p:spPr bwMode="auto">
            <a:xfrm rot="5400000">
              <a:off x="2372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" name="Rectangle 478"/>
            <p:cNvSpPr>
              <a:spLocks noChangeArrowheads="1"/>
            </p:cNvSpPr>
            <p:nvPr/>
          </p:nvSpPr>
          <p:spPr bwMode="auto">
            <a:xfrm rot="5400000">
              <a:off x="2372" y="31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" name="Rectangle 479"/>
            <p:cNvSpPr>
              <a:spLocks noChangeArrowheads="1"/>
            </p:cNvSpPr>
            <p:nvPr/>
          </p:nvSpPr>
          <p:spPr bwMode="auto">
            <a:xfrm rot="5400000">
              <a:off x="2372" y="36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" name="Rectangle 470"/>
            <p:cNvSpPr>
              <a:spLocks noChangeArrowheads="1"/>
            </p:cNvSpPr>
            <p:nvPr/>
          </p:nvSpPr>
          <p:spPr bwMode="auto">
            <a:xfrm rot="5400000">
              <a:off x="2140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" name="Rectangle 471"/>
            <p:cNvSpPr>
              <a:spLocks noChangeArrowheads="1"/>
            </p:cNvSpPr>
            <p:nvPr/>
          </p:nvSpPr>
          <p:spPr bwMode="auto">
            <a:xfrm rot="5400000">
              <a:off x="2137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" name="Rectangle 472"/>
            <p:cNvSpPr>
              <a:spLocks noChangeArrowheads="1"/>
            </p:cNvSpPr>
            <p:nvPr/>
          </p:nvSpPr>
          <p:spPr bwMode="auto">
            <a:xfrm rot="5400000">
              <a:off x="2140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" name="Rectangle 473"/>
            <p:cNvSpPr>
              <a:spLocks noChangeArrowheads="1"/>
            </p:cNvSpPr>
            <p:nvPr/>
          </p:nvSpPr>
          <p:spPr bwMode="auto">
            <a:xfrm rot="5400000">
              <a:off x="2138" y="311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" name="Rectangle 474"/>
            <p:cNvSpPr>
              <a:spLocks noChangeArrowheads="1"/>
            </p:cNvSpPr>
            <p:nvPr/>
          </p:nvSpPr>
          <p:spPr bwMode="auto">
            <a:xfrm rot="5400000">
              <a:off x="2138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" name="Rectangle 469"/>
            <p:cNvSpPr>
              <a:spLocks noChangeArrowheads="1"/>
            </p:cNvSpPr>
            <p:nvPr/>
          </p:nvSpPr>
          <p:spPr bwMode="auto">
            <a:xfrm rot="5400000">
              <a:off x="1666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" name="Rectangle 468"/>
            <p:cNvSpPr>
              <a:spLocks noChangeArrowheads="1"/>
            </p:cNvSpPr>
            <p:nvPr/>
          </p:nvSpPr>
          <p:spPr bwMode="auto">
            <a:xfrm rot="5400000">
              <a:off x="1666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" name="Rectangle 467"/>
            <p:cNvSpPr>
              <a:spLocks noChangeArrowheads="1"/>
            </p:cNvSpPr>
            <p:nvPr/>
          </p:nvSpPr>
          <p:spPr bwMode="auto">
            <a:xfrm rot="5400000">
              <a:off x="1666" y="24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" name="Rectangle 466"/>
            <p:cNvSpPr>
              <a:spLocks noChangeArrowheads="1"/>
            </p:cNvSpPr>
            <p:nvPr/>
          </p:nvSpPr>
          <p:spPr bwMode="auto">
            <a:xfrm rot="5400000">
              <a:off x="1666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" name="Rectangle 465"/>
            <p:cNvSpPr>
              <a:spLocks noChangeArrowheads="1"/>
            </p:cNvSpPr>
            <p:nvPr/>
          </p:nvSpPr>
          <p:spPr bwMode="auto">
            <a:xfrm rot="5400000">
              <a:off x="1666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" name="Rectangle 233"/>
            <p:cNvSpPr>
              <a:spLocks noChangeArrowheads="1"/>
            </p:cNvSpPr>
            <p:nvPr/>
          </p:nvSpPr>
          <p:spPr bwMode="auto">
            <a:xfrm rot="5400000">
              <a:off x="4439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" name="Rectangle 234"/>
            <p:cNvSpPr>
              <a:spLocks noChangeArrowheads="1"/>
            </p:cNvSpPr>
            <p:nvPr/>
          </p:nvSpPr>
          <p:spPr bwMode="auto">
            <a:xfrm rot="5400000">
              <a:off x="4323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" name="Rectangle 235"/>
            <p:cNvSpPr>
              <a:spLocks noChangeArrowheads="1"/>
            </p:cNvSpPr>
            <p:nvPr/>
          </p:nvSpPr>
          <p:spPr bwMode="auto">
            <a:xfrm rot="5400000">
              <a:off x="4265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" name="Rectangle 236"/>
            <p:cNvSpPr>
              <a:spLocks noChangeArrowheads="1"/>
            </p:cNvSpPr>
            <p:nvPr/>
          </p:nvSpPr>
          <p:spPr bwMode="auto">
            <a:xfrm rot="5400000">
              <a:off x="3790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" name="Rectangle 237"/>
            <p:cNvSpPr>
              <a:spLocks noChangeArrowheads="1"/>
            </p:cNvSpPr>
            <p:nvPr/>
          </p:nvSpPr>
          <p:spPr bwMode="auto">
            <a:xfrm rot="5400000">
              <a:off x="4205" y="19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" name="Rectangle 238"/>
            <p:cNvSpPr>
              <a:spLocks noChangeArrowheads="1"/>
            </p:cNvSpPr>
            <p:nvPr/>
          </p:nvSpPr>
          <p:spPr bwMode="auto">
            <a:xfrm rot="5400000">
              <a:off x="4145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" name="Rectangle 239"/>
            <p:cNvSpPr>
              <a:spLocks noChangeArrowheads="1"/>
            </p:cNvSpPr>
            <p:nvPr/>
          </p:nvSpPr>
          <p:spPr bwMode="auto">
            <a:xfrm rot="5400000">
              <a:off x="3854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" name="Rectangle 240"/>
            <p:cNvSpPr>
              <a:spLocks noChangeArrowheads="1"/>
            </p:cNvSpPr>
            <p:nvPr/>
          </p:nvSpPr>
          <p:spPr bwMode="auto">
            <a:xfrm rot="5400000">
              <a:off x="4031" y="42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" name="Rectangle 241"/>
            <p:cNvSpPr>
              <a:spLocks noChangeArrowheads="1"/>
            </p:cNvSpPr>
            <p:nvPr/>
          </p:nvSpPr>
          <p:spPr bwMode="auto">
            <a:xfrm rot="5400000">
              <a:off x="3791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" name="Rectangle 242"/>
            <p:cNvSpPr>
              <a:spLocks noChangeArrowheads="1"/>
            </p:cNvSpPr>
            <p:nvPr/>
          </p:nvSpPr>
          <p:spPr bwMode="auto">
            <a:xfrm rot="5400000">
              <a:off x="3730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" name="Rectangle 243"/>
            <p:cNvSpPr>
              <a:spLocks noChangeArrowheads="1"/>
            </p:cNvSpPr>
            <p:nvPr/>
          </p:nvSpPr>
          <p:spPr bwMode="auto">
            <a:xfrm rot="5400000">
              <a:off x="3733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" name="Rectangle 244"/>
            <p:cNvSpPr>
              <a:spLocks noChangeArrowheads="1"/>
            </p:cNvSpPr>
            <p:nvPr/>
          </p:nvSpPr>
          <p:spPr bwMode="auto">
            <a:xfrm rot="5400000">
              <a:off x="3908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" name="Rectangle 245"/>
            <p:cNvSpPr>
              <a:spLocks noChangeArrowheads="1"/>
            </p:cNvSpPr>
            <p:nvPr/>
          </p:nvSpPr>
          <p:spPr bwMode="auto">
            <a:xfrm rot="5400000">
              <a:off x="3909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" name="Rectangle 246"/>
            <p:cNvSpPr>
              <a:spLocks noChangeArrowheads="1"/>
            </p:cNvSpPr>
            <p:nvPr/>
          </p:nvSpPr>
          <p:spPr bwMode="auto">
            <a:xfrm rot="5400000">
              <a:off x="3852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" name="Rectangle 247"/>
            <p:cNvSpPr>
              <a:spLocks noChangeArrowheads="1"/>
            </p:cNvSpPr>
            <p:nvPr/>
          </p:nvSpPr>
          <p:spPr bwMode="auto">
            <a:xfrm rot="5400000">
              <a:off x="3672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" name="Rectangle 248"/>
            <p:cNvSpPr>
              <a:spLocks noChangeArrowheads="1"/>
            </p:cNvSpPr>
            <p:nvPr/>
          </p:nvSpPr>
          <p:spPr bwMode="auto">
            <a:xfrm rot="5400000">
              <a:off x="3672" y="42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" name="Rectangle 249"/>
            <p:cNvSpPr>
              <a:spLocks noChangeArrowheads="1"/>
            </p:cNvSpPr>
            <p:nvPr/>
          </p:nvSpPr>
          <p:spPr bwMode="auto">
            <a:xfrm rot="5400000">
              <a:off x="3618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" name="Rectangle 250"/>
            <p:cNvSpPr>
              <a:spLocks noChangeArrowheads="1"/>
            </p:cNvSpPr>
            <p:nvPr/>
          </p:nvSpPr>
          <p:spPr bwMode="auto">
            <a:xfrm rot="5400000">
              <a:off x="3617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" name="Rectangle 251"/>
            <p:cNvSpPr>
              <a:spLocks noChangeArrowheads="1"/>
            </p:cNvSpPr>
            <p:nvPr/>
          </p:nvSpPr>
          <p:spPr bwMode="auto">
            <a:xfrm rot="5400000">
              <a:off x="3614" y="189"/>
              <a:ext cx="58" cy="58"/>
            </a:xfrm>
            <a:prstGeom prst="rect">
              <a:avLst/>
            </a:prstGeom>
            <a:solidFill>
              <a:srgbClr val="E2BF2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" name="Rectangle 252"/>
            <p:cNvSpPr>
              <a:spLocks noChangeArrowheads="1"/>
            </p:cNvSpPr>
            <p:nvPr/>
          </p:nvSpPr>
          <p:spPr bwMode="auto">
            <a:xfrm rot="5400000">
              <a:off x="3496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" name="Rectangle 253"/>
            <p:cNvSpPr>
              <a:spLocks noChangeArrowheads="1"/>
            </p:cNvSpPr>
            <p:nvPr/>
          </p:nvSpPr>
          <p:spPr bwMode="auto">
            <a:xfrm rot="5400000">
              <a:off x="3495" y="42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1" name="Rectangle 254"/>
            <p:cNvSpPr>
              <a:spLocks noChangeArrowheads="1"/>
            </p:cNvSpPr>
            <p:nvPr/>
          </p:nvSpPr>
          <p:spPr bwMode="auto">
            <a:xfrm rot="5400000">
              <a:off x="3494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2" name="Rectangle 255"/>
            <p:cNvSpPr>
              <a:spLocks noChangeArrowheads="1"/>
            </p:cNvSpPr>
            <p:nvPr/>
          </p:nvSpPr>
          <p:spPr bwMode="auto">
            <a:xfrm rot="5400000">
              <a:off x="3437" y="36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3" name="Rectangle 256"/>
            <p:cNvSpPr>
              <a:spLocks noChangeArrowheads="1"/>
            </p:cNvSpPr>
            <p:nvPr/>
          </p:nvSpPr>
          <p:spPr bwMode="auto">
            <a:xfrm rot="5400000">
              <a:off x="3435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4" name="Rectangle 257"/>
            <p:cNvSpPr>
              <a:spLocks noChangeArrowheads="1"/>
            </p:cNvSpPr>
            <p:nvPr/>
          </p:nvSpPr>
          <p:spPr bwMode="auto">
            <a:xfrm rot="5400000">
              <a:off x="3436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5" name="Rectangle 258"/>
            <p:cNvSpPr>
              <a:spLocks noChangeArrowheads="1"/>
            </p:cNvSpPr>
            <p:nvPr/>
          </p:nvSpPr>
          <p:spPr bwMode="auto">
            <a:xfrm rot="5400000">
              <a:off x="3375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6" name="Rectangle 259"/>
            <p:cNvSpPr>
              <a:spLocks noChangeArrowheads="1"/>
            </p:cNvSpPr>
            <p:nvPr/>
          </p:nvSpPr>
          <p:spPr bwMode="auto">
            <a:xfrm rot="5400000">
              <a:off x="3375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7" name="Rectangle 260"/>
            <p:cNvSpPr>
              <a:spLocks noChangeArrowheads="1"/>
            </p:cNvSpPr>
            <p:nvPr/>
          </p:nvSpPr>
          <p:spPr bwMode="auto">
            <a:xfrm rot="5400000">
              <a:off x="3375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8" name="Rectangle 261"/>
            <p:cNvSpPr>
              <a:spLocks noChangeArrowheads="1"/>
            </p:cNvSpPr>
            <p:nvPr/>
          </p:nvSpPr>
          <p:spPr bwMode="auto">
            <a:xfrm rot="5400000">
              <a:off x="3318" y="36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9" name="Rectangle 262"/>
            <p:cNvSpPr>
              <a:spLocks noChangeArrowheads="1"/>
            </p:cNvSpPr>
            <p:nvPr/>
          </p:nvSpPr>
          <p:spPr bwMode="auto">
            <a:xfrm rot="5400000">
              <a:off x="3317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" name="Rectangle 263"/>
            <p:cNvSpPr>
              <a:spLocks noChangeArrowheads="1"/>
            </p:cNvSpPr>
            <p:nvPr/>
          </p:nvSpPr>
          <p:spPr bwMode="auto">
            <a:xfrm rot="5400000">
              <a:off x="3320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1" name="Rectangle 264"/>
            <p:cNvSpPr>
              <a:spLocks noChangeArrowheads="1"/>
            </p:cNvSpPr>
            <p:nvPr/>
          </p:nvSpPr>
          <p:spPr bwMode="auto">
            <a:xfrm rot="5400000">
              <a:off x="3261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2" name="Rectangle 265"/>
            <p:cNvSpPr>
              <a:spLocks noChangeArrowheads="1"/>
            </p:cNvSpPr>
            <p:nvPr/>
          </p:nvSpPr>
          <p:spPr bwMode="auto">
            <a:xfrm rot="5400000">
              <a:off x="3260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3" name="Rectangle 266"/>
            <p:cNvSpPr>
              <a:spLocks noChangeArrowheads="1"/>
            </p:cNvSpPr>
            <p:nvPr/>
          </p:nvSpPr>
          <p:spPr bwMode="auto">
            <a:xfrm rot="5400000">
              <a:off x="3262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4" name="Rectangle 267"/>
            <p:cNvSpPr>
              <a:spLocks noChangeArrowheads="1"/>
            </p:cNvSpPr>
            <p:nvPr/>
          </p:nvSpPr>
          <p:spPr bwMode="auto">
            <a:xfrm rot="5400000">
              <a:off x="3260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5" name="Rectangle 268"/>
            <p:cNvSpPr>
              <a:spLocks noChangeArrowheads="1"/>
            </p:cNvSpPr>
            <p:nvPr/>
          </p:nvSpPr>
          <p:spPr bwMode="auto">
            <a:xfrm rot="5400000">
              <a:off x="3967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6" name="Rectangle 269"/>
            <p:cNvSpPr>
              <a:spLocks noChangeArrowheads="1"/>
            </p:cNvSpPr>
            <p:nvPr/>
          </p:nvSpPr>
          <p:spPr bwMode="auto">
            <a:xfrm rot="5400000">
              <a:off x="3200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7" name="Rectangle 270"/>
            <p:cNvSpPr>
              <a:spLocks noChangeArrowheads="1"/>
            </p:cNvSpPr>
            <p:nvPr/>
          </p:nvSpPr>
          <p:spPr bwMode="auto">
            <a:xfrm rot="5400000">
              <a:off x="3200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8" name="Rectangle 271"/>
            <p:cNvSpPr>
              <a:spLocks noChangeArrowheads="1"/>
            </p:cNvSpPr>
            <p:nvPr/>
          </p:nvSpPr>
          <p:spPr bwMode="auto">
            <a:xfrm rot="5400000">
              <a:off x="3199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9" name="Rectangle 272"/>
            <p:cNvSpPr>
              <a:spLocks noChangeArrowheads="1"/>
            </p:cNvSpPr>
            <p:nvPr/>
          </p:nvSpPr>
          <p:spPr bwMode="auto">
            <a:xfrm rot="5400000">
              <a:off x="3199" y="42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0" name="Rectangle 273"/>
            <p:cNvSpPr>
              <a:spLocks noChangeArrowheads="1"/>
            </p:cNvSpPr>
            <p:nvPr/>
          </p:nvSpPr>
          <p:spPr bwMode="auto">
            <a:xfrm rot="5400000">
              <a:off x="3140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1" name="Rectangle 274"/>
            <p:cNvSpPr>
              <a:spLocks noChangeArrowheads="1"/>
            </p:cNvSpPr>
            <p:nvPr/>
          </p:nvSpPr>
          <p:spPr bwMode="auto">
            <a:xfrm rot="5400000">
              <a:off x="3140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2" name="Rectangle 275"/>
            <p:cNvSpPr>
              <a:spLocks noChangeArrowheads="1"/>
            </p:cNvSpPr>
            <p:nvPr/>
          </p:nvSpPr>
          <p:spPr bwMode="auto">
            <a:xfrm rot="5400000">
              <a:off x="3140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3" name="Rectangle 276"/>
            <p:cNvSpPr>
              <a:spLocks noChangeArrowheads="1"/>
            </p:cNvSpPr>
            <p:nvPr/>
          </p:nvSpPr>
          <p:spPr bwMode="auto">
            <a:xfrm rot="5400000">
              <a:off x="3140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4" name="Rectangle 277"/>
            <p:cNvSpPr>
              <a:spLocks noChangeArrowheads="1"/>
            </p:cNvSpPr>
            <p:nvPr/>
          </p:nvSpPr>
          <p:spPr bwMode="auto">
            <a:xfrm rot="5400000">
              <a:off x="3084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5" name="Rectangle 278"/>
            <p:cNvSpPr>
              <a:spLocks noChangeArrowheads="1"/>
            </p:cNvSpPr>
            <p:nvPr/>
          </p:nvSpPr>
          <p:spPr bwMode="auto">
            <a:xfrm rot="5400000">
              <a:off x="3086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6" name="Rectangle 279"/>
            <p:cNvSpPr>
              <a:spLocks noChangeArrowheads="1"/>
            </p:cNvSpPr>
            <p:nvPr/>
          </p:nvSpPr>
          <p:spPr bwMode="auto">
            <a:xfrm rot="5400000">
              <a:off x="3086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7" name="Rectangle 280"/>
            <p:cNvSpPr>
              <a:spLocks noChangeArrowheads="1"/>
            </p:cNvSpPr>
            <p:nvPr/>
          </p:nvSpPr>
          <p:spPr bwMode="auto">
            <a:xfrm rot="5400000">
              <a:off x="3082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8" name="Rectangle 281"/>
            <p:cNvSpPr>
              <a:spLocks noChangeArrowheads="1"/>
            </p:cNvSpPr>
            <p:nvPr/>
          </p:nvSpPr>
          <p:spPr bwMode="auto">
            <a:xfrm rot="5400000">
              <a:off x="2963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9" name="Rectangle 282"/>
            <p:cNvSpPr>
              <a:spLocks noChangeArrowheads="1"/>
            </p:cNvSpPr>
            <p:nvPr/>
          </p:nvSpPr>
          <p:spPr bwMode="auto">
            <a:xfrm rot="5400000">
              <a:off x="2964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0" name="Rectangle 283"/>
            <p:cNvSpPr>
              <a:spLocks noChangeArrowheads="1"/>
            </p:cNvSpPr>
            <p:nvPr/>
          </p:nvSpPr>
          <p:spPr bwMode="auto">
            <a:xfrm rot="5400000">
              <a:off x="2963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1" name="Rectangle 284"/>
            <p:cNvSpPr>
              <a:spLocks noChangeArrowheads="1"/>
            </p:cNvSpPr>
            <p:nvPr/>
          </p:nvSpPr>
          <p:spPr bwMode="auto">
            <a:xfrm rot="5400000">
              <a:off x="2963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2" name="Rectangle 285"/>
            <p:cNvSpPr>
              <a:spLocks noChangeArrowheads="1"/>
            </p:cNvSpPr>
            <p:nvPr/>
          </p:nvSpPr>
          <p:spPr bwMode="auto">
            <a:xfrm rot="5400000">
              <a:off x="2789" y="307"/>
              <a:ext cx="293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3" name="Rectangle 286"/>
            <p:cNvSpPr>
              <a:spLocks noChangeArrowheads="1"/>
            </p:cNvSpPr>
            <p:nvPr/>
          </p:nvSpPr>
          <p:spPr bwMode="auto">
            <a:xfrm rot="5400000">
              <a:off x="2198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4" name="Rectangle 287"/>
            <p:cNvSpPr>
              <a:spLocks noChangeArrowheads="1"/>
            </p:cNvSpPr>
            <p:nvPr/>
          </p:nvSpPr>
          <p:spPr bwMode="auto">
            <a:xfrm rot="5400000">
              <a:off x="2667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5" name="Rectangle 288"/>
            <p:cNvSpPr>
              <a:spLocks noChangeArrowheads="1"/>
            </p:cNvSpPr>
            <p:nvPr/>
          </p:nvSpPr>
          <p:spPr bwMode="auto">
            <a:xfrm rot="5400000">
              <a:off x="2610" y="37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6" name="Rectangle 289"/>
            <p:cNvSpPr>
              <a:spLocks noChangeArrowheads="1"/>
            </p:cNvSpPr>
            <p:nvPr/>
          </p:nvSpPr>
          <p:spPr bwMode="auto">
            <a:xfrm rot="5400000">
              <a:off x="2552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7" name="Rectangle 290"/>
            <p:cNvSpPr>
              <a:spLocks noChangeArrowheads="1"/>
            </p:cNvSpPr>
            <p:nvPr/>
          </p:nvSpPr>
          <p:spPr bwMode="auto">
            <a:xfrm rot="5400000">
              <a:off x="2492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8" name="Rectangle 291"/>
            <p:cNvSpPr>
              <a:spLocks noChangeArrowheads="1"/>
            </p:cNvSpPr>
            <p:nvPr/>
          </p:nvSpPr>
          <p:spPr bwMode="auto">
            <a:xfrm rot="5400000">
              <a:off x="2432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9" name="Rectangle 292"/>
            <p:cNvSpPr>
              <a:spLocks noChangeArrowheads="1"/>
            </p:cNvSpPr>
            <p:nvPr/>
          </p:nvSpPr>
          <p:spPr bwMode="auto">
            <a:xfrm rot="5400000">
              <a:off x="2432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0" name="Rectangle 293"/>
            <p:cNvSpPr>
              <a:spLocks noChangeArrowheads="1"/>
            </p:cNvSpPr>
            <p:nvPr/>
          </p:nvSpPr>
          <p:spPr bwMode="auto">
            <a:xfrm rot="5400000">
              <a:off x="2317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1" name="Rectangle 294"/>
            <p:cNvSpPr>
              <a:spLocks noChangeArrowheads="1"/>
            </p:cNvSpPr>
            <p:nvPr/>
          </p:nvSpPr>
          <p:spPr bwMode="auto">
            <a:xfrm rot="5400000">
              <a:off x="2318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2" name="Rectangle 295"/>
            <p:cNvSpPr>
              <a:spLocks noChangeArrowheads="1"/>
            </p:cNvSpPr>
            <p:nvPr/>
          </p:nvSpPr>
          <p:spPr bwMode="auto">
            <a:xfrm rot="5400000">
              <a:off x="2256" y="311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3" name="Rectangle 296"/>
            <p:cNvSpPr>
              <a:spLocks noChangeArrowheads="1"/>
            </p:cNvSpPr>
            <p:nvPr/>
          </p:nvSpPr>
          <p:spPr bwMode="auto">
            <a:xfrm rot="5400000">
              <a:off x="2254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4" name="Rectangle 297"/>
            <p:cNvSpPr>
              <a:spLocks noChangeArrowheads="1"/>
            </p:cNvSpPr>
            <p:nvPr/>
          </p:nvSpPr>
          <p:spPr bwMode="auto">
            <a:xfrm rot="5400000">
              <a:off x="2256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5" name="Rectangle 298"/>
            <p:cNvSpPr>
              <a:spLocks noChangeArrowheads="1"/>
            </p:cNvSpPr>
            <p:nvPr/>
          </p:nvSpPr>
          <p:spPr bwMode="auto">
            <a:xfrm rot="5400000">
              <a:off x="2198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6" name="Rectangle 299"/>
            <p:cNvSpPr>
              <a:spLocks noChangeArrowheads="1"/>
            </p:cNvSpPr>
            <p:nvPr/>
          </p:nvSpPr>
          <p:spPr bwMode="auto">
            <a:xfrm rot="5400000">
              <a:off x="2197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7" name="Rectangle 300"/>
            <p:cNvSpPr>
              <a:spLocks noChangeArrowheads="1"/>
            </p:cNvSpPr>
            <p:nvPr/>
          </p:nvSpPr>
          <p:spPr bwMode="auto">
            <a:xfrm rot="5400000">
              <a:off x="2553" y="42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8" name="Rectangle 301"/>
            <p:cNvSpPr>
              <a:spLocks noChangeArrowheads="1"/>
            </p:cNvSpPr>
            <p:nvPr/>
          </p:nvSpPr>
          <p:spPr bwMode="auto">
            <a:xfrm rot="5400000">
              <a:off x="2667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9" name="Rectangle 302"/>
            <p:cNvSpPr>
              <a:spLocks noChangeArrowheads="1"/>
            </p:cNvSpPr>
            <p:nvPr/>
          </p:nvSpPr>
          <p:spPr bwMode="auto">
            <a:xfrm rot="5400000">
              <a:off x="2667" y="30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0" name="Rectangle 303"/>
            <p:cNvSpPr>
              <a:spLocks noChangeArrowheads="1"/>
            </p:cNvSpPr>
            <p:nvPr/>
          </p:nvSpPr>
          <p:spPr bwMode="auto">
            <a:xfrm rot="5400000">
              <a:off x="2667" y="37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1" name="Rectangle 304"/>
            <p:cNvSpPr>
              <a:spLocks noChangeArrowheads="1"/>
            </p:cNvSpPr>
            <p:nvPr/>
          </p:nvSpPr>
          <p:spPr bwMode="auto">
            <a:xfrm rot="5400000">
              <a:off x="2667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2" name="Rectangle 305"/>
            <p:cNvSpPr>
              <a:spLocks noChangeArrowheads="1"/>
            </p:cNvSpPr>
            <p:nvPr/>
          </p:nvSpPr>
          <p:spPr bwMode="auto">
            <a:xfrm rot="5400000">
              <a:off x="2610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3" name="Rectangle 306"/>
            <p:cNvSpPr>
              <a:spLocks noChangeArrowheads="1"/>
            </p:cNvSpPr>
            <p:nvPr/>
          </p:nvSpPr>
          <p:spPr bwMode="auto">
            <a:xfrm rot="5400000">
              <a:off x="2609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4" name="Rectangle 307"/>
            <p:cNvSpPr>
              <a:spLocks noChangeArrowheads="1"/>
            </p:cNvSpPr>
            <p:nvPr/>
          </p:nvSpPr>
          <p:spPr bwMode="auto">
            <a:xfrm rot="5400000">
              <a:off x="2609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5" name="Rectangle 308"/>
            <p:cNvSpPr>
              <a:spLocks noChangeArrowheads="1"/>
            </p:cNvSpPr>
            <p:nvPr/>
          </p:nvSpPr>
          <p:spPr bwMode="auto">
            <a:xfrm rot="5400000">
              <a:off x="2610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6" name="Rectangle 309"/>
            <p:cNvSpPr>
              <a:spLocks noChangeArrowheads="1"/>
            </p:cNvSpPr>
            <p:nvPr/>
          </p:nvSpPr>
          <p:spPr bwMode="auto">
            <a:xfrm rot="5400000">
              <a:off x="2549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7" name="Rectangle 310"/>
            <p:cNvSpPr>
              <a:spLocks noChangeArrowheads="1"/>
            </p:cNvSpPr>
            <p:nvPr/>
          </p:nvSpPr>
          <p:spPr bwMode="auto">
            <a:xfrm rot="5400000">
              <a:off x="2551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8" name="Rectangle 311"/>
            <p:cNvSpPr>
              <a:spLocks noChangeArrowheads="1"/>
            </p:cNvSpPr>
            <p:nvPr/>
          </p:nvSpPr>
          <p:spPr bwMode="auto">
            <a:xfrm rot="5400000">
              <a:off x="2553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9" name="Rectangle 312"/>
            <p:cNvSpPr>
              <a:spLocks noChangeArrowheads="1"/>
            </p:cNvSpPr>
            <p:nvPr/>
          </p:nvSpPr>
          <p:spPr bwMode="auto">
            <a:xfrm rot="5400000">
              <a:off x="2491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0" name="Rectangle 313"/>
            <p:cNvSpPr>
              <a:spLocks noChangeArrowheads="1"/>
            </p:cNvSpPr>
            <p:nvPr/>
          </p:nvSpPr>
          <p:spPr bwMode="auto">
            <a:xfrm rot="5400000">
              <a:off x="2491" y="36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1" name="Rectangle 314"/>
            <p:cNvSpPr>
              <a:spLocks noChangeArrowheads="1"/>
            </p:cNvSpPr>
            <p:nvPr/>
          </p:nvSpPr>
          <p:spPr bwMode="auto">
            <a:xfrm rot="5400000">
              <a:off x="2491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2" name="Rectangle 315"/>
            <p:cNvSpPr>
              <a:spLocks noChangeArrowheads="1"/>
            </p:cNvSpPr>
            <p:nvPr/>
          </p:nvSpPr>
          <p:spPr bwMode="auto">
            <a:xfrm rot="5400000">
              <a:off x="2491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3" name="Rectangle 316"/>
            <p:cNvSpPr>
              <a:spLocks noChangeArrowheads="1"/>
            </p:cNvSpPr>
            <p:nvPr/>
          </p:nvSpPr>
          <p:spPr bwMode="auto">
            <a:xfrm rot="5400000">
              <a:off x="2432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4" name="Rectangle 317"/>
            <p:cNvSpPr>
              <a:spLocks noChangeArrowheads="1"/>
            </p:cNvSpPr>
            <p:nvPr/>
          </p:nvSpPr>
          <p:spPr bwMode="auto">
            <a:xfrm rot="5400000">
              <a:off x="2432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5" name="Rectangle 318"/>
            <p:cNvSpPr>
              <a:spLocks noChangeArrowheads="1"/>
            </p:cNvSpPr>
            <p:nvPr/>
          </p:nvSpPr>
          <p:spPr bwMode="auto">
            <a:xfrm rot="5400000">
              <a:off x="2432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6" name="Rectangle 319"/>
            <p:cNvSpPr>
              <a:spLocks noChangeArrowheads="1"/>
            </p:cNvSpPr>
            <p:nvPr/>
          </p:nvSpPr>
          <p:spPr bwMode="auto">
            <a:xfrm rot="5400000">
              <a:off x="2318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7" name="Rectangle 320"/>
            <p:cNvSpPr>
              <a:spLocks noChangeArrowheads="1"/>
            </p:cNvSpPr>
            <p:nvPr/>
          </p:nvSpPr>
          <p:spPr bwMode="auto">
            <a:xfrm rot="5400000">
              <a:off x="2318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8" name="Rectangle 321"/>
            <p:cNvSpPr>
              <a:spLocks noChangeArrowheads="1"/>
            </p:cNvSpPr>
            <p:nvPr/>
          </p:nvSpPr>
          <p:spPr bwMode="auto">
            <a:xfrm rot="5400000">
              <a:off x="2318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9" name="Rectangle 322"/>
            <p:cNvSpPr>
              <a:spLocks noChangeArrowheads="1"/>
            </p:cNvSpPr>
            <p:nvPr/>
          </p:nvSpPr>
          <p:spPr bwMode="auto">
            <a:xfrm rot="5400000">
              <a:off x="2255" y="24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0" name="Rectangle 323"/>
            <p:cNvSpPr>
              <a:spLocks noChangeArrowheads="1"/>
            </p:cNvSpPr>
            <p:nvPr/>
          </p:nvSpPr>
          <p:spPr bwMode="auto">
            <a:xfrm rot="5400000">
              <a:off x="2254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1" name="Rectangle 324"/>
            <p:cNvSpPr>
              <a:spLocks noChangeArrowheads="1"/>
            </p:cNvSpPr>
            <p:nvPr/>
          </p:nvSpPr>
          <p:spPr bwMode="auto">
            <a:xfrm rot="5400000">
              <a:off x="2197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2" name="Rectangle 325"/>
            <p:cNvSpPr>
              <a:spLocks noChangeArrowheads="1"/>
            </p:cNvSpPr>
            <p:nvPr/>
          </p:nvSpPr>
          <p:spPr bwMode="auto">
            <a:xfrm rot="5400000">
              <a:off x="2197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3" name="Rectangle 326"/>
            <p:cNvSpPr>
              <a:spLocks noChangeArrowheads="1"/>
            </p:cNvSpPr>
            <p:nvPr/>
          </p:nvSpPr>
          <p:spPr bwMode="auto">
            <a:xfrm rot="5400000">
              <a:off x="2081" y="36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4" name="Rectangle 327"/>
            <p:cNvSpPr>
              <a:spLocks noChangeArrowheads="1"/>
            </p:cNvSpPr>
            <p:nvPr/>
          </p:nvSpPr>
          <p:spPr bwMode="auto">
            <a:xfrm rot="5400000">
              <a:off x="2078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5" name="Rectangle 328"/>
            <p:cNvSpPr>
              <a:spLocks noChangeArrowheads="1"/>
            </p:cNvSpPr>
            <p:nvPr/>
          </p:nvSpPr>
          <p:spPr bwMode="auto">
            <a:xfrm rot="5400000">
              <a:off x="2081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6" name="Rectangle 329"/>
            <p:cNvSpPr>
              <a:spLocks noChangeArrowheads="1"/>
            </p:cNvSpPr>
            <p:nvPr/>
          </p:nvSpPr>
          <p:spPr bwMode="auto">
            <a:xfrm rot="5400000">
              <a:off x="2020" y="31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7" name="Rectangle 330"/>
            <p:cNvSpPr>
              <a:spLocks noChangeArrowheads="1"/>
            </p:cNvSpPr>
            <p:nvPr/>
          </p:nvSpPr>
          <p:spPr bwMode="auto">
            <a:xfrm rot="5400000">
              <a:off x="2020" y="37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8" name="Rectangle 331"/>
            <p:cNvSpPr>
              <a:spLocks noChangeArrowheads="1"/>
            </p:cNvSpPr>
            <p:nvPr/>
          </p:nvSpPr>
          <p:spPr bwMode="auto">
            <a:xfrm rot="5400000">
              <a:off x="2019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9" name="Rectangle 332"/>
            <p:cNvSpPr>
              <a:spLocks noChangeArrowheads="1"/>
            </p:cNvSpPr>
            <p:nvPr/>
          </p:nvSpPr>
          <p:spPr bwMode="auto">
            <a:xfrm rot="5400000">
              <a:off x="1961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0" name="Rectangle 333"/>
            <p:cNvSpPr>
              <a:spLocks noChangeArrowheads="1"/>
            </p:cNvSpPr>
            <p:nvPr/>
          </p:nvSpPr>
          <p:spPr bwMode="auto">
            <a:xfrm rot="5400000">
              <a:off x="1960" y="24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1" name="Rectangle 334"/>
            <p:cNvSpPr>
              <a:spLocks noChangeArrowheads="1"/>
            </p:cNvSpPr>
            <p:nvPr/>
          </p:nvSpPr>
          <p:spPr bwMode="auto">
            <a:xfrm rot="5400000">
              <a:off x="1962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2" name="Rectangle 335"/>
            <p:cNvSpPr>
              <a:spLocks noChangeArrowheads="1"/>
            </p:cNvSpPr>
            <p:nvPr/>
          </p:nvSpPr>
          <p:spPr bwMode="auto">
            <a:xfrm rot="5400000">
              <a:off x="1904" y="36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3" name="Rectangle 336"/>
            <p:cNvSpPr>
              <a:spLocks noChangeArrowheads="1"/>
            </p:cNvSpPr>
            <p:nvPr/>
          </p:nvSpPr>
          <p:spPr bwMode="auto">
            <a:xfrm rot="5400000">
              <a:off x="1901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4" name="Rectangle 337"/>
            <p:cNvSpPr>
              <a:spLocks noChangeArrowheads="1"/>
            </p:cNvSpPr>
            <p:nvPr/>
          </p:nvSpPr>
          <p:spPr bwMode="auto">
            <a:xfrm rot="5400000">
              <a:off x="1901" y="42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5" name="Rectangle 338"/>
            <p:cNvSpPr>
              <a:spLocks noChangeArrowheads="1"/>
            </p:cNvSpPr>
            <p:nvPr/>
          </p:nvSpPr>
          <p:spPr bwMode="auto">
            <a:xfrm rot="5400000">
              <a:off x="2079" y="42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6" name="Rectangle 339"/>
            <p:cNvSpPr>
              <a:spLocks noChangeArrowheads="1"/>
            </p:cNvSpPr>
            <p:nvPr/>
          </p:nvSpPr>
          <p:spPr bwMode="auto">
            <a:xfrm rot="5400000">
              <a:off x="2020" y="42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7" name="Rectangle 340"/>
            <p:cNvSpPr>
              <a:spLocks noChangeArrowheads="1"/>
            </p:cNvSpPr>
            <p:nvPr/>
          </p:nvSpPr>
          <p:spPr bwMode="auto">
            <a:xfrm rot="5400000">
              <a:off x="2082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8" name="Rectangle 341"/>
            <p:cNvSpPr>
              <a:spLocks noChangeArrowheads="1"/>
            </p:cNvSpPr>
            <p:nvPr/>
          </p:nvSpPr>
          <p:spPr bwMode="auto">
            <a:xfrm rot="5400000">
              <a:off x="1961" y="37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9" name="Rectangle 342"/>
            <p:cNvSpPr>
              <a:spLocks noChangeArrowheads="1"/>
            </p:cNvSpPr>
            <p:nvPr/>
          </p:nvSpPr>
          <p:spPr bwMode="auto">
            <a:xfrm rot="5400000">
              <a:off x="1961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0" name="Rectangle 343"/>
            <p:cNvSpPr>
              <a:spLocks noChangeArrowheads="1"/>
            </p:cNvSpPr>
            <p:nvPr/>
          </p:nvSpPr>
          <p:spPr bwMode="auto">
            <a:xfrm rot="5400000">
              <a:off x="2019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1" name="Rectangle 344"/>
            <p:cNvSpPr>
              <a:spLocks noChangeArrowheads="1"/>
            </p:cNvSpPr>
            <p:nvPr/>
          </p:nvSpPr>
          <p:spPr bwMode="auto">
            <a:xfrm rot="5400000">
              <a:off x="1901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2" name="Rectangle 345"/>
            <p:cNvSpPr>
              <a:spLocks noChangeArrowheads="1"/>
            </p:cNvSpPr>
            <p:nvPr/>
          </p:nvSpPr>
          <p:spPr bwMode="auto">
            <a:xfrm rot="5400000">
              <a:off x="1904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3" name="Rectangle 346"/>
            <p:cNvSpPr>
              <a:spLocks noChangeArrowheads="1"/>
            </p:cNvSpPr>
            <p:nvPr/>
          </p:nvSpPr>
          <p:spPr bwMode="auto">
            <a:xfrm rot="5400000">
              <a:off x="1842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4" name="Rectangle 347"/>
            <p:cNvSpPr>
              <a:spLocks noChangeArrowheads="1"/>
            </p:cNvSpPr>
            <p:nvPr/>
          </p:nvSpPr>
          <p:spPr bwMode="auto">
            <a:xfrm rot="5400000">
              <a:off x="1841" y="36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5" name="Rectangle 348"/>
            <p:cNvSpPr>
              <a:spLocks noChangeArrowheads="1"/>
            </p:cNvSpPr>
            <p:nvPr/>
          </p:nvSpPr>
          <p:spPr bwMode="auto">
            <a:xfrm rot="5400000">
              <a:off x="1842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6" name="Rectangle 349"/>
            <p:cNvSpPr>
              <a:spLocks noChangeArrowheads="1"/>
            </p:cNvSpPr>
            <p:nvPr/>
          </p:nvSpPr>
          <p:spPr bwMode="auto">
            <a:xfrm rot="5400000">
              <a:off x="1843" y="18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7" name="Rectangle 350"/>
            <p:cNvSpPr>
              <a:spLocks noChangeArrowheads="1"/>
            </p:cNvSpPr>
            <p:nvPr/>
          </p:nvSpPr>
          <p:spPr bwMode="auto">
            <a:xfrm rot="5400000">
              <a:off x="1783" y="251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8" name="Rectangle 351"/>
            <p:cNvSpPr>
              <a:spLocks noChangeArrowheads="1"/>
            </p:cNvSpPr>
            <p:nvPr/>
          </p:nvSpPr>
          <p:spPr bwMode="auto">
            <a:xfrm rot="5400000">
              <a:off x="1784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9" name="Rectangle 352"/>
            <p:cNvSpPr>
              <a:spLocks noChangeArrowheads="1"/>
            </p:cNvSpPr>
            <p:nvPr/>
          </p:nvSpPr>
          <p:spPr bwMode="auto">
            <a:xfrm rot="5400000">
              <a:off x="1784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0" name="Rectangle 353"/>
            <p:cNvSpPr>
              <a:spLocks noChangeArrowheads="1"/>
            </p:cNvSpPr>
            <p:nvPr/>
          </p:nvSpPr>
          <p:spPr bwMode="auto">
            <a:xfrm rot="5400000">
              <a:off x="1783" y="425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1" name="Rectangle 354"/>
            <p:cNvSpPr>
              <a:spLocks noChangeArrowheads="1"/>
            </p:cNvSpPr>
            <p:nvPr/>
          </p:nvSpPr>
          <p:spPr bwMode="auto">
            <a:xfrm rot="5400000">
              <a:off x="1727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2" name="Rectangle 355"/>
            <p:cNvSpPr>
              <a:spLocks noChangeArrowheads="1"/>
            </p:cNvSpPr>
            <p:nvPr/>
          </p:nvSpPr>
          <p:spPr bwMode="auto">
            <a:xfrm rot="5400000">
              <a:off x="1727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3" name="Rectangle 356"/>
            <p:cNvSpPr>
              <a:spLocks noChangeArrowheads="1"/>
            </p:cNvSpPr>
            <p:nvPr/>
          </p:nvSpPr>
          <p:spPr bwMode="auto">
            <a:xfrm rot="5400000">
              <a:off x="1727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4" name="Rectangle 357"/>
            <p:cNvSpPr>
              <a:spLocks noChangeArrowheads="1"/>
            </p:cNvSpPr>
            <p:nvPr/>
          </p:nvSpPr>
          <p:spPr bwMode="auto">
            <a:xfrm rot="5400000">
              <a:off x="1727" y="425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5" name="Rectangle 358"/>
            <p:cNvSpPr>
              <a:spLocks noChangeArrowheads="1"/>
            </p:cNvSpPr>
            <p:nvPr/>
          </p:nvSpPr>
          <p:spPr bwMode="auto">
            <a:xfrm rot="5400000">
              <a:off x="1605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6" name="Rectangle 359"/>
            <p:cNvSpPr>
              <a:spLocks noChangeArrowheads="1"/>
            </p:cNvSpPr>
            <p:nvPr/>
          </p:nvSpPr>
          <p:spPr bwMode="auto">
            <a:xfrm rot="5400000">
              <a:off x="1605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7" name="Rectangle 360"/>
            <p:cNvSpPr>
              <a:spLocks noChangeArrowheads="1"/>
            </p:cNvSpPr>
            <p:nvPr/>
          </p:nvSpPr>
          <p:spPr bwMode="auto">
            <a:xfrm rot="5400000">
              <a:off x="1604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8" name="Rectangle 361"/>
            <p:cNvSpPr>
              <a:spLocks noChangeArrowheads="1"/>
            </p:cNvSpPr>
            <p:nvPr/>
          </p:nvSpPr>
          <p:spPr bwMode="auto">
            <a:xfrm rot="5400000">
              <a:off x="1604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9" name="Rectangle 362"/>
            <p:cNvSpPr>
              <a:spLocks noChangeArrowheads="1"/>
            </p:cNvSpPr>
            <p:nvPr/>
          </p:nvSpPr>
          <p:spPr bwMode="auto">
            <a:xfrm rot="5400000">
              <a:off x="1842" y="24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0" name="Rectangle 363"/>
            <p:cNvSpPr>
              <a:spLocks noChangeArrowheads="1"/>
            </p:cNvSpPr>
            <p:nvPr/>
          </p:nvSpPr>
          <p:spPr bwMode="auto">
            <a:xfrm rot="5400000">
              <a:off x="1782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1" name="Rectangle 364"/>
            <p:cNvSpPr>
              <a:spLocks noChangeArrowheads="1"/>
            </p:cNvSpPr>
            <p:nvPr/>
          </p:nvSpPr>
          <p:spPr bwMode="auto">
            <a:xfrm rot="5400000">
              <a:off x="1727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2" name="Rectangle 365"/>
            <p:cNvSpPr>
              <a:spLocks noChangeArrowheads="1"/>
            </p:cNvSpPr>
            <p:nvPr/>
          </p:nvSpPr>
          <p:spPr bwMode="auto">
            <a:xfrm rot="5400000">
              <a:off x="1605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3" name="Rectangle 366"/>
            <p:cNvSpPr>
              <a:spLocks noChangeArrowheads="1"/>
            </p:cNvSpPr>
            <p:nvPr/>
          </p:nvSpPr>
          <p:spPr bwMode="auto">
            <a:xfrm rot="5400000">
              <a:off x="1546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4" name="Rectangle 367"/>
            <p:cNvSpPr>
              <a:spLocks noChangeArrowheads="1"/>
            </p:cNvSpPr>
            <p:nvPr/>
          </p:nvSpPr>
          <p:spPr bwMode="auto">
            <a:xfrm rot="5400000">
              <a:off x="1548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5" name="Rectangle 368"/>
            <p:cNvSpPr>
              <a:spLocks noChangeArrowheads="1"/>
            </p:cNvSpPr>
            <p:nvPr/>
          </p:nvSpPr>
          <p:spPr bwMode="auto">
            <a:xfrm rot="5400000">
              <a:off x="1547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6" name="Rectangle 369"/>
            <p:cNvSpPr>
              <a:spLocks noChangeArrowheads="1"/>
            </p:cNvSpPr>
            <p:nvPr/>
          </p:nvSpPr>
          <p:spPr bwMode="auto">
            <a:xfrm rot="5400000">
              <a:off x="1547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7" name="Rectangle 370"/>
            <p:cNvSpPr>
              <a:spLocks noChangeArrowheads="1"/>
            </p:cNvSpPr>
            <p:nvPr/>
          </p:nvSpPr>
          <p:spPr bwMode="auto">
            <a:xfrm rot="5400000">
              <a:off x="1484" y="24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8" name="Rectangle 371"/>
            <p:cNvSpPr>
              <a:spLocks noChangeArrowheads="1"/>
            </p:cNvSpPr>
            <p:nvPr/>
          </p:nvSpPr>
          <p:spPr bwMode="auto">
            <a:xfrm rot="5400000">
              <a:off x="1484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9" name="Rectangle 372"/>
            <p:cNvSpPr>
              <a:spLocks noChangeArrowheads="1"/>
            </p:cNvSpPr>
            <p:nvPr/>
          </p:nvSpPr>
          <p:spPr bwMode="auto">
            <a:xfrm rot="5400000">
              <a:off x="1483" y="365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0" name="Rectangle 373"/>
            <p:cNvSpPr>
              <a:spLocks noChangeArrowheads="1"/>
            </p:cNvSpPr>
            <p:nvPr/>
          </p:nvSpPr>
          <p:spPr bwMode="auto">
            <a:xfrm rot="5400000">
              <a:off x="1483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1" name="Rectangle 374"/>
            <p:cNvSpPr>
              <a:spLocks noChangeArrowheads="1"/>
            </p:cNvSpPr>
            <p:nvPr/>
          </p:nvSpPr>
          <p:spPr bwMode="auto">
            <a:xfrm rot="5400000">
              <a:off x="1547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2" name="Rectangle 375"/>
            <p:cNvSpPr>
              <a:spLocks noChangeArrowheads="1"/>
            </p:cNvSpPr>
            <p:nvPr/>
          </p:nvSpPr>
          <p:spPr bwMode="auto">
            <a:xfrm rot="5400000">
              <a:off x="1483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3" name="Rectangle 376"/>
            <p:cNvSpPr>
              <a:spLocks noChangeArrowheads="1"/>
            </p:cNvSpPr>
            <p:nvPr/>
          </p:nvSpPr>
          <p:spPr bwMode="auto">
            <a:xfrm rot="5400000">
              <a:off x="1426" y="18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4" name="Rectangle 377"/>
            <p:cNvSpPr>
              <a:spLocks noChangeArrowheads="1"/>
            </p:cNvSpPr>
            <p:nvPr/>
          </p:nvSpPr>
          <p:spPr bwMode="auto">
            <a:xfrm rot="5400000">
              <a:off x="1428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5" name="Rectangle 378"/>
            <p:cNvSpPr>
              <a:spLocks noChangeArrowheads="1"/>
            </p:cNvSpPr>
            <p:nvPr/>
          </p:nvSpPr>
          <p:spPr bwMode="auto">
            <a:xfrm rot="5400000">
              <a:off x="1424" y="37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6" name="Rectangle 379"/>
            <p:cNvSpPr>
              <a:spLocks noChangeArrowheads="1"/>
            </p:cNvSpPr>
            <p:nvPr/>
          </p:nvSpPr>
          <p:spPr bwMode="auto">
            <a:xfrm rot="5400000">
              <a:off x="1428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7" name="Rectangle 380"/>
            <p:cNvSpPr>
              <a:spLocks noChangeArrowheads="1"/>
            </p:cNvSpPr>
            <p:nvPr/>
          </p:nvSpPr>
          <p:spPr bwMode="auto">
            <a:xfrm rot="5400000">
              <a:off x="1368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8" name="Rectangle 381"/>
            <p:cNvSpPr>
              <a:spLocks noChangeArrowheads="1"/>
            </p:cNvSpPr>
            <p:nvPr/>
          </p:nvSpPr>
          <p:spPr bwMode="auto">
            <a:xfrm rot="5400000">
              <a:off x="1368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9" name="Rectangle 382"/>
            <p:cNvSpPr>
              <a:spLocks noChangeArrowheads="1"/>
            </p:cNvSpPr>
            <p:nvPr/>
          </p:nvSpPr>
          <p:spPr bwMode="auto">
            <a:xfrm rot="5400000">
              <a:off x="1368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0" name="Rectangle 383"/>
            <p:cNvSpPr>
              <a:spLocks noChangeArrowheads="1"/>
            </p:cNvSpPr>
            <p:nvPr/>
          </p:nvSpPr>
          <p:spPr bwMode="auto">
            <a:xfrm rot="5400000">
              <a:off x="1368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1" name="Rectangle 384"/>
            <p:cNvSpPr>
              <a:spLocks noChangeArrowheads="1"/>
            </p:cNvSpPr>
            <p:nvPr/>
          </p:nvSpPr>
          <p:spPr bwMode="auto">
            <a:xfrm rot="5400000">
              <a:off x="1426" y="24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2" name="Rectangle 385"/>
            <p:cNvSpPr>
              <a:spLocks noChangeArrowheads="1"/>
            </p:cNvSpPr>
            <p:nvPr/>
          </p:nvSpPr>
          <p:spPr bwMode="auto">
            <a:xfrm rot="5400000">
              <a:off x="1368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3" name="Rectangle 386"/>
            <p:cNvSpPr>
              <a:spLocks noChangeArrowheads="1"/>
            </p:cNvSpPr>
            <p:nvPr/>
          </p:nvSpPr>
          <p:spPr bwMode="auto">
            <a:xfrm rot="5400000">
              <a:off x="1191" y="307"/>
              <a:ext cx="291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4" name="Rectangle 387"/>
            <p:cNvSpPr>
              <a:spLocks noChangeArrowheads="1"/>
            </p:cNvSpPr>
            <p:nvPr/>
          </p:nvSpPr>
          <p:spPr bwMode="auto">
            <a:xfrm rot="5400000">
              <a:off x="2609" y="309"/>
              <a:ext cx="295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5" name="Rectangle 388"/>
            <p:cNvSpPr>
              <a:spLocks noChangeArrowheads="1"/>
            </p:cNvSpPr>
            <p:nvPr/>
          </p:nvSpPr>
          <p:spPr bwMode="auto">
            <a:xfrm rot="5400000">
              <a:off x="2667" y="309"/>
              <a:ext cx="295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6" name="Rectangle 389"/>
            <p:cNvSpPr>
              <a:spLocks noChangeArrowheads="1"/>
            </p:cNvSpPr>
            <p:nvPr/>
          </p:nvSpPr>
          <p:spPr bwMode="auto">
            <a:xfrm rot="5400000">
              <a:off x="1132" y="307"/>
              <a:ext cx="291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7" name="Rectangle 390"/>
            <p:cNvSpPr>
              <a:spLocks noChangeArrowheads="1"/>
            </p:cNvSpPr>
            <p:nvPr/>
          </p:nvSpPr>
          <p:spPr bwMode="auto">
            <a:xfrm rot="5400000">
              <a:off x="1071" y="307"/>
              <a:ext cx="296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8" name="Line 391"/>
            <p:cNvSpPr>
              <a:spLocks noChangeShapeType="1"/>
            </p:cNvSpPr>
            <p:nvPr/>
          </p:nvSpPr>
          <p:spPr bwMode="auto">
            <a:xfrm rot="5400000">
              <a:off x="429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9" name="Line 392"/>
            <p:cNvSpPr>
              <a:spLocks noChangeShapeType="1"/>
            </p:cNvSpPr>
            <p:nvPr/>
          </p:nvSpPr>
          <p:spPr bwMode="auto">
            <a:xfrm rot="5400000">
              <a:off x="2920" y="-1303"/>
              <a:ext cx="0" cy="3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0" name="Line 393"/>
            <p:cNvSpPr>
              <a:spLocks noChangeShapeType="1"/>
            </p:cNvSpPr>
            <p:nvPr/>
          </p:nvSpPr>
          <p:spPr bwMode="auto">
            <a:xfrm rot="5400000">
              <a:off x="2947" y="-1391"/>
              <a:ext cx="0" cy="35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1" name="Line 394"/>
            <p:cNvSpPr>
              <a:spLocks noChangeShapeType="1"/>
            </p:cNvSpPr>
            <p:nvPr/>
          </p:nvSpPr>
          <p:spPr bwMode="auto">
            <a:xfrm rot="5400000">
              <a:off x="3012" y="-1636"/>
              <a:ext cx="0" cy="36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2" name="Line 395"/>
            <p:cNvSpPr>
              <a:spLocks noChangeShapeType="1"/>
            </p:cNvSpPr>
            <p:nvPr/>
          </p:nvSpPr>
          <p:spPr bwMode="auto">
            <a:xfrm rot="5400000">
              <a:off x="2926" y="-1487"/>
              <a:ext cx="0" cy="34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3" name="Line 396"/>
            <p:cNvSpPr>
              <a:spLocks noChangeShapeType="1"/>
            </p:cNvSpPr>
            <p:nvPr/>
          </p:nvSpPr>
          <p:spPr bwMode="auto">
            <a:xfrm rot="5400000">
              <a:off x="2968" y="-1474"/>
              <a:ext cx="0" cy="35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4" name="Line 397"/>
            <p:cNvSpPr>
              <a:spLocks noChangeShapeType="1"/>
            </p:cNvSpPr>
            <p:nvPr/>
          </p:nvSpPr>
          <p:spPr bwMode="auto">
            <a:xfrm rot="5400000">
              <a:off x="2855" y="-1182"/>
              <a:ext cx="0" cy="3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5" name="Line 398"/>
            <p:cNvSpPr>
              <a:spLocks noChangeShapeType="1"/>
            </p:cNvSpPr>
            <p:nvPr/>
          </p:nvSpPr>
          <p:spPr bwMode="auto">
            <a:xfrm rot="5400000">
              <a:off x="423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6" name="Line 399"/>
            <p:cNvSpPr>
              <a:spLocks noChangeShapeType="1"/>
            </p:cNvSpPr>
            <p:nvPr/>
          </p:nvSpPr>
          <p:spPr bwMode="auto">
            <a:xfrm rot="5400000">
              <a:off x="417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7" name="Line 400"/>
            <p:cNvSpPr>
              <a:spLocks noChangeShapeType="1"/>
            </p:cNvSpPr>
            <p:nvPr/>
          </p:nvSpPr>
          <p:spPr bwMode="auto">
            <a:xfrm rot="5400000">
              <a:off x="411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8" name="Line 401"/>
            <p:cNvSpPr>
              <a:spLocks noChangeShapeType="1"/>
            </p:cNvSpPr>
            <p:nvPr/>
          </p:nvSpPr>
          <p:spPr bwMode="auto">
            <a:xfrm rot="5400000">
              <a:off x="405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9" name="Line 402"/>
            <p:cNvSpPr>
              <a:spLocks noChangeShapeType="1"/>
            </p:cNvSpPr>
            <p:nvPr/>
          </p:nvSpPr>
          <p:spPr bwMode="auto">
            <a:xfrm rot="5400000">
              <a:off x="399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0" name="Line 403"/>
            <p:cNvSpPr>
              <a:spLocks noChangeShapeType="1"/>
            </p:cNvSpPr>
            <p:nvPr/>
          </p:nvSpPr>
          <p:spPr bwMode="auto">
            <a:xfrm rot="5400000">
              <a:off x="387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1" name="Line 404"/>
            <p:cNvSpPr>
              <a:spLocks noChangeShapeType="1"/>
            </p:cNvSpPr>
            <p:nvPr/>
          </p:nvSpPr>
          <p:spPr bwMode="auto">
            <a:xfrm rot="5400000">
              <a:off x="3819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2" name="Line 405"/>
            <p:cNvSpPr>
              <a:spLocks noChangeShapeType="1"/>
            </p:cNvSpPr>
            <p:nvPr/>
          </p:nvSpPr>
          <p:spPr bwMode="auto">
            <a:xfrm rot="5400000">
              <a:off x="3760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3" name="Line 406"/>
            <p:cNvSpPr>
              <a:spLocks noChangeShapeType="1"/>
            </p:cNvSpPr>
            <p:nvPr/>
          </p:nvSpPr>
          <p:spPr bwMode="auto">
            <a:xfrm rot="5400000">
              <a:off x="3701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4" name="Line 407"/>
            <p:cNvSpPr>
              <a:spLocks noChangeShapeType="1"/>
            </p:cNvSpPr>
            <p:nvPr/>
          </p:nvSpPr>
          <p:spPr bwMode="auto">
            <a:xfrm rot="5400000">
              <a:off x="3642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" name="Line 408"/>
            <p:cNvSpPr>
              <a:spLocks noChangeShapeType="1"/>
            </p:cNvSpPr>
            <p:nvPr/>
          </p:nvSpPr>
          <p:spPr bwMode="auto">
            <a:xfrm rot="5400000">
              <a:off x="3583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6" name="Line 409"/>
            <p:cNvSpPr>
              <a:spLocks noChangeShapeType="1"/>
            </p:cNvSpPr>
            <p:nvPr/>
          </p:nvSpPr>
          <p:spPr bwMode="auto">
            <a:xfrm rot="5400000">
              <a:off x="3524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7" name="Line 410"/>
            <p:cNvSpPr>
              <a:spLocks noChangeShapeType="1"/>
            </p:cNvSpPr>
            <p:nvPr/>
          </p:nvSpPr>
          <p:spPr bwMode="auto">
            <a:xfrm rot="5400000">
              <a:off x="3465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8" name="Line 411"/>
            <p:cNvSpPr>
              <a:spLocks noChangeShapeType="1"/>
            </p:cNvSpPr>
            <p:nvPr/>
          </p:nvSpPr>
          <p:spPr bwMode="auto">
            <a:xfrm rot="5400000">
              <a:off x="3346" y="336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9" name="Line 412"/>
            <p:cNvSpPr>
              <a:spLocks noChangeShapeType="1"/>
            </p:cNvSpPr>
            <p:nvPr/>
          </p:nvSpPr>
          <p:spPr bwMode="auto">
            <a:xfrm rot="5400000">
              <a:off x="328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0" name="Line 413"/>
            <p:cNvSpPr>
              <a:spLocks noChangeShapeType="1"/>
            </p:cNvSpPr>
            <p:nvPr/>
          </p:nvSpPr>
          <p:spPr bwMode="auto">
            <a:xfrm rot="5400000">
              <a:off x="322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1" name="Line 414"/>
            <p:cNvSpPr>
              <a:spLocks noChangeShapeType="1"/>
            </p:cNvSpPr>
            <p:nvPr/>
          </p:nvSpPr>
          <p:spPr bwMode="auto">
            <a:xfrm rot="5400000">
              <a:off x="317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2" name="Line 415"/>
            <p:cNvSpPr>
              <a:spLocks noChangeShapeType="1"/>
            </p:cNvSpPr>
            <p:nvPr/>
          </p:nvSpPr>
          <p:spPr bwMode="auto">
            <a:xfrm rot="5400000">
              <a:off x="311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3" name="Line 416"/>
            <p:cNvSpPr>
              <a:spLocks noChangeShapeType="1"/>
            </p:cNvSpPr>
            <p:nvPr/>
          </p:nvSpPr>
          <p:spPr bwMode="auto">
            <a:xfrm rot="5400000">
              <a:off x="305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4" name="Line 417"/>
            <p:cNvSpPr>
              <a:spLocks noChangeShapeType="1"/>
            </p:cNvSpPr>
            <p:nvPr/>
          </p:nvSpPr>
          <p:spPr bwMode="auto">
            <a:xfrm rot="5400000">
              <a:off x="299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5" name="Line 418"/>
            <p:cNvSpPr>
              <a:spLocks noChangeShapeType="1"/>
            </p:cNvSpPr>
            <p:nvPr/>
          </p:nvSpPr>
          <p:spPr bwMode="auto">
            <a:xfrm rot="5400000">
              <a:off x="293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6" name="Line 419"/>
            <p:cNvSpPr>
              <a:spLocks noChangeShapeType="1"/>
            </p:cNvSpPr>
            <p:nvPr/>
          </p:nvSpPr>
          <p:spPr bwMode="auto">
            <a:xfrm rot="5400000">
              <a:off x="281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7" name="Line 420"/>
            <p:cNvSpPr>
              <a:spLocks noChangeShapeType="1"/>
            </p:cNvSpPr>
            <p:nvPr/>
          </p:nvSpPr>
          <p:spPr bwMode="auto">
            <a:xfrm rot="5400000">
              <a:off x="2756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8" name="Line 421"/>
            <p:cNvSpPr>
              <a:spLocks noChangeShapeType="1"/>
            </p:cNvSpPr>
            <p:nvPr/>
          </p:nvSpPr>
          <p:spPr bwMode="auto">
            <a:xfrm rot="5400000">
              <a:off x="2637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9" name="Line 422"/>
            <p:cNvSpPr>
              <a:spLocks noChangeShapeType="1"/>
            </p:cNvSpPr>
            <p:nvPr/>
          </p:nvSpPr>
          <p:spPr bwMode="auto">
            <a:xfrm rot="5400000">
              <a:off x="257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0" name="Line 423"/>
            <p:cNvSpPr>
              <a:spLocks noChangeShapeType="1"/>
            </p:cNvSpPr>
            <p:nvPr/>
          </p:nvSpPr>
          <p:spPr bwMode="auto">
            <a:xfrm rot="5400000">
              <a:off x="251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1" name="Line 424"/>
            <p:cNvSpPr>
              <a:spLocks noChangeShapeType="1"/>
            </p:cNvSpPr>
            <p:nvPr/>
          </p:nvSpPr>
          <p:spPr bwMode="auto">
            <a:xfrm rot="5400000">
              <a:off x="246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2" name="Line 425"/>
            <p:cNvSpPr>
              <a:spLocks noChangeShapeType="1"/>
            </p:cNvSpPr>
            <p:nvPr/>
          </p:nvSpPr>
          <p:spPr bwMode="auto">
            <a:xfrm rot="5400000">
              <a:off x="240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3" name="Line 426"/>
            <p:cNvSpPr>
              <a:spLocks noChangeShapeType="1"/>
            </p:cNvSpPr>
            <p:nvPr/>
          </p:nvSpPr>
          <p:spPr bwMode="auto">
            <a:xfrm rot="5400000">
              <a:off x="234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4" name="Line 427"/>
            <p:cNvSpPr>
              <a:spLocks noChangeShapeType="1"/>
            </p:cNvSpPr>
            <p:nvPr/>
          </p:nvSpPr>
          <p:spPr bwMode="auto">
            <a:xfrm rot="5400000">
              <a:off x="228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5" name="Line 428"/>
            <p:cNvSpPr>
              <a:spLocks noChangeShapeType="1"/>
            </p:cNvSpPr>
            <p:nvPr/>
          </p:nvSpPr>
          <p:spPr bwMode="auto">
            <a:xfrm rot="5400000">
              <a:off x="216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6" name="Line 429"/>
            <p:cNvSpPr>
              <a:spLocks noChangeShapeType="1"/>
            </p:cNvSpPr>
            <p:nvPr/>
          </p:nvSpPr>
          <p:spPr bwMode="auto">
            <a:xfrm rot="5400000">
              <a:off x="210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7" name="Line 430"/>
            <p:cNvSpPr>
              <a:spLocks noChangeShapeType="1"/>
            </p:cNvSpPr>
            <p:nvPr/>
          </p:nvSpPr>
          <p:spPr bwMode="auto">
            <a:xfrm rot="5400000">
              <a:off x="2046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8" name="Line 431"/>
            <p:cNvSpPr>
              <a:spLocks noChangeShapeType="1"/>
            </p:cNvSpPr>
            <p:nvPr/>
          </p:nvSpPr>
          <p:spPr bwMode="auto">
            <a:xfrm rot="5400000">
              <a:off x="192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9" name="Line 432"/>
            <p:cNvSpPr>
              <a:spLocks noChangeShapeType="1"/>
            </p:cNvSpPr>
            <p:nvPr/>
          </p:nvSpPr>
          <p:spPr bwMode="auto">
            <a:xfrm rot="5400000">
              <a:off x="187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0" name="Line 433"/>
            <p:cNvSpPr>
              <a:spLocks noChangeShapeType="1"/>
            </p:cNvSpPr>
            <p:nvPr/>
          </p:nvSpPr>
          <p:spPr bwMode="auto">
            <a:xfrm rot="5400000">
              <a:off x="181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1" name="Line 434"/>
            <p:cNvSpPr>
              <a:spLocks noChangeShapeType="1"/>
            </p:cNvSpPr>
            <p:nvPr/>
          </p:nvSpPr>
          <p:spPr bwMode="auto">
            <a:xfrm rot="5400000">
              <a:off x="175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2" name="Line 435"/>
            <p:cNvSpPr>
              <a:spLocks noChangeShapeType="1"/>
            </p:cNvSpPr>
            <p:nvPr/>
          </p:nvSpPr>
          <p:spPr bwMode="auto">
            <a:xfrm rot="5400000">
              <a:off x="169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3" name="Line 436"/>
            <p:cNvSpPr>
              <a:spLocks noChangeShapeType="1"/>
            </p:cNvSpPr>
            <p:nvPr/>
          </p:nvSpPr>
          <p:spPr bwMode="auto">
            <a:xfrm rot="5400000">
              <a:off x="163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4" name="Line 437"/>
            <p:cNvSpPr>
              <a:spLocks noChangeShapeType="1"/>
            </p:cNvSpPr>
            <p:nvPr/>
          </p:nvSpPr>
          <p:spPr bwMode="auto">
            <a:xfrm rot="5400000">
              <a:off x="157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5" name="Line 438"/>
            <p:cNvSpPr>
              <a:spLocks noChangeShapeType="1"/>
            </p:cNvSpPr>
            <p:nvPr/>
          </p:nvSpPr>
          <p:spPr bwMode="auto">
            <a:xfrm rot="5400000">
              <a:off x="1456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6" name="Line 439"/>
            <p:cNvSpPr>
              <a:spLocks noChangeShapeType="1"/>
            </p:cNvSpPr>
            <p:nvPr/>
          </p:nvSpPr>
          <p:spPr bwMode="auto">
            <a:xfrm rot="5400000">
              <a:off x="1397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7" name="Line 440"/>
            <p:cNvSpPr>
              <a:spLocks noChangeShapeType="1"/>
            </p:cNvSpPr>
            <p:nvPr/>
          </p:nvSpPr>
          <p:spPr bwMode="auto">
            <a:xfrm rot="5400000">
              <a:off x="133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8" name="Line 441"/>
            <p:cNvSpPr>
              <a:spLocks noChangeShapeType="1"/>
            </p:cNvSpPr>
            <p:nvPr/>
          </p:nvSpPr>
          <p:spPr bwMode="auto">
            <a:xfrm rot="5400000">
              <a:off x="127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9" name="Line 442"/>
            <p:cNvSpPr>
              <a:spLocks noChangeShapeType="1"/>
            </p:cNvSpPr>
            <p:nvPr/>
          </p:nvSpPr>
          <p:spPr bwMode="auto">
            <a:xfrm rot="5400000">
              <a:off x="121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0" name="Line 443"/>
            <p:cNvSpPr>
              <a:spLocks noChangeShapeType="1"/>
            </p:cNvSpPr>
            <p:nvPr/>
          </p:nvSpPr>
          <p:spPr bwMode="auto">
            <a:xfrm rot="5400000">
              <a:off x="116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1" name="Line 444"/>
            <p:cNvSpPr>
              <a:spLocks noChangeShapeType="1"/>
            </p:cNvSpPr>
            <p:nvPr/>
          </p:nvSpPr>
          <p:spPr bwMode="auto">
            <a:xfrm rot="5400000">
              <a:off x="110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2" name="Line 445"/>
            <p:cNvSpPr>
              <a:spLocks noChangeShapeType="1"/>
            </p:cNvSpPr>
            <p:nvPr/>
          </p:nvSpPr>
          <p:spPr bwMode="auto">
            <a:xfrm rot="5400000">
              <a:off x="104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3" name="Line 446"/>
            <p:cNvSpPr>
              <a:spLocks noChangeShapeType="1"/>
            </p:cNvSpPr>
            <p:nvPr/>
          </p:nvSpPr>
          <p:spPr bwMode="auto">
            <a:xfrm rot="5400000">
              <a:off x="4438" y="307"/>
              <a:ext cx="2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4" name="Line 447"/>
            <p:cNvSpPr>
              <a:spLocks noChangeShapeType="1"/>
            </p:cNvSpPr>
            <p:nvPr/>
          </p:nvSpPr>
          <p:spPr bwMode="auto">
            <a:xfrm rot="5400000">
              <a:off x="434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5" name="Line 448"/>
            <p:cNvSpPr>
              <a:spLocks noChangeShapeType="1"/>
            </p:cNvSpPr>
            <p:nvPr/>
          </p:nvSpPr>
          <p:spPr bwMode="auto">
            <a:xfrm rot="5400000">
              <a:off x="4498" y="307"/>
              <a:ext cx="2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" name="Line 449"/>
            <p:cNvSpPr>
              <a:spLocks noChangeShapeType="1"/>
            </p:cNvSpPr>
            <p:nvPr/>
          </p:nvSpPr>
          <p:spPr bwMode="auto">
            <a:xfrm rot="5400000">
              <a:off x="4647" y="334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7" name="Line 451"/>
            <p:cNvSpPr>
              <a:spLocks noChangeShapeType="1"/>
            </p:cNvSpPr>
            <p:nvPr/>
          </p:nvSpPr>
          <p:spPr bwMode="auto">
            <a:xfrm rot="5400000">
              <a:off x="151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8" name="Line 454"/>
            <p:cNvSpPr>
              <a:spLocks noChangeShapeType="1"/>
            </p:cNvSpPr>
            <p:nvPr/>
          </p:nvSpPr>
          <p:spPr bwMode="auto">
            <a:xfrm rot="5400000">
              <a:off x="3937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9" name="Line 456"/>
            <p:cNvSpPr>
              <a:spLocks noChangeShapeType="1"/>
            </p:cNvSpPr>
            <p:nvPr/>
          </p:nvSpPr>
          <p:spPr bwMode="auto">
            <a:xfrm rot="5400000">
              <a:off x="198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0" name="Line 458"/>
            <p:cNvSpPr>
              <a:spLocks noChangeShapeType="1"/>
            </p:cNvSpPr>
            <p:nvPr/>
          </p:nvSpPr>
          <p:spPr bwMode="auto">
            <a:xfrm rot="5400000">
              <a:off x="2224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1" name="Line 460"/>
            <p:cNvSpPr>
              <a:spLocks noChangeShapeType="1"/>
            </p:cNvSpPr>
            <p:nvPr/>
          </p:nvSpPr>
          <p:spPr bwMode="auto">
            <a:xfrm rot="5400000">
              <a:off x="2697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2" name="Line 462"/>
            <p:cNvSpPr>
              <a:spLocks noChangeShapeType="1"/>
            </p:cNvSpPr>
            <p:nvPr/>
          </p:nvSpPr>
          <p:spPr bwMode="auto">
            <a:xfrm rot="5400000">
              <a:off x="287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3" name="Line 464"/>
            <p:cNvSpPr>
              <a:spLocks noChangeShapeType="1"/>
            </p:cNvSpPr>
            <p:nvPr/>
          </p:nvSpPr>
          <p:spPr bwMode="auto">
            <a:xfrm rot="5400000">
              <a:off x="3406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254" name="Rectangle 492"/>
          <p:cNvSpPr>
            <a:spLocks noChangeArrowheads="1"/>
          </p:cNvSpPr>
          <p:nvPr/>
        </p:nvSpPr>
        <p:spPr bwMode="auto">
          <a:xfrm>
            <a:off x="130175" y="6134100"/>
            <a:ext cx="8883650" cy="46038"/>
          </a:xfrm>
          <a:prstGeom prst="rect">
            <a:avLst/>
          </a:prstGeom>
          <a:gradFill rotWithShape="1">
            <a:gsLst>
              <a:gs pos="0">
                <a:srgbClr val="408E56"/>
              </a:gs>
              <a:gs pos="100000">
                <a:srgbClr val="E2BF2C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8117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78250"/>
            <a:ext cx="6392863" cy="2279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5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fld id="{0AF1AA6C-084C-46EF-9455-646C0FFECDE6}" type="datetime1">
              <a:rPr lang="en-US" smtClean="0"/>
              <a:t>12/13/2017</a:t>
            </a:fld>
            <a:endParaRPr lang="en-US" dirty="0"/>
          </a:p>
        </p:txBody>
      </p:sp>
      <p:sp>
        <p:nvSpPr>
          <p:cNvPr id="25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 dirty="0"/>
          </a:p>
        </p:txBody>
      </p:sp>
      <p:sp>
        <p:nvSpPr>
          <p:cNvPr id="25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fld id="{7F95E2E9-B631-4B79-9D3E-79CECB63E9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854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3415FE-E580-4436-A395-17C3E287FB95}" type="datetime1">
              <a:rPr lang="en-US" smtClean="0"/>
              <a:t>12/13/2017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95E2E9-B631-4B79-9D3E-79CECB63E9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40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4638"/>
            <a:ext cx="19431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38"/>
            <a:ext cx="56769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9CF1C8-E24B-4EE9-ABA6-D619909BF7D4}" type="datetime1">
              <a:rPr lang="en-US" smtClean="0"/>
              <a:t>12/13/2017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95E2E9-B631-4B79-9D3E-79CECB63E9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50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E02F14-8577-4DF5-9C04-C2459D1A1707}" type="datetime1">
              <a:rPr lang="en-US" smtClean="0"/>
              <a:t>12/13/2017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95E2E9-B631-4B79-9D3E-79CECB63E9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874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EB9425-C765-4466-953C-1ED54A50BBD8}" type="datetime1">
              <a:rPr lang="en-US" smtClean="0"/>
              <a:t>12/13/2017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95E2E9-B631-4B79-9D3E-79CECB63E9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05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47800"/>
            <a:ext cx="38100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447800"/>
            <a:ext cx="38100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F68ADA-4A58-45BA-8CC4-119331BE6B28}" type="datetime1">
              <a:rPr lang="en-US" smtClean="0"/>
              <a:t>12/13/2017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95E2E9-B631-4B79-9D3E-79CECB63E9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750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674001-3BBB-4097-91E6-35835AAE11A8}" type="datetime1">
              <a:rPr lang="en-US" smtClean="0"/>
              <a:t>12/13/2017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95E2E9-B631-4B79-9D3E-79CECB63E9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097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75DA54-8E04-4379-A1D8-EE041030C190}" type="datetime1">
              <a:rPr lang="en-US" smtClean="0"/>
              <a:t>12/13/2017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95E2E9-B631-4B79-9D3E-79CECB63E9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25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1B2638-9534-4395-BF97-72C17063370C}" type="datetime1">
              <a:rPr lang="en-US" smtClean="0"/>
              <a:t>12/13/2017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95E2E9-B631-4B79-9D3E-79CECB63E9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034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7C1F2-C0FA-400C-8C16-49D398D110DF}" type="datetime1">
              <a:rPr lang="en-US" smtClean="0"/>
              <a:t>12/13/2017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95E2E9-B631-4B79-9D3E-79CECB63E9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768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68A1FE-B8AF-4F87-A462-0E1D31994285}" type="datetime1">
              <a:rPr lang="en-US" smtClean="0"/>
              <a:t>12/13/2017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95E2E9-B631-4B79-9D3E-79CECB63E9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937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4638"/>
            <a:ext cx="7772400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447800"/>
            <a:ext cx="77724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58850" y="6245225"/>
            <a:ext cx="18653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n-lt"/>
              </a:defRPr>
            </a:lvl1pPr>
          </a:lstStyle>
          <a:p>
            <a:fld id="{08CCC639-6B1D-4746-8F0B-F5AFF1574B49}" type="datetime1">
              <a:rPr lang="en-US" smtClean="0"/>
              <a:t>12/13/2017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94450" y="6245225"/>
            <a:ext cx="22923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+mn-lt"/>
              </a:defRPr>
            </a:lvl1pPr>
          </a:lstStyle>
          <a:p>
            <a:fld id="{7F95E2E9-B631-4B79-9D3E-79CECB63E96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09625" y="241300"/>
            <a:ext cx="42863" cy="65024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408E5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88" name="Line 64"/>
          <p:cNvSpPr>
            <a:spLocks noChangeShapeType="1"/>
          </p:cNvSpPr>
          <p:nvPr/>
        </p:nvSpPr>
        <p:spPr bwMode="auto">
          <a:xfrm rot="5400000">
            <a:off x="434975" y="6559550"/>
            <a:ext cx="0" cy="692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56" name="Rectangle 132"/>
          <p:cNvSpPr>
            <a:spLocks noChangeArrowheads="1"/>
          </p:cNvSpPr>
          <p:nvPr/>
        </p:nvSpPr>
        <p:spPr bwMode="auto">
          <a:xfrm>
            <a:off x="852488" y="1030288"/>
            <a:ext cx="7875587" cy="46037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408E5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464" name="Rectangle 440"/>
          <p:cNvSpPr>
            <a:spLocks noChangeArrowheads="1"/>
          </p:cNvSpPr>
          <p:nvPr/>
        </p:nvSpPr>
        <p:spPr bwMode="auto">
          <a:xfrm>
            <a:off x="180975" y="88900"/>
            <a:ext cx="473075" cy="6673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grpSp>
        <p:nvGrpSpPr>
          <p:cNvPr id="1035" name="Group 444"/>
          <p:cNvGrpSpPr>
            <a:grpSpLocks/>
          </p:cNvGrpSpPr>
          <p:nvPr/>
        </p:nvGrpSpPr>
        <p:grpSpPr bwMode="auto">
          <a:xfrm>
            <a:off x="179388" y="133350"/>
            <a:ext cx="474662" cy="6648450"/>
            <a:chOff x="113" y="84"/>
            <a:chExt cx="299" cy="4188"/>
          </a:xfrm>
        </p:grpSpPr>
        <p:grpSp>
          <p:nvGrpSpPr>
            <p:cNvPr id="1037" name="Group 443"/>
            <p:cNvGrpSpPr>
              <a:grpSpLocks/>
            </p:cNvGrpSpPr>
            <p:nvPr/>
          </p:nvGrpSpPr>
          <p:grpSpPr bwMode="auto">
            <a:xfrm>
              <a:off x="113" y="84"/>
              <a:ext cx="299" cy="3237"/>
              <a:chOff x="113" y="84"/>
              <a:chExt cx="299" cy="3237"/>
            </a:xfrm>
          </p:grpSpPr>
          <p:sp>
            <p:nvSpPr>
              <p:cNvPr id="1162" name="Rectangle 138"/>
              <p:cNvSpPr>
                <a:spLocks noChangeArrowheads="1"/>
              </p:cNvSpPr>
              <p:nvPr/>
            </p:nvSpPr>
            <p:spPr bwMode="auto">
              <a:xfrm>
                <a:off x="115" y="42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64" name="Rectangle 140"/>
              <p:cNvSpPr>
                <a:spLocks noChangeArrowheads="1"/>
              </p:cNvSpPr>
              <p:nvPr/>
            </p:nvSpPr>
            <p:spPr bwMode="auto">
              <a:xfrm>
                <a:off x="292" y="54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65" name="Rectangle 141"/>
              <p:cNvSpPr>
                <a:spLocks noChangeArrowheads="1"/>
              </p:cNvSpPr>
              <p:nvPr/>
            </p:nvSpPr>
            <p:spPr bwMode="auto">
              <a:xfrm>
                <a:off x="231" y="60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67" name="Rectangle 143"/>
              <p:cNvSpPr>
                <a:spLocks noChangeArrowheads="1"/>
              </p:cNvSpPr>
              <p:nvPr/>
            </p:nvSpPr>
            <p:spPr bwMode="auto">
              <a:xfrm>
                <a:off x="173" y="101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70" name="Rectangle 146"/>
              <p:cNvSpPr>
                <a:spLocks noChangeArrowheads="1"/>
              </p:cNvSpPr>
              <p:nvPr/>
            </p:nvSpPr>
            <p:spPr bwMode="auto">
              <a:xfrm>
                <a:off x="118" y="66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71" name="Rectangle 247"/>
              <p:cNvSpPr>
                <a:spLocks noChangeArrowheads="1"/>
              </p:cNvSpPr>
              <p:nvPr/>
            </p:nvSpPr>
            <p:spPr bwMode="auto">
              <a:xfrm>
                <a:off x="172" y="72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72" name="Rectangle 248"/>
              <p:cNvSpPr>
                <a:spLocks noChangeArrowheads="1"/>
              </p:cNvSpPr>
              <p:nvPr/>
            </p:nvSpPr>
            <p:spPr bwMode="auto">
              <a:xfrm>
                <a:off x="231" y="96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73" name="Rectangle 249"/>
              <p:cNvSpPr>
                <a:spLocks noChangeArrowheads="1"/>
              </p:cNvSpPr>
              <p:nvPr/>
            </p:nvSpPr>
            <p:spPr bwMode="auto">
              <a:xfrm>
                <a:off x="354" y="78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74" name="Rectangle 250"/>
              <p:cNvSpPr>
                <a:spLocks noChangeArrowheads="1"/>
              </p:cNvSpPr>
              <p:nvPr/>
            </p:nvSpPr>
            <p:spPr bwMode="auto">
              <a:xfrm>
                <a:off x="351" y="101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75" name="Rectangle 251"/>
              <p:cNvSpPr>
                <a:spLocks noChangeArrowheads="1"/>
              </p:cNvSpPr>
              <p:nvPr/>
            </p:nvSpPr>
            <p:spPr bwMode="auto">
              <a:xfrm>
                <a:off x="292" y="107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77" name="Rectangle 253"/>
              <p:cNvSpPr>
                <a:spLocks noChangeArrowheads="1"/>
              </p:cNvSpPr>
              <p:nvPr/>
            </p:nvSpPr>
            <p:spPr bwMode="auto">
              <a:xfrm>
                <a:off x="234" y="107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78" name="Rectangle 254"/>
              <p:cNvSpPr>
                <a:spLocks noChangeArrowheads="1"/>
              </p:cNvSpPr>
              <p:nvPr/>
            </p:nvSpPr>
            <p:spPr bwMode="auto">
              <a:xfrm>
                <a:off x="173" y="90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79" name="Rectangle 255"/>
              <p:cNvSpPr>
                <a:spLocks noChangeArrowheads="1"/>
              </p:cNvSpPr>
              <p:nvPr/>
            </p:nvSpPr>
            <p:spPr bwMode="auto">
              <a:xfrm>
                <a:off x="292" y="90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82" name="Rectangle 258"/>
              <p:cNvSpPr>
                <a:spLocks noChangeArrowheads="1"/>
              </p:cNvSpPr>
              <p:nvPr/>
            </p:nvSpPr>
            <p:spPr bwMode="auto">
              <a:xfrm>
                <a:off x="115" y="96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85" name="Rectangle 261"/>
              <p:cNvSpPr>
                <a:spLocks noChangeArrowheads="1"/>
              </p:cNvSpPr>
              <p:nvPr/>
            </p:nvSpPr>
            <p:spPr bwMode="auto">
              <a:xfrm>
                <a:off x="118" y="113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86" name="Rectangle 262"/>
              <p:cNvSpPr>
                <a:spLocks noChangeArrowheads="1"/>
              </p:cNvSpPr>
              <p:nvPr/>
            </p:nvSpPr>
            <p:spPr bwMode="auto">
              <a:xfrm>
                <a:off x="354" y="113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89" name="Rectangle 265"/>
              <p:cNvSpPr>
                <a:spLocks noChangeArrowheads="1"/>
              </p:cNvSpPr>
              <p:nvPr/>
            </p:nvSpPr>
            <p:spPr bwMode="auto">
              <a:xfrm>
                <a:off x="231" y="119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90" name="Rectangle 266"/>
              <p:cNvSpPr>
                <a:spLocks noChangeArrowheads="1"/>
              </p:cNvSpPr>
              <p:nvPr/>
            </p:nvSpPr>
            <p:spPr bwMode="auto">
              <a:xfrm>
                <a:off x="296" y="119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91" name="Rectangle 267"/>
              <p:cNvSpPr>
                <a:spLocks noChangeArrowheads="1"/>
              </p:cNvSpPr>
              <p:nvPr/>
            </p:nvSpPr>
            <p:spPr bwMode="auto">
              <a:xfrm>
                <a:off x="116" y="119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92" name="Rectangle 268"/>
              <p:cNvSpPr>
                <a:spLocks noChangeArrowheads="1"/>
              </p:cNvSpPr>
              <p:nvPr/>
            </p:nvSpPr>
            <p:spPr bwMode="auto">
              <a:xfrm>
                <a:off x="173" y="125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93" name="Rectangle 269"/>
              <p:cNvSpPr>
                <a:spLocks noChangeArrowheads="1"/>
              </p:cNvSpPr>
              <p:nvPr/>
            </p:nvSpPr>
            <p:spPr bwMode="auto">
              <a:xfrm>
                <a:off x="354" y="125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94" name="Rectangle 270"/>
              <p:cNvSpPr>
                <a:spLocks noChangeArrowheads="1"/>
              </p:cNvSpPr>
              <p:nvPr/>
            </p:nvSpPr>
            <p:spPr bwMode="auto">
              <a:xfrm>
                <a:off x="232" y="125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95" name="Rectangle 271"/>
              <p:cNvSpPr>
                <a:spLocks noChangeArrowheads="1"/>
              </p:cNvSpPr>
              <p:nvPr/>
            </p:nvSpPr>
            <p:spPr bwMode="auto">
              <a:xfrm>
                <a:off x="295" y="131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96" name="Rectangle 272"/>
              <p:cNvSpPr>
                <a:spLocks noChangeArrowheads="1"/>
              </p:cNvSpPr>
              <p:nvPr/>
            </p:nvSpPr>
            <p:spPr bwMode="auto">
              <a:xfrm>
                <a:off x="118" y="131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97" name="Rectangle 273"/>
              <p:cNvSpPr>
                <a:spLocks noChangeArrowheads="1"/>
              </p:cNvSpPr>
              <p:nvPr/>
            </p:nvSpPr>
            <p:spPr bwMode="auto">
              <a:xfrm>
                <a:off x="174" y="131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01" name="Rectangle 277"/>
              <p:cNvSpPr>
                <a:spLocks noChangeArrowheads="1"/>
              </p:cNvSpPr>
              <p:nvPr/>
            </p:nvSpPr>
            <p:spPr bwMode="auto">
              <a:xfrm>
                <a:off x="350" y="137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02" name="Rectangle 278"/>
              <p:cNvSpPr>
                <a:spLocks noChangeArrowheads="1"/>
              </p:cNvSpPr>
              <p:nvPr/>
            </p:nvSpPr>
            <p:spPr bwMode="auto">
              <a:xfrm>
                <a:off x="175" y="137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03" name="Rectangle 279"/>
              <p:cNvSpPr>
                <a:spLocks noChangeArrowheads="1"/>
              </p:cNvSpPr>
              <p:nvPr/>
            </p:nvSpPr>
            <p:spPr bwMode="auto">
              <a:xfrm>
                <a:off x="232" y="137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04" name="Rectangle 280"/>
              <p:cNvSpPr>
                <a:spLocks noChangeArrowheads="1"/>
              </p:cNvSpPr>
              <p:nvPr/>
            </p:nvSpPr>
            <p:spPr bwMode="auto">
              <a:xfrm>
                <a:off x="296" y="143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05" name="Rectangle 281"/>
              <p:cNvSpPr>
                <a:spLocks noChangeArrowheads="1"/>
              </p:cNvSpPr>
              <p:nvPr/>
            </p:nvSpPr>
            <p:spPr bwMode="auto">
              <a:xfrm>
                <a:off x="351" y="143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06" name="Rectangle 282"/>
              <p:cNvSpPr>
                <a:spLocks noChangeArrowheads="1"/>
              </p:cNvSpPr>
              <p:nvPr/>
            </p:nvSpPr>
            <p:spPr bwMode="auto">
              <a:xfrm>
                <a:off x="119" y="143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07" name="Rectangle 283"/>
              <p:cNvSpPr>
                <a:spLocks noChangeArrowheads="1"/>
              </p:cNvSpPr>
              <p:nvPr/>
            </p:nvSpPr>
            <p:spPr bwMode="auto">
              <a:xfrm>
                <a:off x="173" y="148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08" name="Rectangle 284"/>
              <p:cNvSpPr>
                <a:spLocks noChangeArrowheads="1"/>
              </p:cNvSpPr>
              <p:nvPr/>
            </p:nvSpPr>
            <p:spPr bwMode="auto">
              <a:xfrm>
                <a:off x="231" y="149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09" name="Rectangle 285"/>
              <p:cNvSpPr>
                <a:spLocks noChangeArrowheads="1"/>
              </p:cNvSpPr>
              <p:nvPr/>
            </p:nvSpPr>
            <p:spPr bwMode="auto">
              <a:xfrm>
                <a:off x="296" y="148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10" name="Rectangle 286"/>
              <p:cNvSpPr>
                <a:spLocks noChangeArrowheads="1"/>
              </p:cNvSpPr>
              <p:nvPr/>
            </p:nvSpPr>
            <p:spPr bwMode="auto">
              <a:xfrm>
                <a:off x="351" y="149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62" name="Rectangle 438"/>
              <p:cNvSpPr>
                <a:spLocks noChangeArrowheads="1"/>
              </p:cNvSpPr>
              <p:nvPr/>
            </p:nvSpPr>
            <p:spPr bwMode="auto">
              <a:xfrm>
                <a:off x="232" y="84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11" name="Rectangle 287"/>
              <p:cNvSpPr>
                <a:spLocks noChangeArrowheads="1"/>
              </p:cNvSpPr>
              <p:nvPr/>
            </p:nvSpPr>
            <p:spPr bwMode="auto">
              <a:xfrm>
                <a:off x="115" y="155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12" name="Rectangle 288"/>
              <p:cNvSpPr>
                <a:spLocks noChangeArrowheads="1"/>
              </p:cNvSpPr>
              <p:nvPr/>
            </p:nvSpPr>
            <p:spPr bwMode="auto">
              <a:xfrm>
                <a:off x="173" y="155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13" name="Rectangle 289"/>
              <p:cNvSpPr>
                <a:spLocks noChangeArrowheads="1"/>
              </p:cNvSpPr>
              <p:nvPr/>
            </p:nvSpPr>
            <p:spPr bwMode="auto">
              <a:xfrm>
                <a:off x="292" y="155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14" name="Rectangle 290"/>
              <p:cNvSpPr>
                <a:spLocks noChangeArrowheads="1"/>
              </p:cNvSpPr>
              <p:nvPr/>
            </p:nvSpPr>
            <p:spPr bwMode="auto">
              <a:xfrm>
                <a:off x="354" y="155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15" name="Rectangle 291"/>
              <p:cNvSpPr>
                <a:spLocks noChangeArrowheads="1"/>
              </p:cNvSpPr>
              <p:nvPr/>
            </p:nvSpPr>
            <p:spPr bwMode="auto">
              <a:xfrm>
                <a:off x="351" y="160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16" name="Rectangle 292"/>
              <p:cNvSpPr>
                <a:spLocks noChangeArrowheads="1"/>
              </p:cNvSpPr>
              <p:nvPr/>
            </p:nvSpPr>
            <p:spPr bwMode="auto">
              <a:xfrm>
                <a:off x="233" y="161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17" name="Rectangle 293"/>
              <p:cNvSpPr>
                <a:spLocks noChangeArrowheads="1"/>
              </p:cNvSpPr>
              <p:nvPr/>
            </p:nvSpPr>
            <p:spPr bwMode="auto">
              <a:xfrm>
                <a:off x="177" y="160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18" name="Rectangle 294"/>
              <p:cNvSpPr>
                <a:spLocks noChangeArrowheads="1"/>
              </p:cNvSpPr>
              <p:nvPr/>
            </p:nvSpPr>
            <p:spPr bwMode="auto">
              <a:xfrm>
                <a:off x="119" y="160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19" name="Rectangle 295"/>
              <p:cNvSpPr>
                <a:spLocks noChangeArrowheads="1"/>
              </p:cNvSpPr>
              <p:nvPr/>
            </p:nvSpPr>
            <p:spPr bwMode="auto">
              <a:xfrm>
                <a:off x="119" y="166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20" name="Rectangle 296"/>
              <p:cNvSpPr>
                <a:spLocks noChangeArrowheads="1"/>
              </p:cNvSpPr>
              <p:nvPr/>
            </p:nvSpPr>
            <p:spPr bwMode="auto">
              <a:xfrm>
                <a:off x="232" y="166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21" name="Rectangle 297"/>
              <p:cNvSpPr>
                <a:spLocks noChangeArrowheads="1"/>
              </p:cNvSpPr>
              <p:nvPr/>
            </p:nvSpPr>
            <p:spPr bwMode="auto">
              <a:xfrm>
                <a:off x="295" y="166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22" name="Rectangle 298"/>
              <p:cNvSpPr>
                <a:spLocks noChangeArrowheads="1"/>
              </p:cNvSpPr>
              <p:nvPr/>
            </p:nvSpPr>
            <p:spPr bwMode="auto">
              <a:xfrm>
                <a:off x="350" y="166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27" name="Rectangle 303"/>
              <p:cNvSpPr>
                <a:spLocks noChangeArrowheads="1"/>
              </p:cNvSpPr>
              <p:nvPr/>
            </p:nvSpPr>
            <p:spPr bwMode="auto">
              <a:xfrm>
                <a:off x="177" y="172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28" name="Rectangle 304"/>
              <p:cNvSpPr>
                <a:spLocks noChangeArrowheads="1"/>
              </p:cNvSpPr>
              <p:nvPr/>
            </p:nvSpPr>
            <p:spPr bwMode="auto">
              <a:xfrm>
                <a:off x="232" y="172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29" name="Rectangle 305"/>
              <p:cNvSpPr>
                <a:spLocks noChangeArrowheads="1"/>
              </p:cNvSpPr>
              <p:nvPr/>
            </p:nvSpPr>
            <p:spPr bwMode="auto">
              <a:xfrm>
                <a:off x="295" y="172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30" name="Rectangle 306"/>
              <p:cNvSpPr>
                <a:spLocks noChangeArrowheads="1"/>
              </p:cNvSpPr>
              <p:nvPr/>
            </p:nvSpPr>
            <p:spPr bwMode="auto">
              <a:xfrm>
                <a:off x="350" y="172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83" name="Rectangle 259"/>
              <p:cNvSpPr>
                <a:spLocks noChangeArrowheads="1"/>
              </p:cNvSpPr>
              <p:nvPr/>
            </p:nvSpPr>
            <p:spPr bwMode="auto">
              <a:xfrm>
                <a:off x="114" y="1787"/>
                <a:ext cx="29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38" name="Rectangle 414"/>
              <p:cNvSpPr>
                <a:spLocks noChangeArrowheads="1"/>
              </p:cNvSpPr>
              <p:nvPr/>
            </p:nvSpPr>
            <p:spPr bwMode="auto">
              <a:xfrm>
                <a:off x="232" y="237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31" name="Rectangle 307"/>
              <p:cNvSpPr>
                <a:spLocks noChangeArrowheads="1"/>
              </p:cNvSpPr>
              <p:nvPr/>
            </p:nvSpPr>
            <p:spPr bwMode="auto">
              <a:xfrm>
                <a:off x="174" y="196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32" name="Rectangle 308"/>
              <p:cNvSpPr>
                <a:spLocks noChangeArrowheads="1"/>
              </p:cNvSpPr>
              <p:nvPr/>
            </p:nvSpPr>
            <p:spPr bwMode="auto">
              <a:xfrm>
                <a:off x="296" y="2021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33" name="Rectangle 309"/>
              <p:cNvSpPr>
                <a:spLocks noChangeArrowheads="1"/>
              </p:cNvSpPr>
              <p:nvPr/>
            </p:nvSpPr>
            <p:spPr bwMode="auto">
              <a:xfrm>
                <a:off x="116" y="207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34" name="Rectangle 310"/>
              <p:cNvSpPr>
                <a:spLocks noChangeArrowheads="1"/>
              </p:cNvSpPr>
              <p:nvPr/>
            </p:nvSpPr>
            <p:spPr bwMode="auto">
              <a:xfrm>
                <a:off x="234" y="213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35" name="Rectangle 311"/>
              <p:cNvSpPr>
                <a:spLocks noChangeArrowheads="1"/>
              </p:cNvSpPr>
              <p:nvPr/>
            </p:nvSpPr>
            <p:spPr bwMode="auto">
              <a:xfrm>
                <a:off x="175" y="219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36" name="Rectangle 312"/>
              <p:cNvSpPr>
                <a:spLocks noChangeArrowheads="1"/>
              </p:cNvSpPr>
              <p:nvPr/>
            </p:nvSpPr>
            <p:spPr bwMode="auto">
              <a:xfrm>
                <a:off x="292" y="219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37" name="Rectangle 313"/>
              <p:cNvSpPr>
                <a:spLocks noChangeArrowheads="1"/>
              </p:cNvSpPr>
              <p:nvPr/>
            </p:nvSpPr>
            <p:spPr bwMode="auto">
              <a:xfrm>
                <a:off x="350" y="225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38" name="Rectangle 314"/>
              <p:cNvSpPr>
                <a:spLocks noChangeArrowheads="1"/>
              </p:cNvSpPr>
              <p:nvPr/>
            </p:nvSpPr>
            <p:spPr bwMode="auto">
              <a:xfrm>
                <a:off x="115" y="225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41" name="Rectangle 317"/>
              <p:cNvSpPr>
                <a:spLocks noChangeArrowheads="1"/>
              </p:cNvSpPr>
              <p:nvPr/>
            </p:nvSpPr>
            <p:spPr bwMode="auto">
              <a:xfrm>
                <a:off x="232" y="231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42" name="Rectangle 318"/>
              <p:cNvSpPr>
                <a:spLocks noChangeArrowheads="1"/>
              </p:cNvSpPr>
              <p:nvPr/>
            </p:nvSpPr>
            <p:spPr bwMode="auto">
              <a:xfrm>
                <a:off x="116" y="231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43" name="Rectangle 319"/>
              <p:cNvSpPr>
                <a:spLocks noChangeArrowheads="1"/>
              </p:cNvSpPr>
              <p:nvPr/>
            </p:nvSpPr>
            <p:spPr bwMode="auto">
              <a:xfrm>
                <a:off x="350" y="231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44" name="Rectangle 320"/>
              <p:cNvSpPr>
                <a:spLocks noChangeArrowheads="1"/>
              </p:cNvSpPr>
              <p:nvPr/>
            </p:nvSpPr>
            <p:spPr bwMode="auto">
              <a:xfrm>
                <a:off x="350" y="237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45" name="Rectangle 321"/>
              <p:cNvSpPr>
                <a:spLocks noChangeArrowheads="1"/>
              </p:cNvSpPr>
              <p:nvPr/>
            </p:nvSpPr>
            <p:spPr bwMode="auto">
              <a:xfrm>
                <a:off x="174" y="237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08" name="Rectangle 384"/>
              <p:cNvSpPr>
                <a:spLocks noChangeArrowheads="1"/>
              </p:cNvSpPr>
              <p:nvPr/>
            </p:nvSpPr>
            <p:spPr bwMode="auto">
              <a:xfrm>
                <a:off x="354" y="208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09" name="Rectangle 385"/>
              <p:cNvSpPr>
                <a:spLocks noChangeArrowheads="1"/>
              </p:cNvSpPr>
              <p:nvPr/>
            </p:nvSpPr>
            <p:spPr bwMode="auto">
              <a:xfrm>
                <a:off x="118" y="196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10" name="Rectangle 386"/>
              <p:cNvSpPr>
                <a:spLocks noChangeArrowheads="1"/>
              </p:cNvSpPr>
              <p:nvPr/>
            </p:nvSpPr>
            <p:spPr bwMode="auto">
              <a:xfrm>
                <a:off x="234" y="196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11" name="Rectangle 387"/>
              <p:cNvSpPr>
                <a:spLocks noChangeArrowheads="1"/>
              </p:cNvSpPr>
              <p:nvPr/>
            </p:nvSpPr>
            <p:spPr bwMode="auto">
              <a:xfrm>
                <a:off x="296" y="196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12" name="Rectangle 388"/>
              <p:cNvSpPr>
                <a:spLocks noChangeArrowheads="1"/>
              </p:cNvSpPr>
              <p:nvPr/>
            </p:nvSpPr>
            <p:spPr bwMode="auto">
              <a:xfrm>
                <a:off x="351" y="196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13" name="Rectangle 389"/>
              <p:cNvSpPr>
                <a:spLocks noChangeArrowheads="1"/>
              </p:cNvSpPr>
              <p:nvPr/>
            </p:nvSpPr>
            <p:spPr bwMode="auto">
              <a:xfrm>
                <a:off x="350" y="202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14" name="Rectangle 390"/>
              <p:cNvSpPr>
                <a:spLocks noChangeArrowheads="1"/>
              </p:cNvSpPr>
              <p:nvPr/>
            </p:nvSpPr>
            <p:spPr bwMode="auto">
              <a:xfrm>
                <a:off x="232" y="202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15" name="Rectangle 391"/>
              <p:cNvSpPr>
                <a:spLocks noChangeArrowheads="1"/>
              </p:cNvSpPr>
              <p:nvPr/>
            </p:nvSpPr>
            <p:spPr bwMode="auto">
              <a:xfrm>
                <a:off x="175" y="202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16" name="Rectangle 392"/>
              <p:cNvSpPr>
                <a:spLocks noChangeArrowheads="1"/>
              </p:cNvSpPr>
              <p:nvPr/>
            </p:nvSpPr>
            <p:spPr bwMode="auto">
              <a:xfrm>
                <a:off x="119" y="202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17" name="Rectangle 393"/>
              <p:cNvSpPr>
                <a:spLocks noChangeArrowheads="1"/>
              </p:cNvSpPr>
              <p:nvPr/>
            </p:nvSpPr>
            <p:spPr bwMode="auto">
              <a:xfrm>
                <a:off x="291" y="208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18" name="Rectangle 394"/>
              <p:cNvSpPr>
                <a:spLocks noChangeArrowheads="1"/>
              </p:cNvSpPr>
              <p:nvPr/>
            </p:nvSpPr>
            <p:spPr bwMode="auto">
              <a:xfrm>
                <a:off x="232" y="207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19" name="Rectangle 395"/>
              <p:cNvSpPr>
                <a:spLocks noChangeArrowheads="1"/>
              </p:cNvSpPr>
              <p:nvPr/>
            </p:nvSpPr>
            <p:spPr bwMode="auto">
              <a:xfrm>
                <a:off x="175" y="208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20" name="Rectangle 396"/>
              <p:cNvSpPr>
                <a:spLocks noChangeArrowheads="1"/>
              </p:cNvSpPr>
              <p:nvPr/>
            </p:nvSpPr>
            <p:spPr bwMode="auto">
              <a:xfrm>
                <a:off x="351" y="213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21" name="Rectangle 397"/>
              <p:cNvSpPr>
                <a:spLocks noChangeArrowheads="1"/>
              </p:cNvSpPr>
              <p:nvPr/>
            </p:nvSpPr>
            <p:spPr bwMode="auto">
              <a:xfrm>
                <a:off x="294" y="213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22" name="Rectangle 398"/>
              <p:cNvSpPr>
                <a:spLocks noChangeArrowheads="1"/>
              </p:cNvSpPr>
              <p:nvPr/>
            </p:nvSpPr>
            <p:spPr bwMode="auto">
              <a:xfrm>
                <a:off x="177" y="213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23" name="Rectangle 399"/>
              <p:cNvSpPr>
                <a:spLocks noChangeArrowheads="1"/>
              </p:cNvSpPr>
              <p:nvPr/>
            </p:nvSpPr>
            <p:spPr bwMode="auto">
              <a:xfrm>
                <a:off x="115" y="213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24" name="Rectangle 400"/>
              <p:cNvSpPr>
                <a:spLocks noChangeArrowheads="1"/>
              </p:cNvSpPr>
              <p:nvPr/>
            </p:nvSpPr>
            <p:spPr bwMode="auto">
              <a:xfrm>
                <a:off x="351" y="219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25" name="Rectangle 401"/>
              <p:cNvSpPr>
                <a:spLocks noChangeArrowheads="1"/>
              </p:cNvSpPr>
              <p:nvPr/>
            </p:nvSpPr>
            <p:spPr bwMode="auto">
              <a:xfrm>
                <a:off x="231" y="219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26" name="Rectangle 402"/>
              <p:cNvSpPr>
                <a:spLocks noChangeArrowheads="1"/>
              </p:cNvSpPr>
              <p:nvPr/>
            </p:nvSpPr>
            <p:spPr bwMode="auto">
              <a:xfrm>
                <a:off x="115" y="220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29" name="Rectangle 405"/>
              <p:cNvSpPr>
                <a:spLocks noChangeArrowheads="1"/>
              </p:cNvSpPr>
              <p:nvPr/>
            </p:nvSpPr>
            <p:spPr bwMode="auto">
              <a:xfrm>
                <a:off x="232" y="225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30" name="Rectangle 406"/>
              <p:cNvSpPr>
                <a:spLocks noChangeArrowheads="1"/>
              </p:cNvSpPr>
              <p:nvPr/>
            </p:nvSpPr>
            <p:spPr bwMode="auto">
              <a:xfrm>
                <a:off x="177" y="225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31" name="Rectangle 407"/>
              <p:cNvSpPr>
                <a:spLocks noChangeArrowheads="1"/>
              </p:cNvSpPr>
              <p:nvPr/>
            </p:nvSpPr>
            <p:spPr bwMode="auto">
              <a:xfrm>
                <a:off x="292" y="225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35" name="Rectangle 411"/>
              <p:cNvSpPr>
                <a:spLocks noChangeArrowheads="1"/>
              </p:cNvSpPr>
              <p:nvPr/>
            </p:nvSpPr>
            <p:spPr bwMode="auto">
              <a:xfrm>
                <a:off x="174" y="231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36" name="Rectangle 412"/>
              <p:cNvSpPr>
                <a:spLocks noChangeArrowheads="1"/>
              </p:cNvSpPr>
              <p:nvPr/>
            </p:nvSpPr>
            <p:spPr bwMode="auto">
              <a:xfrm>
                <a:off x="295" y="231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37" name="Rectangle 413"/>
              <p:cNvSpPr>
                <a:spLocks noChangeArrowheads="1"/>
              </p:cNvSpPr>
              <p:nvPr/>
            </p:nvSpPr>
            <p:spPr bwMode="auto">
              <a:xfrm>
                <a:off x="119" y="237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39" name="Rectangle 415"/>
              <p:cNvSpPr>
                <a:spLocks noChangeArrowheads="1"/>
              </p:cNvSpPr>
              <p:nvPr/>
            </p:nvSpPr>
            <p:spPr bwMode="auto">
              <a:xfrm>
                <a:off x="295" y="237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46" name="Rectangle 322"/>
              <p:cNvSpPr>
                <a:spLocks noChangeArrowheads="1"/>
              </p:cNvSpPr>
              <p:nvPr/>
            </p:nvSpPr>
            <p:spPr bwMode="auto">
              <a:xfrm>
                <a:off x="295" y="243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47" name="Rectangle 323"/>
              <p:cNvSpPr>
                <a:spLocks noChangeArrowheads="1"/>
              </p:cNvSpPr>
              <p:nvPr/>
            </p:nvSpPr>
            <p:spPr bwMode="auto">
              <a:xfrm>
                <a:off x="175" y="243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48" name="Rectangle 324"/>
              <p:cNvSpPr>
                <a:spLocks noChangeArrowheads="1"/>
              </p:cNvSpPr>
              <p:nvPr/>
            </p:nvSpPr>
            <p:spPr bwMode="auto">
              <a:xfrm>
                <a:off x="115" y="243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52" name="Rectangle 328"/>
              <p:cNvSpPr>
                <a:spLocks noChangeArrowheads="1"/>
              </p:cNvSpPr>
              <p:nvPr/>
            </p:nvSpPr>
            <p:spPr bwMode="auto">
              <a:xfrm>
                <a:off x="236" y="249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53" name="Rectangle 329"/>
              <p:cNvSpPr>
                <a:spLocks noChangeArrowheads="1"/>
              </p:cNvSpPr>
              <p:nvPr/>
            </p:nvSpPr>
            <p:spPr bwMode="auto">
              <a:xfrm>
                <a:off x="296" y="249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54" name="Rectangle 330"/>
              <p:cNvSpPr>
                <a:spLocks noChangeArrowheads="1"/>
              </p:cNvSpPr>
              <p:nvPr/>
            </p:nvSpPr>
            <p:spPr bwMode="auto">
              <a:xfrm>
                <a:off x="174" y="249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55" name="Rectangle 331"/>
              <p:cNvSpPr>
                <a:spLocks noChangeArrowheads="1"/>
              </p:cNvSpPr>
              <p:nvPr/>
            </p:nvSpPr>
            <p:spPr bwMode="auto">
              <a:xfrm>
                <a:off x="115" y="2551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56" name="Rectangle 332"/>
              <p:cNvSpPr>
                <a:spLocks noChangeArrowheads="1"/>
              </p:cNvSpPr>
              <p:nvPr/>
            </p:nvSpPr>
            <p:spPr bwMode="auto">
              <a:xfrm>
                <a:off x="173" y="255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57" name="Rectangle 333"/>
              <p:cNvSpPr>
                <a:spLocks noChangeArrowheads="1"/>
              </p:cNvSpPr>
              <p:nvPr/>
            </p:nvSpPr>
            <p:spPr bwMode="auto">
              <a:xfrm>
                <a:off x="350" y="2550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58" name="Rectangle 334"/>
              <p:cNvSpPr>
                <a:spLocks noChangeArrowheads="1"/>
              </p:cNvSpPr>
              <p:nvPr/>
            </p:nvSpPr>
            <p:spPr bwMode="auto">
              <a:xfrm>
                <a:off x="295" y="261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59" name="Rectangle 335"/>
              <p:cNvSpPr>
                <a:spLocks noChangeArrowheads="1"/>
              </p:cNvSpPr>
              <p:nvPr/>
            </p:nvSpPr>
            <p:spPr bwMode="auto">
              <a:xfrm>
                <a:off x="116" y="2611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60" name="Rectangle 336"/>
              <p:cNvSpPr>
                <a:spLocks noChangeArrowheads="1"/>
              </p:cNvSpPr>
              <p:nvPr/>
            </p:nvSpPr>
            <p:spPr bwMode="auto">
              <a:xfrm>
                <a:off x="352" y="2611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33" name="Rectangle 409"/>
              <p:cNvSpPr>
                <a:spLocks noChangeArrowheads="1"/>
              </p:cNvSpPr>
              <p:nvPr/>
            </p:nvSpPr>
            <p:spPr bwMode="auto">
              <a:xfrm>
                <a:off x="352" y="243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34" name="Rectangle 410"/>
              <p:cNvSpPr>
                <a:spLocks noChangeArrowheads="1"/>
              </p:cNvSpPr>
              <p:nvPr/>
            </p:nvSpPr>
            <p:spPr bwMode="auto">
              <a:xfrm>
                <a:off x="354" y="249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41" name="Rectangle 417"/>
              <p:cNvSpPr>
                <a:spLocks noChangeArrowheads="1"/>
              </p:cNvSpPr>
              <p:nvPr/>
            </p:nvSpPr>
            <p:spPr bwMode="auto">
              <a:xfrm>
                <a:off x="232" y="243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43" name="Rectangle 419"/>
              <p:cNvSpPr>
                <a:spLocks noChangeArrowheads="1"/>
              </p:cNvSpPr>
              <p:nvPr/>
            </p:nvSpPr>
            <p:spPr bwMode="auto">
              <a:xfrm>
                <a:off x="296" y="255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44" name="Rectangle 420"/>
              <p:cNvSpPr>
                <a:spLocks noChangeArrowheads="1"/>
              </p:cNvSpPr>
              <p:nvPr/>
            </p:nvSpPr>
            <p:spPr bwMode="auto">
              <a:xfrm>
                <a:off x="232" y="255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45" name="Rectangle 421"/>
              <p:cNvSpPr>
                <a:spLocks noChangeArrowheads="1"/>
              </p:cNvSpPr>
              <p:nvPr/>
            </p:nvSpPr>
            <p:spPr bwMode="auto">
              <a:xfrm>
                <a:off x="118" y="249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46" name="Rectangle 422"/>
              <p:cNvSpPr>
                <a:spLocks noChangeArrowheads="1"/>
              </p:cNvSpPr>
              <p:nvPr/>
            </p:nvSpPr>
            <p:spPr bwMode="auto">
              <a:xfrm>
                <a:off x="233" y="261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47" name="Rectangle 423"/>
              <p:cNvSpPr>
                <a:spLocks noChangeArrowheads="1"/>
              </p:cNvSpPr>
              <p:nvPr/>
            </p:nvSpPr>
            <p:spPr bwMode="auto">
              <a:xfrm>
                <a:off x="173" y="261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68" name="Rectangle 344"/>
              <p:cNvSpPr>
                <a:spLocks noChangeArrowheads="1"/>
              </p:cNvSpPr>
              <p:nvPr/>
            </p:nvSpPr>
            <p:spPr bwMode="auto">
              <a:xfrm>
                <a:off x="234" y="267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69" name="Rectangle 345"/>
              <p:cNvSpPr>
                <a:spLocks noChangeArrowheads="1"/>
              </p:cNvSpPr>
              <p:nvPr/>
            </p:nvSpPr>
            <p:spPr bwMode="auto">
              <a:xfrm>
                <a:off x="293" y="267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70" name="Rectangle 346"/>
              <p:cNvSpPr>
                <a:spLocks noChangeArrowheads="1"/>
              </p:cNvSpPr>
              <p:nvPr/>
            </p:nvSpPr>
            <p:spPr bwMode="auto">
              <a:xfrm>
                <a:off x="354" y="2670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71" name="Rectangle 347"/>
              <p:cNvSpPr>
                <a:spLocks noChangeArrowheads="1"/>
              </p:cNvSpPr>
              <p:nvPr/>
            </p:nvSpPr>
            <p:spPr bwMode="auto">
              <a:xfrm>
                <a:off x="118" y="266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72" name="Rectangle 348"/>
              <p:cNvSpPr>
                <a:spLocks noChangeArrowheads="1"/>
              </p:cNvSpPr>
              <p:nvPr/>
            </p:nvSpPr>
            <p:spPr bwMode="auto">
              <a:xfrm>
                <a:off x="177" y="272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73" name="Rectangle 349"/>
              <p:cNvSpPr>
                <a:spLocks noChangeArrowheads="1"/>
              </p:cNvSpPr>
              <p:nvPr/>
            </p:nvSpPr>
            <p:spPr bwMode="auto">
              <a:xfrm>
                <a:off x="233" y="272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74" name="Rectangle 350"/>
              <p:cNvSpPr>
                <a:spLocks noChangeArrowheads="1"/>
              </p:cNvSpPr>
              <p:nvPr/>
            </p:nvSpPr>
            <p:spPr bwMode="auto">
              <a:xfrm>
                <a:off x="292" y="272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75" name="Rectangle 351"/>
              <p:cNvSpPr>
                <a:spLocks noChangeArrowheads="1"/>
              </p:cNvSpPr>
              <p:nvPr/>
            </p:nvSpPr>
            <p:spPr bwMode="auto">
              <a:xfrm>
                <a:off x="351" y="272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76" name="Rectangle 352"/>
              <p:cNvSpPr>
                <a:spLocks noChangeArrowheads="1"/>
              </p:cNvSpPr>
              <p:nvPr/>
            </p:nvSpPr>
            <p:spPr bwMode="auto">
              <a:xfrm>
                <a:off x="119" y="279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77" name="Rectangle 353"/>
              <p:cNvSpPr>
                <a:spLocks noChangeArrowheads="1"/>
              </p:cNvSpPr>
              <p:nvPr/>
            </p:nvSpPr>
            <p:spPr bwMode="auto">
              <a:xfrm>
                <a:off x="233" y="278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78" name="Rectangle 354"/>
              <p:cNvSpPr>
                <a:spLocks noChangeArrowheads="1"/>
              </p:cNvSpPr>
              <p:nvPr/>
            </p:nvSpPr>
            <p:spPr bwMode="auto">
              <a:xfrm>
                <a:off x="292" y="278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79" name="Rectangle 355"/>
              <p:cNvSpPr>
                <a:spLocks noChangeArrowheads="1"/>
              </p:cNvSpPr>
              <p:nvPr/>
            </p:nvSpPr>
            <p:spPr bwMode="auto">
              <a:xfrm>
                <a:off x="351" y="278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88" name="Rectangle 364"/>
              <p:cNvSpPr>
                <a:spLocks noChangeArrowheads="1"/>
              </p:cNvSpPr>
              <p:nvPr/>
            </p:nvSpPr>
            <p:spPr bwMode="auto">
              <a:xfrm>
                <a:off x="119" y="2847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89" name="Rectangle 365"/>
              <p:cNvSpPr>
                <a:spLocks noChangeArrowheads="1"/>
              </p:cNvSpPr>
              <p:nvPr/>
            </p:nvSpPr>
            <p:spPr bwMode="auto">
              <a:xfrm>
                <a:off x="175" y="2847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90" name="Rectangle 366"/>
              <p:cNvSpPr>
                <a:spLocks noChangeArrowheads="1"/>
              </p:cNvSpPr>
              <p:nvPr/>
            </p:nvSpPr>
            <p:spPr bwMode="auto">
              <a:xfrm>
                <a:off x="234" y="284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91" name="Rectangle 367"/>
              <p:cNvSpPr>
                <a:spLocks noChangeArrowheads="1"/>
              </p:cNvSpPr>
              <p:nvPr/>
            </p:nvSpPr>
            <p:spPr bwMode="auto">
              <a:xfrm>
                <a:off x="292" y="284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51" name="Rectangle 427"/>
              <p:cNvSpPr>
                <a:spLocks noChangeArrowheads="1"/>
              </p:cNvSpPr>
              <p:nvPr/>
            </p:nvSpPr>
            <p:spPr bwMode="auto">
              <a:xfrm>
                <a:off x="174" y="267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52" name="Rectangle 428"/>
              <p:cNvSpPr>
                <a:spLocks noChangeArrowheads="1"/>
              </p:cNvSpPr>
              <p:nvPr/>
            </p:nvSpPr>
            <p:spPr bwMode="auto">
              <a:xfrm>
                <a:off x="115" y="273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53" name="Rectangle 429"/>
              <p:cNvSpPr>
                <a:spLocks noChangeArrowheads="1"/>
              </p:cNvSpPr>
              <p:nvPr/>
            </p:nvSpPr>
            <p:spPr bwMode="auto">
              <a:xfrm>
                <a:off x="175" y="279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56" name="Rectangle 432"/>
              <p:cNvSpPr>
                <a:spLocks noChangeArrowheads="1"/>
              </p:cNvSpPr>
              <p:nvPr/>
            </p:nvSpPr>
            <p:spPr bwMode="auto">
              <a:xfrm>
                <a:off x="350" y="284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92" name="Rectangle 368"/>
              <p:cNvSpPr>
                <a:spLocks noChangeArrowheads="1"/>
              </p:cNvSpPr>
              <p:nvPr/>
            </p:nvSpPr>
            <p:spPr bwMode="auto">
              <a:xfrm>
                <a:off x="354" y="290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93" name="Rectangle 369"/>
              <p:cNvSpPr>
                <a:spLocks noChangeArrowheads="1"/>
              </p:cNvSpPr>
              <p:nvPr/>
            </p:nvSpPr>
            <p:spPr bwMode="auto">
              <a:xfrm>
                <a:off x="233" y="290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94" name="Rectangle 370"/>
              <p:cNvSpPr>
                <a:spLocks noChangeArrowheads="1"/>
              </p:cNvSpPr>
              <p:nvPr/>
            </p:nvSpPr>
            <p:spPr bwMode="auto">
              <a:xfrm>
                <a:off x="292" y="2905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95" name="Rectangle 371"/>
              <p:cNvSpPr>
                <a:spLocks noChangeArrowheads="1"/>
              </p:cNvSpPr>
              <p:nvPr/>
            </p:nvSpPr>
            <p:spPr bwMode="auto">
              <a:xfrm>
                <a:off x="115" y="2905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96" name="Rectangle 372"/>
              <p:cNvSpPr>
                <a:spLocks noChangeArrowheads="1"/>
              </p:cNvSpPr>
              <p:nvPr/>
            </p:nvSpPr>
            <p:spPr bwMode="auto">
              <a:xfrm>
                <a:off x="173" y="296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97" name="Rectangle 373"/>
              <p:cNvSpPr>
                <a:spLocks noChangeArrowheads="1"/>
              </p:cNvSpPr>
              <p:nvPr/>
            </p:nvSpPr>
            <p:spPr bwMode="auto">
              <a:xfrm>
                <a:off x="119" y="2970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98" name="Rectangle 374"/>
              <p:cNvSpPr>
                <a:spLocks noChangeArrowheads="1"/>
              </p:cNvSpPr>
              <p:nvPr/>
            </p:nvSpPr>
            <p:spPr bwMode="auto">
              <a:xfrm>
                <a:off x="291" y="296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99" name="Rectangle 375"/>
              <p:cNvSpPr>
                <a:spLocks noChangeArrowheads="1"/>
              </p:cNvSpPr>
              <p:nvPr/>
            </p:nvSpPr>
            <p:spPr bwMode="auto">
              <a:xfrm>
                <a:off x="354" y="296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57" name="Rectangle 433"/>
              <p:cNvSpPr>
                <a:spLocks noChangeArrowheads="1"/>
              </p:cNvSpPr>
              <p:nvPr/>
            </p:nvSpPr>
            <p:spPr bwMode="auto">
              <a:xfrm>
                <a:off x="175" y="290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58" name="Rectangle 434"/>
              <p:cNvSpPr>
                <a:spLocks noChangeArrowheads="1"/>
              </p:cNvSpPr>
              <p:nvPr/>
            </p:nvSpPr>
            <p:spPr bwMode="auto">
              <a:xfrm>
                <a:off x="233" y="296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00" name="Rectangle 376"/>
              <p:cNvSpPr>
                <a:spLocks noChangeArrowheads="1"/>
              </p:cNvSpPr>
              <p:nvPr/>
            </p:nvSpPr>
            <p:spPr bwMode="auto">
              <a:xfrm>
                <a:off x="118" y="302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01" name="Rectangle 377"/>
              <p:cNvSpPr>
                <a:spLocks noChangeArrowheads="1"/>
              </p:cNvSpPr>
              <p:nvPr/>
            </p:nvSpPr>
            <p:spPr bwMode="auto">
              <a:xfrm>
                <a:off x="234" y="302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02" name="Rectangle 378"/>
              <p:cNvSpPr>
                <a:spLocks noChangeArrowheads="1"/>
              </p:cNvSpPr>
              <p:nvPr/>
            </p:nvSpPr>
            <p:spPr bwMode="auto">
              <a:xfrm>
                <a:off x="296" y="302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03" name="Rectangle 379"/>
              <p:cNvSpPr>
                <a:spLocks noChangeArrowheads="1"/>
              </p:cNvSpPr>
              <p:nvPr/>
            </p:nvSpPr>
            <p:spPr bwMode="auto">
              <a:xfrm>
                <a:off x="350" y="302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04" name="Rectangle 380"/>
              <p:cNvSpPr>
                <a:spLocks noChangeArrowheads="1"/>
              </p:cNvSpPr>
              <p:nvPr/>
            </p:nvSpPr>
            <p:spPr bwMode="auto">
              <a:xfrm>
                <a:off x="233" y="308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05" name="Rectangle 381"/>
              <p:cNvSpPr>
                <a:spLocks noChangeArrowheads="1"/>
              </p:cNvSpPr>
              <p:nvPr/>
            </p:nvSpPr>
            <p:spPr bwMode="auto">
              <a:xfrm>
                <a:off x="119" y="308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06" name="Rectangle 382"/>
              <p:cNvSpPr>
                <a:spLocks noChangeArrowheads="1"/>
              </p:cNvSpPr>
              <p:nvPr/>
            </p:nvSpPr>
            <p:spPr bwMode="auto">
              <a:xfrm>
                <a:off x="354" y="308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07" name="Rectangle 383"/>
              <p:cNvSpPr>
                <a:spLocks noChangeArrowheads="1"/>
              </p:cNvSpPr>
              <p:nvPr/>
            </p:nvSpPr>
            <p:spPr bwMode="auto">
              <a:xfrm>
                <a:off x="174" y="308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59" name="Rectangle 435"/>
              <p:cNvSpPr>
                <a:spLocks noChangeArrowheads="1"/>
              </p:cNvSpPr>
              <p:nvPr/>
            </p:nvSpPr>
            <p:spPr bwMode="auto">
              <a:xfrm>
                <a:off x="174" y="302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460" name="Rectangle 436"/>
              <p:cNvSpPr>
                <a:spLocks noChangeArrowheads="1"/>
              </p:cNvSpPr>
              <p:nvPr/>
            </p:nvSpPr>
            <p:spPr bwMode="auto">
              <a:xfrm>
                <a:off x="291" y="308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84" name="Rectangle 260"/>
              <p:cNvSpPr>
                <a:spLocks noChangeArrowheads="1"/>
              </p:cNvSpPr>
              <p:nvPr/>
            </p:nvSpPr>
            <p:spPr bwMode="auto">
              <a:xfrm>
                <a:off x="117" y="3145"/>
                <a:ext cx="291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70" name="Rectangle 246"/>
              <p:cNvSpPr>
                <a:spLocks noChangeArrowheads="1"/>
              </p:cNvSpPr>
              <p:nvPr/>
            </p:nvSpPr>
            <p:spPr bwMode="auto">
              <a:xfrm>
                <a:off x="113" y="1902"/>
                <a:ext cx="29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69" name="Rectangle 245"/>
              <p:cNvSpPr>
                <a:spLocks noChangeArrowheads="1"/>
              </p:cNvSpPr>
              <p:nvPr/>
            </p:nvSpPr>
            <p:spPr bwMode="auto">
              <a:xfrm>
                <a:off x="117" y="1845"/>
                <a:ext cx="295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68" name="Rectangle 244"/>
              <p:cNvSpPr>
                <a:spLocks noChangeArrowheads="1"/>
              </p:cNvSpPr>
              <p:nvPr/>
            </p:nvSpPr>
            <p:spPr bwMode="auto">
              <a:xfrm>
                <a:off x="117" y="3204"/>
                <a:ext cx="291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67" name="Rectangle 243"/>
              <p:cNvSpPr>
                <a:spLocks noChangeArrowheads="1"/>
              </p:cNvSpPr>
              <p:nvPr/>
            </p:nvSpPr>
            <p:spPr bwMode="auto">
              <a:xfrm>
                <a:off x="114" y="3262"/>
                <a:ext cx="296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72" name="Line 148"/>
              <p:cNvSpPr>
                <a:spLocks noChangeShapeType="1"/>
              </p:cNvSpPr>
              <p:nvPr/>
            </p:nvSpPr>
            <p:spPr bwMode="auto">
              <a:xfrm>
                <a:off x="113" y="48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68" name="Line 144"/>
              <p:cNvSpPr>
                <a:spLocks noChangeShapeType="1"/>
              </p:cNvSpPr>
              <p:nvPr/>
            </p:nvSpPr>
            <p:spPr bwMode="auto">
              <a:xfrm>
                <a:off x="350" y="293"/>
                <a:ext cx="0" cy="30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66" name="Line 142"/>
              <p:cNvSpPr>
                <a:spLocks noChangeShapeType="1"/>
              </p:cNvSpPr>
              <p:nvPr/>
            </p:nvSpPr>
            <p:spPr bwMode="auto">
              <a:xfrm>
                <a:off x="291" y="203"/>
                <a:ext cx="0" cy="31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60" name="Line 136"/>
              <p:cNvSpPr>
                <a:spLocks noChangeShapeType="1"/>
              </p:cNvSpPr>
              <p:nvPr/>
            </p:nvSpPr>
            <p:spPr bwMode="auto">
              <a:xfrm>
                <a:off x="114" y="84"/>
                <a:ext cx="0" cy="32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61" name="Line 137"/>
              <p:cNvSpPr>
                <a:spLocks noChangeShapeType="1"/>
              </p:cNvSpPr>
              <p:nvPr/>
            </p:nvSpPr>
            <p:spPr bwMode="auto">
              <a:xfrm>
                <a:off x="173" y="267"/>
                <a:ext cx="0" cy="30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63" name="Line 139"/>
              <p:cNvSpPr>
                <a:spLocks noChangeShapeType="1"/>
              </p:cNvSpPr>
              <p:nvPr/>
            </p:nvSpPr>
            <p:spPr bwMode="auto">
              <a:xfrm>
                <a:off x="232" y="154"/>
                <a:ext cx="0" cy="3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69" name="Line 145"/>
              <p:cNvSpPr>
                <a:spLocks noChangeShapeType="1"/>
              </p:cNvSpPr>
              <p:nvPr/>
            </p:nvSpPr>
            <p:spPr bwMode="auto">
              <a:xfrm>
                <a:off x="409" y="388"/>
                <a:ext cx="0" cy="29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73" name="Line 149"/>
              <p:cNvSpPr>
                <a:spLocks noChangeShapeType="1"/>
              </p:cNvSpPr>
              <p:nvPr/>
            </p:nvSpPr>
            <p:spPr bwMode="auto">
              <a:xfrm>
                <a:off x="113" y="54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75" name="Line 151"/>
              <p:cNvSpPr>
                <a:spLocks noChangeShapeType="1"/>
              </p:cNvSpPr>
              <p:nvPr/>
            </p:nvSpPr>
            <p:spPr bwMode="auto">
              <a:xfrm>
                <a:off x="113" y="60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77" name="Line 153"/>
              <p:cNvSpPr>
                <a:spLocks noChangeShapeType="1"/>
              </p:cNvSpPr>
              <p:nvPr/>
            </p:nvSpPr>
            <p:spPr bwMode="auto">
              <a:xfrm>
                <a:off x="113" y="66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78" name="Line 154"/>
              <p:cNvSpPr>
                <a:spLocks noChangeShapeType="1"/>
              </p:cNvSpPr>
              <p:nvPr/>
            </p:nvSpPr>
            <p:spPr bwMode="auto">
              <a:xfrm>
                <a:off x="113" y="72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80" name="Line 156"/>
              <p:cNvSpPr>
                <a:spLocks noChangeShapeType="1"/>
              </p:cNvSpPr>
              <p:nvPr/>
            </p:nvSpPr>
            <p:spPr bwMode="auto">
              <a:xfrm>
                <a:off x="113" y="78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81" name="Line 157"/>
              <p:cNvSpPr>
                <a:spLocks noChangeShapeType="1"/>
              </p:cNvSpPr>
              <p:nvPr/>
            </p:nvSpPr>
            <p:spPr bwMode="auto">
              <a:xfrm>
                <a:off x="113" y="84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82" name="Line 158"/>
              <p:cNvSpPr>
                <a:spLocks noChangeShapeType="1"/>
              </p:cNvSpPr>
              <p:nvPr/>
            </p:nvSpPr>
            <p:spPr bwMode="auto">
              <a:xfrm>
                <a:off x="113" y="90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83" name="Line 159"/>
              <p:cNvSpPr>
                <a:spLocks noChangeShapeType="1"/>
              </p:cNvSpPr>
              <p:nvPr/>
            </p:nvSpPr>
            <p:spPr bwMode="auto">
              <a:xfrm>
                <a:off x="113" y="959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85" name="Line 161"/>
              <p:cNvSpPr>
                <a:spLocks noChangeShapeType="1"/>
              </p:cNvSpPr>
              <p:nvPr/>
            </p:nvSpPr>
            <p:spPr bwMode="auto">
              <a:xfrm>
                <a:off x="113" y="101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86" name="Line 162"/>
              <p:cNvSpPr>
                <a:spLocks noChangeShapeType="1"/>
              </p:cNvSpPr>
              <p:nvPr/>
            </p:nvSpPr>
            <p:spPr bwMode="auto">
              <a:xfrm>
                <a:off x="113" y="107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87" name="Line 163"/>
              <p:cNvSpPr>
                <a:spLocks noChangeShapeType="1"/>
              </p:cNvSpPr>
              <p:nvPr/>
            </p:nvSpPr>
            <p:spPr bwMode="auto">
              <a:xfrm>
                <a:off x="113" y="113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88" name="Line 164"/>
              <p:cNvSpPr>
                <a:spLocks noChangeShapeType="1"/>
              </p:cNvSpPr>
              <p:nvPr/>
            </p:nvSpPr>
            <p:spPr bwMode="auto">
              <a:xfrm>
                <a:off x="113" y="119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90" name="Line 166"/>
              <p:cNvSpPr>
                <a:spLocks noChangeShapeType="1"/>
              </p:cNvSpPr>
              <p:nvPr/>
            </p:nvSpPr>
            <p:spPr bwMode="auto">
              <a:xfrm>
                <a:off x="113" y="125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91" name="Line 167"/>
              <p:cNvSpPr>
                <a:spLocks noChangeShapeType="1"/>
              </p:cNvSpPr>
              <p:nvPr/>
            </p:nvSpPr>
            <p:spPr bwMode="auto">
              <a:xfrm>
                <a:off x="113" y="131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92" name="Line 168"/>
              <p:cNvSpPr>
                <a:spLocks noChangeShapeType="1"/>
              </p:cNvSpPr>
              <p:nvPr/>
            </p:nvSpPr>
            <p:spPr bwMode="auto">
              <a:xfrm>
                <a:off x="113" y="137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93" name="Line 169"/>
              <p:cNvSpPr>
                <a:spLocks noChangeShapeType="1"/>
              </p:cNvSpPr>
              <p:nvPr/>
            </p:nvSpPr>
            <p:spPr bwMode="auto">
              <a:xfrm>
                <a:off x="113" y="143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95" name="Line 171"/>
              <p:cNvSpPr>
                <a:spLocks noChangeShapeType="1"/>
              </p:cNvSpPr>
              <p:nvPr/>
            </p:nvSpPr>
            <p:spPr bwMode="auto">
              <a:xfrm>
                <a:off x="113" y="149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96" name="Line 172"/>
              <p:cNvSpPr>
                <a:spLocks noChangeShapeType="1"/>
              </p:cNvSpPr>
              <p:nvPr/>
            </p:nvSpPr>
            <p:spPr bwMode="auto">
              <a:xfrm>
                <a:off x="113" y="1549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97" name="Line 173"/>
              <p:cNvSpPr>
                <a:spLocks noChangeShapeType="1"/>
              </p:cNvSpPr>
              <p:nvPr/>
            </p:nvSpPr>
            <p:spPr bwMode="auto">
              <a:xfrm>
                <a:off x="113" y="160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98" name="Line 174"/>
              <p:cNvSpPr>
                <a:spLocks noChangeShapeType="1"/>
              </p:cNvSpPr>
              <p:nvPr/>
            </p:nvSpPr>
            <p:spPr bwMode="auto">
              <a:xfrm>
                <a:off x="113" y="166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00" name="Line 176"/>
              <p:cNvSpPr>
                <a:spLocks noChangeShapeType="1"/>
              </p:cNvSpPr>
              <p:nvPr/>
            </p:nvSpPr>
            <p:spPr bwMode="auto">
              <a:xfrm>
                <a:off x="113" y="172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01" name="Line 177"/>
              <p:cNvSpPr>
                <a:spLocks noChangeShapeType="1"/>
              </p:cNvSpPr>
              <p:nvPr/>
            </p:nvSpPr>
            <p:spPr bwMode="auto">
              <a:xfrm>
                <a:off x="113" y="178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02" name="Line 178"/>
              <p:cNvSpPr>
                <a:spLocks noChangeShapeType="1"/>
              </p:cNvSpPr>
              <p:nvPr/>
            </p:nvSpPr>
            <p:spPr bwMode="auto">
              <a:xfrm>
                <a:off x="113" y="184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03" name="Line 179"/>
              <p:cNvSpPr>
                <a:spLocks noChangeShapeType="1"/>
              </p:cNvSpPr>
              <p:nvPr/>
            </p:nvSpPr>
            <p:spPr bwMode="auto">
              <a:xfrm>
                <a:off x="113" y="190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05" name="Line 181"/>
              <p:cNvSpPr>
                <a:spLocks noChangeShapeType="1"/>
              </p:cNvSpPr>
              <p:nvPr/>
            </p:nvSpPr>
            <p:spPr bwMode="auto">
              <a:xfrm>
                <a:off x="113" y="196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06" name="Line 182"/>
              <p:cNvSpPr>
                <a:spLocks noChangeShapeType="1"/>
              </p:cNvSpPr>
              <p:nvPr/>
            </p:nvSpPr>
            <p:spPr bwMode="auto">
              <a:xfrm>
                <a:off x="113" y="202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07" name="Line 183"/>
              <p:cNvSpPr>
                <a:spLocks noChangeShapeType="1"/>
              </p:cNvSpPr>
              <p:nvPr/>
            </p:nvSpPr>
            <p:spPr bwMode="auto">
              <a:xfrm>
                <a:off x="113" y="208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19" name="Line 195"/>
              <p:cNvSpPr>
                <a:spLocks noChangeShapeType="1"/>
              </p:cNvSpPr>
              <p:nvPr/>
            </p:nvSpPr>
            <p:spPr bwMode="auto">
              <a:xfrm>
                <a:off x="113" y="2139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20" name="Line 196"/>
              <p:cNvSpPr>
                <a:spLocks noChangeShapeType="1"/>
              </p:cNvSpPr>
              <p:nvPr/>
            </p:nvSpPr>
            <p:spPr bwMode="auto">
              <a:xfrm>
                <a:off x="113" y="219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21" name="Line 197"/>
              <p:cNvSpPr>
                <a:spLocks noChangeShapeType="1"/>
              </p:cNvSpPr>
              <p:nvPr/>
            </p:nvSpPr>
            <p:spPr bwMode="auto">
              <a:xfrm>
                <a:off x="113" y="225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22" name="Line 198"/>
              <p:cNvSpPr>
                <a:spLocks noChangeShapeType="1"/>
              </p:cNvSpPr>
              <p:nvPr/>
            </p:nvSpPr>
            <p:spPr bwMode="auto">
              <a:xfrm>
                <a:off x="113" y="231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23" name="Line 199"/>
              <p:cNvSpPr>
                <a:spLocks noChangeShapeType="1"/>
              </p:cNvSpPr>
              <p:nvPr/>
            </p:nvSpPr>
            <p:spPr bwMode="auto">
              <a:xfrm>
                <a:off x="113" y="237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24" name="Line 200"/>
              <p:cNvSpPr>
                <a:spLocks noChangeShapeType="1"/>
              </p:cNvSpPr>
              <p:nvPr/>
            </p:nvSpPr>
            <p:spPr bwMode="auto">
              <a:xfrm>
                <a:off x="113" y="243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25" name="Line 201"/>
              <p:cNvSpPr>
                <a:spLocks noChangeShapeType="1"/>
              </p:cNvSpPr>
              <p:nvPr/>
            </p:nvSpPr>
            <p:spPr bwMode="auto">
              <a:xfrm>
                <a:off x="113" y="249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26" name="Line 202"/>
              <p:cNvSpPr>
                <a:spLocks noChangeShapeType="1"/>
              </p:cNvSpPr>
              <p:nvPr/>
            </p:nvSpPr>
            <p:spPr bwMode="auto">
              <a:xfrm>
                <a:off x="113" y="255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27" name="Line 203"/>
              <p:cNvSpPr>
                <a:spLocks noChangeShapeType="1"/>
              </p:cNvSpPr>
              <p:nvPr/>
            </p:nvSpPr>
            <p:spPr bwMode="auto">
              <a:xfrm>
                <a:off x="113" y="261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29" name="Line 205"/>
              <p:cNvSpPr>
                <a:spLocks noChangeShapeType="1"/>
              </p:cNvSpPr>
              <p:nvPr/>
            </p:nvSpPr>
            <p:spPr bwMode="auto">
              <a:xfrm>
                <a:off x="113" y="267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30" name="Line 206"/>
              <p:cNvSpPr>
                <a:spLocks noChangeShapeType="1"/>
              </p:cNvSpPr>
              <p:nvPr/>
            </p:nvSpPr>
            <p:spPr bwMode="auto">
              <a:xfrm>
                <a:off x="113" y="2729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31" name="Line 207"/>
              <p:cNvSpPr>
                <a:spLocks noChangeShapeType="1"/>
              </p:cNvSpPr>
              <p:nvPr/>
            </p:nvSpPr>
            <p:spPr bwMode="auto">
              <a:xfrm>
                <a:off x="113" y="278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32" name="Line 208"/>
              <p:cNvSpPr>
                <a:spLocks noChangeShapeType="1"/>
              </p:cNvSpPr>
              <p:nvPr/>
            </p:nvSpPr>
            <p:spPr bwMode="auto">
              <a:xfrm>
                <a:off x="113" y="284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33" name="Line 209"/>
              <p:cNvSpPr>
                <a:spLocks noChangeShapeType="1"/>
              </p:cNvSpPr>
              <p:nvPr/>
            </p:nvSpPr>
            <p:spPr bwMode="auto">
              <a:xfrm>
                <a:off x="113" y="290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34" name="Line 210"/>
              <p:cNvSpPr>
                <a:spLocks noChangeShapeType="1"/>
              </p:cNvSpPr>
              <p:nvPr/>
            </p:nvSpPr>
            <p:spPr bwMode="auto">
              <a:xfrm>
                <a:off x="113" y="296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35" name="Line 211"/>
              <p:cNvSpPr>
                <a:spLocks noChangeShapeType="1"/>
              </p:cNvSpPr>
              <p:nvPr/>
            </p:nvSpPr>
            <p:spPr bwMode="auto">
              <a:xfrm>
                <a:off x="113" y="302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36" name="Line 212"/>
              <p:cNvSpPr>
                <a:spLocks noChangeShapeType="1"/>
              </p:cNvSpPr>
              <p:nvPr/>
            </p:nvSpPr>
            <p:spPr bwMode="auto">
              <a:xfrm>
                <a:off x="113" y="308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38" name="Line 214"/>
              <p:cNvSpPr>
                <a:spLocks noChangeShapeType="1"/>
              </p:cNvSpPr>
              <p:nvPr/>
            </p:nvSpPr>
            <p:spPr bwMode="auto">
              <a:xfrm>
                <a:off x="113" y="314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39" name="Line 215"/>
              <p:cNvSpPr>
                <a:spLocks noChangeShapeType="1"/>
              </p:cNvSpPr>
              <p:nvPr/>
            </p:nvSpPr>
            <p:spPr bwMode="auto">
              <a:xfrm>
                <a:off x="113" y="320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40" name="Line 216"/>
              <p:cNvSpPr>
                <a:spLocks noChangeShapeType="1"/>
              </p:cNvSpPr>
              <p:nvPr/>
            </p:nvSpPr>
            <p:spPr bwMode="auto">
              <a:xfrm>
                <a:off x="113" y="326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41" name="Line 217"/>
              <p:cNvSpPr>
                <a:spLocks noChangeShapeType="1"/>
              </p:cNvSpPr>
              <p:nvPr/>
            </p:nvSpPr>
            <p:spPr bwMode="auto">
              <a:xfrm>
                <a:off x="113" y="332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59" name="Line 235"/>
              <p:cNvSpPr>
                <a:spLocks noChangeShapeType="1"/>
              </p:cNvSpPr>
              <p:nvPr/>
            </p:nvSpPr>
            <p:spPr bwMode="auto">
              <a:xfrm>
                <a:off x="113" y="369"/>
                <a:ext cx="2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60" name="Line 236"/>
              <p:cNvSpPr>
                <a:spLocks noChangeShapeType="1"/>
              </p:cNvSpPr>
              <p:nvPr/>
            </p:nvSpPr>
            <p:spPr bwMode="auto">
              <a:xfrm>
                <a:off x="113" y="42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62" name="Line 238"/>
              <p:cNvSpPr>
                <a:spLocks noChangeShapeType="1"/>
              </p:cNvSpPr>
              <p:nvPr/>
            </p:nvSpPr>
            <p:spPr bwMode="auto">
              <a:xfrm>
                <a:off x="113" y="309"/>
                <a:ext cx="2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65" name="Line 241"/>
              <p:cNvSpPr>
                <a:spLocks noChangeShapeType="1"/>
              </p:cNvSpPr>
              <p:nvPr/>
            </p:nvSpPr>
            <p:spPr bwMode="auto">
              <a:xfrm>
                <a:off x="233" y="249"/>
                <a:ext cx="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</p:grpSp>
        <p:pic>
          <p:nvPicPr>
            <p:cNvPr id="1038" name="Picture 233" descr="mason_logo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" y="3378"/>
              <a:ext cx="294" cy="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55" name="Rectangle 131"/>
          <p:cNvSpPr>
            <a:spLocks noChangeArrowheads="1"/>
          </p:cNvSpPr>
          <p:nvPr/>
        </p:nvSpPr>
        <p:spPr bwMode="auto">
          <a:xfrm>
            <a:off x="179388" y="87313"/>
            <a:ext cx="473075" cy="6718300"/>
          </a:xfrm>
          <a:prstGeom prst="rect">
            <a:avLst/>
          </a:prstGeom>
          <a:solidFill>
            <a:srgbClr val="FFFFFF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7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Red Wine Quality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279" y="3778250"/>
            <a:ext cx="8841219" cy="2279650"/>
          </a:xfrm>
        </p:spPr>
        <p:txBody>
          <a:bodyPr/>
          <a:lstStyle/>
          <a:p>
            <a:r>
              <a:rPr lang="en-US" dirty="0"/>
              <a:t>Team 01-07</a:t>
            </a:r>
          </a:p>
          <a:p>
            <a:r>
              <a:rPr lang="en-US" dirty="0"/>
              <a:t>Emma Holt, Daniel Kuzjak, Jing Li and Jonny Mills</a:t>
            </a:r>
          </a:p>
        </p:txBody>
      </p:sp>
    </p:spTree>
    <p:extLst>
      <p:ext uri="{BB962C8B-B14F-4D97-AF65-F5344CB8AC3E}">
        <p14:creationId xmlns:p14="http://schemas.microsoft.com/office/powerpoint/2010/main" val="168715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16440-32E1-445B-9C71-4C9D0947B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6900"/>
            <a:ext cx="7772400" cy="1362075"/>
          </a:xfrm>
        </p:spPr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95F71-E6A9-4E13-9E2C-32B34137A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2906713"/>
            <a:ext cx="7772400" cy="1500187"/>
          </a:xfrm>
        </p:spPr>
        <p:txBody>
          <a:bodyPr/>
          <a:lstStyle/>
          <a:p>
            <a:r>
              <a:rPr lang="en-US" dirty="0"/>
              <a:t>Exploratory Analysis</a:t>
            </a:r>
          </a:p>
          <a:p>
            <a:r>
              <a:rPr lang="en-US" dirty="0"/>
              <a:t>Model Selection</a:t>
            </a:r>
          </a:p>
          <a:p>
            <a:r>
              <a:rPr lang="en-US" dirty="0"/>
              <a:t>Feature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0E197A-E2E9-4E3E-80A3-874CEB0E5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95E2E9-B631-4B79-9D3E-79CECB63E96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921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9BE6F-602E-4A82-9943-24564EE50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E76F4-86DC-4DA3-966F-ECBFA8337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Prior knowledge from consumers standpoint</a:t>
            </a:r>
          </a:p>
          <a:p>
            <a:pPr lvl="1"/>
            <a:r>
              <a:rPr lang="en-US" sz="2400" dirty="0"/>
              <a:t>Alcohol level, pH values, residual sugar level, and density</a:t>
            </a:r>
          </a:p>
          <a:p>
            <a:endParaRPr lang="en-US" sz="2800" dirty="0"/>
          </a:p>
          <a:p>
            <a:r>
              <a:rPr lang="en-US" sz="2800" dirty="0"/>
              <a:t>Important for the latter modeling procedures </a:t>
            </a:r>
          </a:p>
          <a:p>
            <a:pPr lvl="1"/>
            <a:r>
              <a:rPr lang="en-US" sz="2400" dirty="0"/>
              <a:t>Normality, uniform variance for each class</a:t>
            </a:r>
          </a:p>
          <a:p>
            <a:pPr lvl="1"/>
            <a:r>
              <a:rPr lang="en-US" sz="2400" dirty="0"/>
              <a:t>Could potentially harm accuracy</a:t>
            </a:r>
          </a:p>
          <a:p>
            <a:pPr lvl="1"/>
            <a:r>
              <a:rPr lang="en-US" sz="2400" dirty="0"/>
              <a:t>Could potentially violate assumptions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C80419-03F0-4453-8236-EA7B93113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E2E9-B631-4B79-9D3E-79CECB63E96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16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F05B-E853-4D3E-9C04-33F3D36EC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DB2E8-5C21-412B-AE2F-84B64C3C8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742" y="5554791"/>
            <a:ext cx="7503086" cy="89449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Histogram of alcohol level and residual level are skewed right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Possibly affected by outliers and high leverage points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Data could be biased – Type I, II error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16A72-082C-4787-AC8F-B68F37202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E2E9-B631-4B79-9D3E-79CECB63E960}" type="slidenum">
              <a:rPr lang="en-US" smtClean="0"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FE71D9-D260-4061-B72D-E3CE20315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000" y="1321229"/>
            <a:ext cx="6168571" cy="413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65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9FE2A-C188-4F06-83EF-21539AC59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B75AF-A0A3-4531-9F71-252F7E80B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5301205"/>
            <a:ext cx="7772400" cy="142027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65AB2-0F90-4611-B7F5-E8A505698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E2E9-B631-4B79-9D3E-79CECB63E960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6ACFF7-9012-48B8-A536-03D0D7339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974" y="1219200"/>
            <a:ext cx="7113251" cy="42020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87AA61-C609-48B6-839B-2DFDA559F7E5}"/>
              </a:ext>
            </a:extLst>
          </p:cNvPr>
          <p:cNvSpPr txBox="1"/>
          <p:nvPr/>
        </p:nvSpPr>
        <p:spPr>
          <a:xfrm>
            <a:off x="1231485" y="5575409"/>
            <a:ext cx="71382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Using ANOVA, it is observed that alcohol level, and density levels were statistically significant by class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Higher quality wine tends to have more alcohol and a lower density level</a:t>
            </a:r>
            <a:endParaRPr lang="en-US" b="1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12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E0D8C-A540-4F8F-96BC-7AA159E7C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91E35-D468-431E-A38A-19FA4FED9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E2E9-B631-4B79-9D3E-79CECB63E960}" type="slidenum">
              <a:rPr lang="en-US" smtClean="0"/>
              <a:t>14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3BA8E6-3027-4F2A-9CAB-483C73F93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692" y="1740934"/>
            <a:ext cx="7126538" cy="18320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026BAF-D0C0-4432-A1D5-E70A21C52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691" y="3975426"/>
            <a:ext cx="7453109" cy="174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8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C40AC-66B9-47DC-B29F-777EA1E08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2A976-722A-4189-BFFB-670A3E027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Bartlett’s test</a:t>
            </a:r>
          </a:p>
          <a:p>
            <a:pPr lvl="1"/>
            <a:r>
              <a:rPr lang="en-US" sz="2400" dirty="0"/>
              <a:t>Comparing the variance of two or more samples </a:t>
            </a:r>
          </a:p>
          <a:p>
            <a:pPr lvl="1"/>
            <a:r>
              <a:rPr lang="en-US" sz="2400" dirty="0"/>
              <a:t>The test has the null hypothesis that the variances are equal</a:t>
            </a:r>
          </a:p>
          <a:p>
            <a:r>
              <a:rPr lang="en-US" dirty="0"/>
              <a:t>Normal quality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dirty="0"/>
              <a:t>High quality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40F5F4-5503-4C21-96CF-82657E6C5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E2E9-B631-4B79-9D3E-79CECB63E960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F33CFF-A663-401C-B5FC-FB56F4073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363" y="3786981"/>
            <a:ext cx="5820180" cy="9175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80F51F-8234-4229-B9C7-3A41AB0CBF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5363" y="5481741"/>
            <a:ext cx="5847497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7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41ACA-D994-447E-AEF9-DC011E80F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EAF319-E5E6-4E04-B66C-42435E92A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4400" y="1804739"/>
            <a:ext cx="8205399" cy="397148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617EC-3941-4F6F-AEFE-DA6419214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E2E9-B631-4B79-9D3E-79CECB63E960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39FDE3F-2312-4B45-AA8C-372FC2AF7F06}"/>
              </a:ext>
            </a:extLst>
          </p:cNvPr>
          <p:cNvSpPr/>
          <p:nvPr/>
        </p:nvSpPr>
        <p:spPr>
          <a:xfrm>
            <a:off x="4136572" y="2032001"/>
            <a:ext cx="1494972" cy="1397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98A699-BE06-4B5F-9B40-FD187DDF35CD}"/>
              </a:ext>
            </a:extLst>
          </p:cNvPr>
          <p:cNvSpPr/>
          <p:nvPr/>
        </p:nvSpPr>
        <p:spPr>
          <a:xfrm>
            <a:off x="7329714" y="4049486"/>
            <a:ext cx="899886" cy="8091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9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45F4B-2181-45A1-AF00-897F1F7FD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24FFF-692B-490F-A679-12943A339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Correlation between:</a:t>
            </a:r>
          </a:p>
          <a:p>
            <a:pPr lvl="1"/>
            <a:r>
              <a:rPr lang="en-US" sz="2400" dirty="0"/>
              <a:t>Citric acid and fixed acidity</a:t>
            </a:r>
          </a:p>
          <a:p>
            <a:pPr lvl="1"/>
            <a:r>
              <a:rPr lang="en-US" sz="2400" dirty="0"/>
              <a:t>Density and fixed acidity</a:t>
            </a:r>
          </a:p>
          <a:p>
            <a:pPr lvl="1"/>
            <a:r>
              <a:rPr lang="en-US" sz="2400" dirty="0"/>
              <a:t>Free sulfur dioxide and total sulfur dioxide</a:t>
            </a:r>
          </a:p>
          <a:p>
            <a:endParaRPr lang="en-US" dirty="0"/>
          </a:p>
          <a:p>
            <a:r>
              <a:rPr lang="en-US" dirty="0" smtClean="0"/>
              <a:t>Multicollinearity </a:t>
            </a:r>
            <a:r>
              <a:rPr lang="en-US" dirty="0"/>
              <a:t>could potentially harm the accuracy of </a:t>
            </a:r>
            <a:r>
              <a:rPr lang="en-US" dirty="0" smtClean="0"/>
              <a:t>parameter estimates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F871A-5405-45C8-AA74-60EBACDD8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E2E9-B631-4B79-9D3E-79CECB63E96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26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4F5DD-BB2B-432A-9189-1D7F0B1D6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A28E6-7F94-4EB8-A879-FD8E192C7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LDA, QDA</a:t>
            </a:r>
          </a:p>
          <a:p>
            <a:pPr lvl="1"/>
            <a:r>
              <a:rPr lang="en-US" sz="2400" dirty="0"/>
              <a:t>We already know that the group variance between response classes are not uniform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Test error rate for QDA is 0.178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Test error rate for LDA is 0.140</a:t>
            </a:r>
          </a:p>
          <a:p>
            <a:pPr lvl="1"/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70986-CF0B-4CA4-A2C3-45FDDE386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E2E9-B631-4B79-9D3E-79CECB63E96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39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8FAA-6B38-4E43-8F81-27BFBB79B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EE7C2-D5B5-4A34-AB17-09760A831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KNN</a:t>
            </a:r>
          </a:p>
          <a:p>
            <a:pPr lvl="1"/>
            <a:r>
              <a:rPr lang="en-US" sz="2400" dirty="0"/>
              <a:t>80% training data, 20% test data</a:t>
            </a:r>
          </a:p>
          <a:p>
            <a:pPr lvl="1"/>
            <a:r>
              <a:rPr lang="en-US" sz="2400" dirty="0"/>
              <a:t>Best model occurred when k=1</a:t>
            </a:r>
          </a:p>
          <a:p>
            <a:pPr lvl="1"/>
            <a:r>
              <a:rPr lang="en-US" sz="2400" dirty="0"/>
              <a:t>Test error rate is 0.134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Our goal is to improve logistic regression and use it to compare against the KNN model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12BA6-8841-4126-BFE6-8CBE71F3F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E2E9-B631-4B79-9D3E-79CECB63E96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53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CD255-3B0C-4BB0-84A6-E8948C40E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FA768-CC2F-48C2-B81E-9A5A080D1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pPr lvl="1"/>
            <a:r>
              <a:rPr lang="en-US" sz="2400" dirty="0"/>
              <a:t>Business Problem</a:t>
            </a:r>
          </a:p>
          <a:p>
            <a:pPr lvl="1"/>
            <a:r>
              <a:rPr lang="en-US" sz="2400" dirty="0"/>
              <a:t>Gathering data</a:t>
            </a:r>
          </a:p>
          <a:p>
            <a:r>
              <a:rPr lang="en-US" dirty="0"/>
              <a:t>Modeling Steps</a:t>
            </a:r>
          </a:p>
          <a:p>
            <a:pPr lvl="1"/>
            <a:r>
              <a:rPr lang="en-US" sz="2400" dirty="0"/>
              <a:t>Exploratory analysis</a:t>
            </a:r>
          </a:p>
          <a:p>
            <a:pPr lvl="1"/>
            <a:r>
              <a:rPr lang="en-US" sz="2400" dirty="0"/>
              <a:t>Model selection</a:t>
            </a:r>
          </a:p>
          <a:p>
            <a:pPr lvl="1"/>
            <a:r>
              <a:rPr lang="en-US" sz="2400" dirty="0"/>
              <a:t>Feature selection</a:t>
            </a:r>
          </a:p>
          <a:p>
            <a:r>
              <a:rPr lang="en-US" dirty="0"/>
              <a:t>Interpretation</a:t>
            </a:r>
          </a:p>
          <a:p>
            <a:r>
              <a:rPr lang="en-US" dirty="0"/>
              <a:t>Application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4FB71-1748-4017-B8F1-4A220C29C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E2E9-B631-4B79-9D3E-79CECB63E96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13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2590C-B529-4E2F-A476-1F39FE5E2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98409-E0B4-4FBE-9F85-1058D1FA3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  <a:p>
            <a:pPr lvl="1"/>
            <a:r>
              <a:rPr lang="en-US" sz="2400" dirty="0"/>
              <a:t>Full model</a:t>
            </a:r>
          </a:p>
          <a:p>
            <a:pPr lvl="1"/>
            <a:r>
              <a:rPr lang="en-US" sz="2400" dirty="0"/>
              <a:t>Test error rate is 0.143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701B8-6A8E-43FC-9659-42DAD88B8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E2E9-B631-4B79-9D3E-79CECB63E960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760866-5B85-4FBC-852C-B261699D4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027" y="3233738"/>
            <a:ext cx="6815946" cy="289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58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44CA-7C27-4452-A1F1-5DDC92031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17AA8-A5B5-498F-87B6-75CBD93CF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  <a:p>
            <a:pPr lvl="1"/>
            <a:r>
              <a:rPr lang="en-US" sz="2400" dirty="0"/>
              <a:t>Reduced model</a:t>
            </a:r>
          </a:p>
          <a:p>
            <a:pPr lvl="1"/>
            <a:r>
              <a:rPr lang="en-US" sz="2400" dirty="0"/>
              <a:t>Test error rate is 0.134</a:t>
            </a:r>
          </a:p>
          <a:p>
            <a:pPr marL="457200" lvl="1" indent="0">
              <a:buNone/>
            </a:pPr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C14CA-F61A-44B6-AB61-BA25DF75C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E2E9-B631-4B79-9D3E-79CECB63E960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FB0566-EE0D-4A7C-A852-246B3FC34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009" y="3429000"/>
            <a:ext cx="6823982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15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0D512-144E-4B3B-8257-7C5019295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6196C-1B9B-4CA5-BEBB-75CE35D46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E2E9-B631-4B79-9D3E-79CECB63E960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CB8E13-26F8-45E4-8F18-E7B1AE1A8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90625" y="2635250"/>
            <a:ext cx="7496175" cy="3848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3CAD4D-3FC7-40B9-91A9-2D959AB0C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625" y="1348581"/>
            <a:ext cx="4077418" cy="115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12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9E02B-8BAD-44D0-B8F8-CF5F2E472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9974D-DD0E-4F72-8D1D-9622ACAC0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  <a:p>
            <a:pPr lvl="1"/>
            <a:r>
              <a:rPr lang="en-US" sz="2400" dirty="0"/>
              <a:t>Reduced model without high leverage points and outliers </a:t>
            </a:r>
          </a:p>
          <a:p>
            <a:pPr lvl="1"/>
            <a:r>
              <a:rPr lang="en-US" sz="2400" dirty="0"/>
              <a:t>Test error rate is 0.112</a:t>
            </a:r>
          </a:p>
          <a:p>
            <a:pPr marL="457200" lvl="1" indent="0">
              <a:buNone/>
            </a:pPr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12115-3E08-4D2F-B505-057349EA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E2E9-B631-4B79-9D3E-79CECB63E960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7C37E9-C7C1-49A9-92CE-EE782BDE3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723" y="3429000"/>
            <a:ext cx="7173753" cy="231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2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89B08-49E0-45FC-BB21-D26A4EBC2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7DB60-AB71-4CE6-ADBB-18FE8F001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Interaction terms</a:t>
            </a:r>
          </a:p>
          <a:p>
            <a:pPr lvl="1"/>
            <a:r>
              <a:rPr lang="en-US" sz="2400" dirty="0"/>
              <a:t>Citric acid and fixed acidity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Density and fixed acidity</a:t>
            </a:r>
          </a:p>
          <a:p>
            <a:pPr lvl="1"/>
            <a:r>
              <a:rPr lang="en-US" sz="2400" dirty="0"/>
              <a:t>Free sulfur dioxide and total sulfur dioxide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19F0E-0BBF-431F-A462-3A572657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E2E9-B631-4B79-9D3E-79CECB63E960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716869-0671-4130-A234-3491D343E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13260" y="3301529"/>
            <a:ext cx="6717479" cy="341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619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A9EFE-D972-4DDC-A38D-E9CD554C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F719D-5AA5-4ABA-9477-534CCA975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  <a:p>
            <a:pPr lvl="1"/>
            <a:r>
              <a:rPr lang="en-US" sz="2400" dirty="0"/>
              <a:t>Reduced model </a:t>
            </a:r>
          </a:p>
          <a:p>
            <a:pPr lvl="1"/>
            <a:r>
              <a:rPr lang="en-US" sz="2400" dirty="0"/>
              <a:t>Without high leverage points and outliers</a:t>
            </a:r>
          </a:p>
          <a:p>
            <a:pPr lvl="1"/>
            <a:r>
              <a:rPr lang="en-US" sz="2400" dirty="0"/>
              <a:t>With interaction terms </a:t>
            </a:r>
          </a:p>
          <a:p>
            <a:pPr marL="457200" lvl="1" indent="0">
              <a:buNone/>
            </a:pPr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A7811-FA97-499A-A885-76EA17BFE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E2E9-B631-4B79-9D3E-79CECB63E960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DE0EAD-791B-4597-BBFF-30247A553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687" y="3429000"/>
            <a:ext cx="6629913" cy="237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0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3959C-EF81-427E-AA2F-1BC56287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035B2-9561-4653-BC9A-AD5EC16E7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Examining possibilities including higher power terms</a:t>
            </a:r>
          </a:p>
          <a:p>
            <a:r>
              <a:rPr lang="en-US" dirty="0"/>
              <a:t>Logistic regression</a:t>
            </a:r>
          </a:p>
          <a:p>
            <a:pPr lvl="1"/>
            <a:r>
              <a:rPr lang="en-US" sz="2400" dirty="0"/>
              <a:t>Reduced model </a:t>
            </a:r>
          </a:p>
          <a:p>
            <a:pPr lvl="1"/>
            <a:r>
              <a:rPr lang="en-US" sz="2400" dirty="0"/>
              <a:t>Without high leverage points and outliers</a:t>
            </a:r>
          </a:p>
          <a:p>
            <a:pPr lvl="1"/>
            <a:r>
              <a:rPr lang="en-US" sz="2400" dirty="0"/>
              <a:t>With higher power terms</a:t>
            </a:r>
          </a:p>
          <a:p>
            <a:pPr lvl="1"/>
            <a:r>
              <a:rPr lang="en-US" sz="2400" dirty="0"/>
              <a:t>Test error rate is still 0.112</a:t>
            </a:r>
          </a:p>
          <a:p>
            <a:pPr lvl="1"/>
            <a:r>
              <a:rPr lang="en-US" sz="2400" dirty="0"/>
              <a:t>Cross validation, test error rate is 0.085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78F13-415A-4E17-9E84-47042847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E2E9-B631-4B79-9D3E-79CECB63E96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52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7DD9-DC75-46CD-BC10-DD124D5FA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AE2D1-3962-4AB0-A11C-C33FB61DE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intuitive question to ask:</a:t>
            </a:r>
          </a:p>
          <a:p>
            <a:pPr lvl="1"/>
            <a:r>
              <a:rPr lang="en-US" sz="2400" dirty="0"/>
              <a:t>Possibility let the model to choose features</a:t>
            </a:r>
          </a:p>
          <a:p>
            <a:pPr lvl="1"/>
            <a:r>
              <a:rPr lang="en-US" sz="2400" dirty="0"/>
              <a:t>The Lasso</a:t>
            </a:r>
          </a:p>
          <a:p>
            <a:pPr lvl="2"/>
            <a:r>
              <a:rPr lang="en-US" sz="2000" dirty="0"/>
              <a:t>Test error rate is 0.106</a:t>
            </a:r>
          </a:p>
          <a:p>
            <a:pPr lvl="2"/>
            <a:r>
              <a:rPr lang="en-US" sz="2000" dirty="0"/>
              <a:t>pH and citric acid are excluded, same suggested by logistic</a:t>
            </a:r>
          </a:p>
          <a:p>
            <a:pPr lvl="2"/>
            <a:r>
              <a:rPr lang="en-US" sz="2000" dirty="0"/>
              <a:t>Lowest lambda is 0.00147</a:t>
            </a:r>
          </a:p>
          <a:p>
            <a:pPr lvl="1"/>
            <a:r>
              <a:rPr lang="en-US" sz="2400" dirty="0"/>
              <a:t>Ridge</a:t>
            </a:r>
          </a:p>
          <a:p>
            <a:pPr lvl="2"/>
            <a:r>
              <a:rPr lang="en-US" sz="2000" dirty="0"/>
              <a:t>Lowest lambda is 0.02</a:t>
            </a:r>
          </a:p>
          <a:p>
            <a:pPr lvl="2"/>
            <a:r>
              <a:rPr lang="en-US" sz="2000" dirty="0"/>
              <a:t>Test error rate is 0.094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D6317-F408-4E47-B24F-5840232D8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E2E9-B631-4B79-9D3E-79CECB63E960}" type="slidenum">
              <a:rPr lang="en-US" smtClean="0"/>
              <a:t>27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359365-D78D-49E9-BA6E-AC3AE43CB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380" y="5152571"/>
            <a:ext cx="7709420" cy="1306286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1BC630B-A6D5-4865-B5DC-5657619D2DE6}"/>
              </a:ext>
            </a:extLst>
          </p:cNvPr>
          <p:cNvSpPr/>
          <p:nvPr/>
        </p:nvSpPr>
        <p:spPr>
          <a:xfrm>
            <a:off x="7416800" y="5690734"/>
            <a:ext cx="1270000" cy="43542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D83083-C86F-409F-93CE-0A3CAB1E6F5C}"/>
              </a:ext>
            </a:extLst>
          </p:cNvPr>
          <p:cNvSpPr txBox="1"/>
          <p:nvPr/>
        </p:nvSpPr>
        <p:spPr>
          <a:xfrm>
            <a:off x="4963886" y="6126163"/>
            <a:ext cx="3722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Recall from ANOVA, higher quality wine tend to have lower density level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869949" y="5690734"/>
            <a:ext cx="3820562" cy="3388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8CE30-0D0F-4EF0-B0A9-8DB5CF5C5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D0EBC6-A37A-47D4-B6AD-46B868CA3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318" y="1447800"/>
            <a:ext cx="7724563" cy="46783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716D1-6917-43C9-83D2-0EE5DF64F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E2E9-B631-4B79-9D3E-79CECB63E960}" type="slidenum">
              <a:rPr lang="en-US" smtClean="0"/>
              <a:t>28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933D857-5BA0-462F-8E08-0949125441D6}"/>
              </a:ext>
            </a:extLst>
          </p:cNvPr>
          <p:cNvSpPr/>
          <p:nvPr/>
        </p:nvSpPr>
        <p:spPr>
          <a:xfrm>
            <a:off x="1567543" y="1447799"/>
            <a:ext cx="1814286" cy="46783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569BA92-9211-487D-8F18-7ABB74E6B6E0}"/>
              </a:ext>
            </a:extLst>
          </p:cNvPr>
          <p:cNvSpPr/>
          <p:nvPr/>
        </p:nvSpPr>
        <p:spPr>
          <a:xfrm>
            <a:off x="5500914" y="1447798"/>
            <a:ext cx="1001486" cy="46783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3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16440-32E1-445B-9C71-4C9D0947B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6900"/>
            <a:ext cx="7772400" cy="1362075"/>
          </a:xfrm>
        </p:spPr>
        <p:txBody>
          <a:bodyPr/>
          <a:lstStyle/>
          <a:p>
            <a:r>
              <a:rPr lang="en-US" dirty="0"/>
              <a:t>Interpretation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95F71-E6A9-4E13-9E2C-32B34137A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2906713"/>
            <a:ext cx="7772400" cy="1500187"/>
          </a:xfrm>
        </p:spPr>
        <p:txBody>
          <a:bodyPr/>
          <a:lstStyle/>
          <a:p>
            <a:r>
              <a:rPr lang="en-US" dirty="0"/>
              <a:t>Principle Component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0E197A-E2E9-4E3E-80A3-874CEB0E5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95E2E9-B631-4B79-9D3E-79CECB63E96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7269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16440-32E1-445B-9C71-4C9D0947B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6900"/>
            <a:ext cx="7772400" cy="136207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95F71-E6A9-4E13-9E2C-32B34137A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2906713"/>
            <a:ext cx="7772400" cy="1500187"/>
          </a:xfrm>
        </p:spPr>
        <p:txBody>
          <a:bodyPr/>
          <a:lstStyle/>
          <a:p>
            <a:r>
              <a:rPr lang="en-US" dirty="0"/>
              <a:t>Business Problem</a:t>
            </a:r>
          </a:p>
          <a:p>
            <a:r>
              <a:rPr lang="en-US" dirty="0"/>
              <a:t>Gathering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0E197A-E2E9-4E3E-80A3-874CEB0E5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E2E9-B631-4B79-9D3E-79CECB63E96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1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9C032-6EB3-4B60-85E5-121276F84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7B032-8E33-4745-8FF6-B71B26A38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E2E9-B631-4B79-9D3E-79CECB63E960}" type="slidenum">
              <a:rPr lang="en-US" smtClean="0"/>
              <a:t>30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12EF126-21C4-404F-A733-7CB69E43F3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885628"/>
            <a:ext cx="7772400" cy="380270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E8A261-0B1E-448C-924F-B95A168497F8}"/>
              </a:ext>
            </a:extLst>
          </p:cNvPr>
          <p:cNvCxnSpPr>
            <a:cxnSpLocks/>
          </p:cNvCxnSpPr>
          <p:nvPr/>
        </p:nvCxnSpPr>
        <p:spPr>
          <a:xfrm>
            <a:off x="7402286" y="1988458"/>
            <a:ext cx="0" cy="3106056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FC8B22E-80D3-4162-9C98-7D38051AA953}"/>
              </a:ext>
            </a:extLst>
          </p:cNvPr>
          <p:cNvCxnSpPr>
            <a:cxnSpLocks/>
          </p:cNvCxnSpPr>
          <p:nvPr/>
        </p:nvCxnSpPr>
        <p:spPr>
          <a:xfrm flipV="1">
            <a:off x="3062514" y="1988458"/>
            <a:ext cx="0" cy="3106056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3623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D2AD8-3C07-48D5-B10D-54BD980BD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4EA3DD-5EAB-4E44-83B1-250F8E6AA8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219200"/>
            <a:ext cx="7772400" cy="56388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A6DD7-8E62-4C53-A0E3-7FA045CD8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E2E9-B631-4B79-9D3E-79CECB63E960}" type="slidenum">
              <a:rPr lang="en-US" smtClean="0"/>
              <a:t>31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F3600F7-8540-4EFF-9AB6-94DABC23562C}"/>
              </a:ext>
            </a:extLst>
          </p:cNvPr>
          <p:cNvCxnSpPr/>
          <p:nvPr/>
        </p:nvCxnSpPr>
        <p:spPr>
          <a:xfrm>
            <a:off x="3352800" y="4397829"/>
            <a:ext cx="63862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16F1B-8697-4F5B-87E0-6798C6C0C9D2}"/>
              </a:ext>
            </a:extLst>
          </p:cNvPr>
          <p:cNvCxnSpPr/>
          <p:nvPr/>
        </p:nvCxnSpPr>
        <p:spPr>
          <a:xfrm>
            <a:off x="6008914" y="2133600"/>
            <a:ext cx="59508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6B0C8BD-3A96-4F01-8AE5-236AD37DB8DD}"/>
              </a:ext>
            </a:extLst>
          </p:cNvPr>
          <p:cNvSpPr txBox="1"/>
          <p:nvPr/>
        </p:nvSpPr>
        <p:spPr>
          <a:xfrm>
            <a:off x="6865257" y="1749305"/>
            <a:ext cx="1190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ANOVA Results</a:t>
            </a:r>
          </a:p>
        </p:txBody>
      </p:sp>
    </p:spTree>
    <p:extLst>
      <p:ext uri="{BB962C8B-B14F-4D97-AF65-F5344CB8AC3E}">
        <p14:creationId xmlns:p14="http://schemas.microsoft.com/office/powerpoint/2010/main" val="14640809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16440-32E1-445B-9C71-4C9D0947B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6900"/>
            <a:ext cx="7772400" cy="1362075"/>
          </a:xfrm>
        </p:spPr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95F71-E6A9-4E13-9E2C-32B34137A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2906713"/>
            <a:ext cx="7772400" cy="1500187"/>
          </a:xfrm>
        </p:spPr>
        <p:txBody>
          <a:bodyPr/>
          <a:lstStyle/>
          <a:p>
            <a:r>
              <a:rPr lang="en-US" dirty="0"/>
              <a:t>Confusion Matrix</a:t>
            </a:r>
          </a:p>
          <a:p>
            <a:r>
              <a:rPr lang="en-US" dirty="0"/>
              <a:t>ROC</a:t>
            </a:r>
          </a:p>
          <a:p>
            <a:r>
              <a:rPr lang="en-US" dirty="0"/>
              <a:t>Conclusion / Recommendation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0E197A-E2E9-4E3E-80A3-874CEB0E5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95E2E9-B631-4B79-9D3E-79CECB63E96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55322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D0A59-7FF7-4E6C-A8E5-1BD50E658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Type I Errors, or Type II Errors?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27C32-8772-4575-8DE0-3E9D99F37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i="1" dirty="0"/>
              <a:t>Type 1 Error</a:t>
            </a:r>
            <a:r>
              <a:rPr lang="en-US" dirty="0"/>
              <a:t>: classifying wine as good quality when in fact it is normal</a:t>
            </a:r>
          </a:p>
          <a:p>
            <a:pPr lvl="2"/>
            <a:r>
              <a:rPr lang="en-US" sz="2300" dirty="0"/>
              <a:t>Want to avoid Type I errors. Imagine a customer pays for what she/he thinks is high quality wine, only to taste it and realize its not high quality. Very sad story!</a:t>
            </a:r>
          </a:p>
          <a:p>
            <a:pPr lvl="2"/>
            <a:endParaRPr lang="en-US" dirty="0"/>
          </a:p>
          <a:p>
            <a:pPr lvl="1"/>
            <a:r>
              <a:rPr lang="en-US" i="1" dirty="0"/>
              <a:t>Type II Error</a:t>
            </a:r>
            <a:r>
              <a:rPr lang="en-US" dirty="0"/>
              <a:t>: classifying wine as normal quality when in fact it is good quality</a:t>
            </a:r>
          </a:p>
          <a:p>
            <a:pPr lvl="2"/>
            <a:r>
              <a:rPr lang="en-US" sz="2300" dirty="0"/>
              <a:t>Type II Error is less of a penalty in this case. Imagine a customer pays for what she/he thinks is normal quality wine, only to discover that the wine tastes excellent. This isn’t a bad scenario at all!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3438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Model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67C82E0-6EE0-42C2-B61E-0E7A4ACE8DAA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2069137" y="1478285"/>
          <a:ext cx="5471488" cy="3220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72">
                  <a:extLst>
                    <a:ext uri="{9D8B030D-6E8A-4147-A177-3AD203B41FA5}">
                      <a16:colId xmlns:a16="http://schemas.microsoft.com/office/drawing/2014/main" val="3391634035"/>
                    </a:ext>
                  </a:extLst>
                </a:gridCol>
                <a:gridCol w="1367872">
                  <a:extLst>
                    <a:ext uri="{9D8B030D-6E8A-4147-A177-3AD203B41FA5}">
                      <a16:colId xmlns:a16="http://schemas.microsoft.com/office/drawing/2014/main" val="63904479"/>
                    </a:ext>
                  </a:extLst>
                </a:gridCol>
                <a:gridCol w="1367872">
                  <a:extLst>
                    <a:ext uri="{9D8B030D-6E8A-4147-A177-3AD203B41FA5}">
                      <a16:colId xmlns:a16="http://schemas.microsoft.com/office/drawing/2014/main" val="259893784"/>
                    </a:ext>
                  </a:extLst>
                </a:gridCol>
                <a:gridCol w="1367872">
                  <a:extLst>
                    <a:ext uri="{9D8B030D-6E8A-4147-A177-3AD203B41FA5}">
                      <a16:colId xmlns:a16="http://schemas.microsoft.com/office/drawing/2014/main" val="1693552690"/>
                    </a:ext>
                  </a:extLst>
                </a:gridCol>
              </a:tblGrid>
              <a:tr h="805141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Model</a:t>
                      </a:r>
                    </a:p>
                    <a:p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QDA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Negative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Positive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343470"/>
                  </a:ext>
                </a:extLst>
              </a:tr>
              <a:tr h="80514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Negative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278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(TN)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(FP)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285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# True neg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908879"/>
                  </a:ext>
                </a:extLst>
              </a:tr>
              <a:tr h="80514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Positive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(FN)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(TP)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# True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Pos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065493"/>
                  </a:ext>
                </a:extLst>
              </a:tr>
              <a:tr h="80514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305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#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Pred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neg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#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Pred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pos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319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75922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E2E9-B631-4B79-9D3E-79CECB63E960}" type="slidenum">
              <a:rPr lang="en-US" smtClean="0"/>
              <a:t>34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E63041-2D14-46EE-8679-A72E15D425AC}"/>
              </a:ext>
            </a:extLst>
          </p:cNvPr>
          <p:cNvSpPr txBox="1"/>
          <p:nvPr/>
        </p:nvSpPr>
        <p:spPr>
          <a:xfrm>
            <a:off x="3759157" y="1078952"/>
            <a:ext cx="2970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Predicted Outcome</a:t>
            </a:r>
          </a:p>
          <a:p>
            <a:endParaRPr lang="en-US" b="1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42167A-14E8-4707-A981-CBC74A3A781C}"/>
              </a:ext>
            </a:extLst>
          </p:cNvPr>
          <p:cNvSpPr txBox="1"/>
          <p:nvPr/>
        </p:nvSpPr>
        <p:spPr>
          <a:xfrm rot="16200000">
            <a:off x="934208" y="2599750"/>
            <a:ext cx="170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True outcome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5B87FF-047A-411A-949D-CC653872DF8D}"/>
              </a:ext>
            </a:extLst>
          </p:cNvPr>
          <p:cNvSpPr txBox="1"/>
          <p:nvPr/>
        </p:nvSpPr>
        <p:spPr>
          <a:xfrm>
            <a:off x="914400" y="4698849"/>
            <a:ext cx="64224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Model error % ≈  11.2%</a:t>
            </a:r>
          </a:p>
          <a:p>
            <a:r>
              <a:rPr lang="en-US" sz="2000" dirty="0">
                <a:latin typeface="+mj-lt"/>
              </a:rPr>
              <a:t>Type I Error % ≈  2.45%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Type II Error % ≈ 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79.41%</a:t>
            </a:r>
          </a:p>
          <a:p>
            <a:r>
              <a:rPr lang="en-US" sz="2000" dirty="0">
                <a:solidFill>
                  <a:srgbClr val="FF0000"/>
                </a:solidFill>
                <a:latin typeface="+mj-lt"/>
              </a:rPr>
              <a:t>Accuracy % ≈  50%</a:t>
            </a:r>
          </a:p>
          <a:p>
            <a:r>
              <a:rPr lang="en-US" sz="2000" dirty="0">
                <a:solidFill>
                  <a:srgbClr val="FF0000"/>
                </a:solidFill>
                <a:latin typeface="+mj-lt"/>
              </a:rPr>
              <a:t>Power % ≈ 20.58%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706187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41B06-E0AB-43BA-BCB8-4ED57D072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Accuracy/Power Tradeoff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1812E7-C965-4B9F-902C-6AB2AC1937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971466"/>
            <a:ext cx="7772400" cy="363103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1C5A2E-6828-4B1A-B5C2-711EF57F8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E2E9-B631-4B79-9D3E-79CECB63E960}" type="slidenum">
              <a:rPr lang="en-US" smtClean="0"/>
              <a:t>35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76C33D-DEB3-4A96-8266-D0A8E70678AE}"/>
              </a:ext>
            </a:extLst>
          </p:cNvPr>
          <p:cNvSpPr txBox="1"/>
          <p:nvPr/>
        </p:nvSpPr>
        <p:spPr>
          <a:xfrm>
            <a:off x="3251200" y="1509486"/>
            <a:ext cx="3143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The Logistic Model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35016AA-0392-4B1C-A74D-25037E87EC96}"/>
              </a:ext>
            </a:extLst>
          </p:cNvPr>
          <p:cNvCxnSpPr/>
          <p:nvPr/>
        </p:nvCxnSpPr>
        <p:spPr>
          <a:xfrm flipH="1" flipV="1">
            <a:off x="5500914" y="2199882"/>
            <a:ext cx="711200" cy="711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99F9B93-44A9-4ADF-868B-771AD617A7AA}"/>
              </a:ext>
            </a:extLst>
          </p:cNvPr>
          <p:cNvSpPr txBox="1"/>
          <p:nvPr/>
        </p:nvSpPr>
        <p:spPr>
          <a:xfrm>
            <a:off x="6394450" y="3429000"/>
            <a:ext cx="1248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AUC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09D0143-5D6F-4762-BF8D-97265941A80F}"/>
              </a:ext>
            </a:extLst>
          </p:cNvPr>
          <p:cNvSpPr/>
          <p:nvPr/>
        </p:nvSpPr>
        <p:spPr>
          <a:xfrm>
            <a:off x="5319485" y="4786291"/>
            <a:ext cx="362857" cy="3372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446DCDF-036F-4AC4-BD37-F5DC74959C2A}"/>
              </a:ext>
            </a:extLst>
          </p:cNvPr>
          <p:cNvSpPr/>
          <p:nvPr/>
        </p:nvSpPr>
        <p:spPr>
          <a:xfrm>
            <a:off x="8323943" y="1971466"/>
            <a:ext cx="362857" cy="3372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76421B-7F58-4F85-A9AB-CDD33AC6E50C}"/>
              </a:ext>
            </a:extLst>
          </p:cNvPr>
          <p:cNvSpPr txBox="1"/>
          <p:nvPr/>
        </p:nvSpPr>
        <p:spPr>
          <a:xfrm>
            <a:off x="2142671" y="5830912"/>
            <a:ext cx="5315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Small increases in Type I, but large reduction in Type II</a:t>
            </a:r>
          </a:p>
        </p:txBody>
      </p:sp>
    </p:spTree>
    <p:extLst>
      <p:ext uri="{BB962C8B-B14F-4D97-AF65-F5344CB8AC3E}">
        <p14:creationId xmlns:p14="http://schemas.microsoft.com/office/powerpoint/2010/main" val="7399955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68B4C-A03B-43AC-BF7A-16A8922E7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Accuracy/Power Tradeoff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066AD4-044E-45AD-8A03-B0E028DCEA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927471"/>
            <a:ext cx="7772400" cy="371902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266ED5-6F06-4B98-B867-3478D7140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E2E9-B631-4B79-9D3E-79CECB63E960}" type="slidenum">
              <a:rPr lang="en-US" smtClean="0"/>
              <a:t>36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7FF1F-6E54-42C0-9978-59FB016B4E60}"/>
              </a:ext>
            </a:extLst>
          </p:cNvPr>
          <p:cNvSpPr txBox="1"/>
          <p:nvPr/>
        </p:nvSpPr>
        <p:spPr>
          <a:xfrm>
            <a:off x="3251200" y="1509486"/>
            <a:ext cx="3143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The Lasso Model</a:t>
            </a:r>
          </a:p>
        </p:txBody>
      </p:sp>
    </p:spTree>
    <p:extLst>
      <p:ext uri="{BB962C8B-B14F-4D97-AF65-F5344CB8AC3E}">
        <p14:creationId xmlns:p14="http://schemas.microsoft.com/office/powerpoint/2010/main" val="42202475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E77EC-94F0-4261-A3AA-13EABC23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7EF0A-88B1-4467-8C9E-79CB4FCAF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Multinomial Logistic Regression</a:t>
            </a:r>
          </a:p>
          <a:p>
            <a:pPr lvl="1"/>
            <a:r>
              <a:rPr lang="en-US" sz="2400" dirty="0"/>
              <a:t>Allow for more than 2 response classes</a:t>
            </a:r>
            <a:endParaRPr lang="en-US" dirty="0"/>
          </a:p>
          <a:p>
            <a:r>
              <a:rPr lang="en-US" dirty="0"/>
              <a:t>Power Analysis</a:t>
            </a:r>
          </a:p>
          <a:p>
            <a:pPr lvl="1"/>
            <a:r>
              <a:rPr lang="en-US" sz="2400" dirty="0"/>
              <a:t>Allows a researcher to determine the needed sample size in order to obtained the required statistical power</a:t>
            </a:r>
          </a:p>
          <a:p>
            <a:pPr lvl="1"/>
            <a:r>
              <a:rPr lang="en-US" sz="2400" dirty="0"/>
              <a:t>Sample sizes is often a balance between the amount of acceptable error, detectable effect size, power, and financial cost</a:t>
            </a:r>
          </a:p>
          <a:p>
            <a:pPr lvl="1"/>
            <a:r>
              <a:rPr lang="en-US" sz="2400" dirty="0"/>
              <a:t>Set up a range of possible unknown population means and variances to see what the probability of a Type II error is for those values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C4447-39F5-4EDA-9CE2-899EA31C9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E2E9-B631-4B79-9D3E-79CECB63E960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0779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E2E9-B631-4B79-9D3E-79CECB63E960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8917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0D4B2-9C0E-4051-A428-B4835FF5A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summary of all the MSEs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AE674-A581-41FA-B04B-25A953154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KNN:</a:t>
            </a:r>
          </a:p>
          <a:p>
            <a:r>
              <a:rPr lang="en-US" dirty="0"/>
              <a:t>LDA:</a:t>
            </a:r>
          </a:p>
          <a:p>
            <a:r>
              <a:rPr lang="en-US" dirty="0"/>
              <a:t>Logistic (all </a:t>
            </a:r>
            <a:r>
              <a:rPr lang="en-US" dirty="0" err="1"/>
              <a:t>pred</a:t>
            </a:r>
            <a:r>
              <a:rPr lang="en-US" dirty="0"/>
              <a:t>)</a:t>
            </a:r>
          </a:p>
          <a:p>
            <a:r>
              <a:rPr lang="en-US" dirty="0"/>
              <a:t>Reduced logistic regression</a:t>
            </a:r>
          </a:p>
          <a:p>
            <a:r>
              <a:rPr lang="en-US" dirty="0"/>
              <a:t>Reduced Logistic Regression </a:t>
            </a:r>
            <a:br>
              <a:rPr lang="en-US" dirty="0"/>
            </a:br>
            <a:r>
              <a:rPr lang="en-US" dirty="0"/>
              <a:t>(with higher power terms)</a:t>
            </a:r>
          </a:p>
          <a:p>
            <a:r>
              <a:rPr lang="en-US" dirty="0"/>
              <a:t>Ridge regression</a:t>
            </a:r>
          </a:p>
          <a:p>
            <a:r>
              <a:rPr lang="en-US" dirty="0"/>
              <a:t>Lasso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3926E-DA7F-48A0-9339-3E78E95B6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95E2E9-B631-4B79-9D3E-79CECB63E96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7077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1C8EE-76BA-4020-87D6-0E7C43F4F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FE391F-3180-48C5-BCB7-AF75BA6BE3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0890" y="1447800"/>
            <a:ext cx="4819419" cy="46783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70BCC1-12DE-49DC-89E6-2A095E0D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E2E9-B631-4B79-9D3E-79CECB63E96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22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AFE8D-70DA-42A5-BB44-CF9BE44BF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modeling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5ABB5-CBE6-4637-8F2D-0CBB38340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fitted a variety of different models to our data</a:t>
            </a:r>
          </a:p>
          <a:p>
            <a:pPr lvl="1"/>
            <a:r>
              <a:rPr lang="en-US" dirty="0"/>
              <a:t>KNN, LDA, QDA, logistic (full and reduced), Ridge, Lasso</a:t>
            </a:r>
          </a:p>
          <a:p>
            <a:r>
              <a:rPr lang="en-US" dirty="0"/>
              <a:t>Error if always predicting the null (normal quality wine): 15%</a:t>
            </a:r>
          </a:p>
          <a:p>
            <a:r>
              <a:rPr lang="en-US" dirty="0"/>
              <a:t>272 true negative, and 48 true positive in the test set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95BB01-494C-46F8-9EEA-CA056032D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95E2E9-B631-4B79-9D3E-79CECB63E96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58087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831F4-7EF0-47D1-A25C-056654AF4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Boxplot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EE9BC-943A-4882-BCCB-D0F10632A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E2E9-B631-4B79-9D3E-79CECB63E960}" type="slidenum">
              <a:rPr lang="en-US" smtClean="0"/>
              <a:t>41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BD695D5-C8A1-4235-970B-074AB10CC4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9469" y="1219200"/>
            <a:ext cx="7022261" cy="41995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1444FF-5ECB-4F9E-8052-5F2857AF4842}"/>
              </a:ext>
            </a:extLst>
          </p:cNvPr>
          <p:cNvSpPr txBox="1"/>
          <p:nvPr/>
        </p:nvSpPr>
        <p:spPr>
          <a:xfrm>
            <a:off x="1539433" y="5636871"/>
            <a:ext cx="6377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 to last graph, but gives more information on spread (Q1, Q3, as well as outliers)</a:t>
            </a:r>
          </a:p>
        </p:txBody>
      </p:sp>
    </p:spTree>
    <p:extLst>
      <p:ext uri="{BB962C8B-B14F-4D97-AF65-F5344CB8AC3E}">
        <p14:creationId xmlns:p14="http://schemas.microsoft.com/office/powerpoint/2010/main" val="12376015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selection: KNN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67C82E0-6EE0-42C2-B61E-0E7A4ACE8DAA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2069137" y="1478285"/>
          <a:ext cx="5471488" cy="3220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72">
                  <a:extLst>
                    <a:ext uri="{9D8B030D-6E8A-4147-A177-3AD203B41FA5}">
                      <a16:colId xmlns:a16="http://schemas.microsoft.com/office/drawing/2014/main" val="3391634035"/>
                    </a:ext>
                  </a:extLst>
                </a:gridCol>
                <a:gridCol w="1367872">
                  <a:extLst>
                    <a:ext uri="{9D8B030D-6E8A-4147-A177-3AD203B41FA5}">
                      <a16:colId xmlns:a16="http://schemas.microsoft.com/office/drawing/2014/main" val="63904479"/>
                    </a:ext>
                  </a:extLst>
                </a:gridCol>
                <a:gridCol w="1367872">
                  <a:extLst>
                    <a:ext uri="{9D8B030D-6E8A-4147-A177-3AD203B41FA5}">
                      <a16:colId xmlns:a16="http://schemas.microsoft.com/office/drawing/2014/main" val="259893784"/>
                    </a:ext>
                  </a:extLst>
                </a:gridCol>
                <a:gridCol w="1367872">
                  <a:extLst>
                    <a:ext uri="{9D8B030D-6E8A-4147-A177-3AD203B41FA5}">
                      <a16:colId xmlns:a16="http://schemas.microsoft.com/office/drawing/2014/main" val="1693552690"/>
                    </a:ext>
                  </a:extLst>
                </a:gridCol>
              </a:tblGrid>
              <a:tr h="805141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Model</a:t>
                      </a:r>
                    </a:p>
                    <a:p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QDA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Negative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Positive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343470"/>
                  </a:ext>
                </a:extLst>
              </a:tr>
              <a:tr h="80514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Negative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252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(TN)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(FP)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272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# True neg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908879"/>
                  </a:ext>
                </a:extLst>
              </a:tr>
              <a:tr h="80514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Positive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(FN)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(TP)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# True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Pos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065493"/>
                  </a:ext>
                </a:extLst>
              </a:tr>
              <a:tr h="80514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275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#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Pred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neg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#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Pred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pos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320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75922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E2E9-B631-4B79-9D3E-79CECB63E960}" type="slidenum">
              <a:rPr lang="en-US" smtClean="0"/>
              <a:t>42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E63041-2D14-46EE-8679-A72E15D425AC}"/>
              </a:ext>
            </a:extLst>
          </p:cNvPr>
          <p:cNvSpPr txBox="1"/>
          <p:nvPr/>
        </p:nvSpPr>
        <p:spPr>
          <a:xfrm>
            <a:off x="3759157" y="1078952"/>
            <a:ext cx="2970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Predicted Outcome</a:t>
            </a:r>
          </a:p>
          <a:p>
            <a:endParaRPr lang="en-US" b="1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42167A-14E8-4707-A981-CBC74A3A781C}"/>
              </a:ext>
            </a:extLst>
          </p:cNvPr>
          <p:cNvSpPr txBox="1"/>
          <p:nvPr/>
        </p:nvSpPr>
        <p:spPr>
          <a:xfrm rot="16200000">
            <a:off x="934208" y="2599750"/>
            <a:ext cx="170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True outcome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5B87FF-047A-411A-949D-CC653872DF8D}"/>
              </a:ext>
            </a:extLst>
          </p:cNvPr>
          <p:cNvSpPr txBox="1"/>
          <p:nvPr/>
        </p:nvSpPr>
        <p:spPr>
          <a:xfrm>
            <a:off x="914400" y="4698849"/>
            <a:ext cx="642249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Model error % ≈ 17.8%</a:t>
            </a:r>
          </a:p>
          <a:p>
            <a:r>
              <a:rPr lang="en-US" sz="2400" b="1" dirty="0"/>
              <a:t>Type I Error % ≈  7.3%</a:t>
            </a:r>
            <a:br>
              <a:rPr lang="en-US" sz="2400" b="1" dirty="0"/>
            </a:br>
            <a:r>
              <a:rPr lang="en-US" sz="2400" b="1" dirty="0"/>
              <a:t>Type II Error % ≈ 47.9%</a:t>
            </a:r>
          </a:p>
          <a:p>
            <a:r>
              <a:rPr lang="en-US" sz="2400" b="1" dirty="0"/>
              <a:t>Power % ≈ 52.08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678247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 -- LDA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67C82E0-6EE0-42C2-B61E-0E7A4ACE8DAA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2069137" y="1478285"/>
          <a:ext cx="5471488" cy="3220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72">
                  <a:extLst>
                    <a:ext uri="{9D8B030D-6E8A-4147-A177-3AD203B41FA5}">
                      <a16:colId xmlns:a16="http://schemas.microsoft.com/office/drawing/2014/main" val="3391634035"/>
                    </a:ext>
                  </a:extLst>
                </a:gridCol>
                <a:gridCol w="1367872">
                  <a:extLst>
                    <a:ext uri="{9D8B030D-6E8A-4147-A177-3AD203B41FA5}">
                      <a16:colId xmlns:a16="http://schemas.microsoft.com/office/drawing/2014/main" val="63904479"/>
                    </a:ext>
                  </a:extLst>
                </a:gridCol>
                <a:gridCol w="1367872">
                  <a:extLst>
                    <a:ext uri="{9D8B030D-6E8A-4147-A177-3AD203B41FA5}">
                      <a16:colId xmlns:a16="http://schemas.microsoft.com/office/drawing/2014/main" val="259893784"/>
                    </a:ext>
                  </a:extLst>
                </a:gridCol>
                <a:gridCol w="1367872">
                  <a:extLst>
                    <a:ext uri="{9D8B030D-6E8A-4147-A177-3AD203B41FA5}">
                      <a16:colId xmlns:a16="http://schemas.microsoft.com/office/drawing/2014/main" val="1693552690"/>
                    </a:ext>
                  </a:extLst>
                </a:gridCol>
              </a:tblGrid>
              <a:tr h="805141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Model</a:t>
                      </a:r>
                    </a:p>
                    <a:p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QDA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Negative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Positive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343470"/>
                  </a:ext>
                </a:extLst>
              </a:tr>
              <a:tr h="80514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Negative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258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(TN)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(FP)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272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# True neg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908879"/>
                  </a:ext>
                </a:extLst>
              </a:tr>
              <a:tr h="80514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Positive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(FN)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(TP)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# True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Pos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065493"/>
                  </a:ext>
                </a:extLst>
              </a:tr>
              <a:tr h="80514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289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#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Pred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neg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#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Pred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pos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320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75922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E2E9-B631-4B79-9D3E-79CECB63E960}" type="slidenum">
              <a:rPr lang="en-US" smtClean="0"/>
              <a:t>43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E63041-2D14-46EE-8679-A72E15D425AC}"/>
              </a:ext>
            </a:extLst>
          </p:cNvPr>
          <p:cNvSpPr txBox="1"/>
          <p:nvPr/>
        </p:nvSpPr>
        <p:spPr>
          <a:xfrm>
            <a:off x="3759157" y="1078952"/>
            <a:ext cx="2970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Predicted Outcome</a:t>
            </a:r>
          </a:p>
          <a:p>
            <a:endParaRPr lang="en-US" b="1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42167A-14E8-4707-A981-CBC74A3A781C}"/>
              </a:ext>
            </a:extLst>
          </p:cNvPr>
          <p:cNvSpPr txBox="1"/>
          <p:nvPr/>
        </p:nvSpPr>
        <p:spPr>
          <a:xfrm rot="16200000">
            <a:off x="934208" y="2599750"/>
            <a:ext cx="170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True outcome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5B87FF-047A-411A-949D-CC653872DF8D}"/>
              </a:ext>
            </a:extLst>
          </p:cNvPr>
          <p:cNvSpPr txBox="1"/>
          <p:nvPr/>
        </p:nvSpPr>
        <p:spPr>
          <a:xfrm>
            <a:off x="914400" y="4698849"/>
            <a:ext cx="642249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Model error % </a:t>
            </a:r>
            <a:r>
              <a:rPr lang="en-US" sz="2400" dirty="0"/>
              <a:t>≈</a:t>
            </a:r>
            <a:r>
              <a:rPr lang="en-US" sz="2400" b="1" dirty="0"/>
              <a:t> 14.06%</a:t>
            </a:r>
            <a:endParaRPr lang="en-US" sz="2400" dirty="0"/>
          </a:p>
          <a:p>
            <a:r>
              <a:rPr lang="en-US" sz="2400" b="1" dirty="0"/>
              <a:t>Type I Error % </a:t>
            </a:r>
            <a:r>
              <a:rPr lang="en-US" sz="2400" dirty="0"/>
              <a:t>≈ </a:t>
            </a:r>
            <a:r>
              <a:rPr lang="en-US" sz="2400" b="1" dirty="0"/>
              <a:t> 5.14%</a:t>
            </a:r>
            <a:br>
              <a:rPr lang="en-US" sz="2400" b="1" dirty="0"/>
            </a:br>
            <a:r>
              <a:rPr lang="en-US" sz="2400" b="1" dirty="0"/>
              <a:t>Type II Error % </a:t>
            </a:r>
            <a:r>
              <a:rPr lang="en-US" sz="2400" dirty="0"/>
              <a:t>≈ </a:t>
            </a:r>
            <a:r>
              <a:rPr lang="en-US" sz="2400" b="1" dirty="0"/>
              <a:t>64.58%</a:t>
            </a:r>
          </a:p>
          <a:p>
            <a:r>
              <a:rPr lang="en-US" sz="2400" b="1" dirty="0"/>
              <a:t>Power % ≈ 35.42%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500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AB71C-7144-449C-971F-E6F839308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E20B2-D97F-429E-BA48-1746F303A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219200"/>
            <a:ext cx="7772400" cy="4678363"/>
          </a:xfrm>
        </p:spPr>
        <p:txBody>
          <a:bodyPr/>
          <a:lstStyle/>
          <a:p>
            <a:r>
              <a:rPr lang="en-US" dirty="0"/>
              <a:t>Motivation behind wine quality dataset</a:t>
            </a:r>
          </a:p>
          <a:p>
            <a:pPr lvl="1"/>
            <a:r>
              <a:rPr lang="en-US" sz="2400" dirty="0"/>
              <a:t>Considerable market size</a:t>
            </a:r>
          </a:p>
          <a:p>
            <a:pPr lvl="1"/>
            <a:r>
              <a:rPr lang="en-US" sz="2400" dirty="0"/>
              <a:t>Importance in culture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92AEA-2D4B-41AA-8FAF-CBA25838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E2E9-B631-4B79-9D3E-79CECB63E96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71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AB71C-7144-449C-971F-E6F839308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E20B2-D97F-429E-BA48-1746F303A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219200"/>
            <a:ext cx="7772400" cy="4678363"/>
          </a:xfrm>
        </p:spPr>
        <p:txBody>
          <a:bodyPr/>
          <a:lstStyle/>
          <a:p>
            <a:r>
              <a:rPr lang="en-US" dirty="0"/>
              <a:t>Motivation behind wine quality dataset</a:t>
            </a:r>
          </a:p>
          <a:p>
            <a:pPr lvl="1"/>
            <a:r>
              <a:rPr lang="en-US" sz="2400" dirty="0"/>
              <a:t>Considerable market size</a:t>
            </a:r>
          </a:p>
          <a:p>
            <a:pPr lvl="1"/>
            <a:r>
              <a:rPr lang="en-US" sz="2400" dirty="0"/>
              <a:t>Importance in culture</a:t>
            </a:r>
          </a:p>
          <a:p>
            <a:r>
              <a:rPr lang="en-US" dirty="0"/>
              <a:t>The problem</a:t>
            </a:r>
          </a:p>
          <a:p>
            <a:pPr lvl="1"/>
            <a:r>
              <a:rPr lang="en-US" sz="2400" dirty="0"/>
              <a:t>It can be difficult to determine the quality of wine just by looking at the bottle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92AEA-2D4B-41AA-8FAF-CBA25838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E2E9-B631-4B79-9D3E-79CECB63E96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09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AB71C-7144-449C-971F-E6F839308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E20B2-D97F-429E-BA48-1746F303A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219200"/>
            <a:ext cx="7772400" cy="4678363"/>
          </a:xfrm>
        </p:spPr>
        <p:txBody>
          <a:bodyPr/>
          <a:lstStyle/>
          <a:p>
            <a:r>
              <a:rPr lang="en-US" dirty="0"/>
              <a:t>Motivation behind wine quality dataset</a:t>
            </a:r>
          </a:p>
          <a:p>
            <a:pPr lvl="1"/>
            <a:r>
              <a:rPr lang="en-US" sz="2400" dirty="0"/>
              <a:t>Considerable market size</a:t>
            </a:r>
          </a:p>
          <a:p>
            <a:pPr lvl="1"/>
            <a:r>
              <a:rPr lang="en-US" sz="2400" dirty="0"/>
              <a:t>Importance in culture</a:t>
            </a:r>
          </a:p>
          <a:p>
            <a:r>
              <a:rPr lang="en-US" dirty="0"/>
              <a:t>The problem</a:t>
            </a:r>
          </a:p>
          <a:p>
            <a:pPr lvl="1"/>
            <a:r>
              <a:rPr lang="en-US" sz="2400" dirty="0"/>
              <a:t>It can be difficult to determine the quality of wine just by looking at the bottle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sz="2400" dirty="0"/>
              <a:t>We will develop a model to classify red wine quality for customers before they buy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92AEA-2D4B-41AA-8FAF-CBA25838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E2E9-B631-4B79-9D3E-79CECB63E96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54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44B5E-0D67-49F1-A3FE-335AB2362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Gathering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D769A-F2A7-4790-AF96-2D6793183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219200"/>
            <a:ext cx="7772400" cy="4678363"/>
          </a:xfrm>
        </p:spPr>
        <p:txBody>
          <a:bodyPr/>
          <a:lstStyle/>
          <a:p>
            <a:r>
              <a:rPr lang="en-US" dirty="0"/>
              <a:t>Data Source</a:t>
            </a:r>
          </a:p>
          <a:p>
            <a:pPr lvl="1"/>
            <a:r>
              <a:rPr lang="en-US" sz="2400" dirty="0"/>
              <a:t>Obtained from Kaggle.com</a:t>
            </a:r>
          </a:p>
          <a:p>
            <a:pPr lvl="1"/>
            <a:r>
              <a:rPr lang="en-US" sz="2400" dirty="0"/>
              <a:t>Clean data with no missing fields</a:t>
            </a:r>
          </a:p>
          <a:p>
            <a:endParaRPr lang="en-US" dirty="0"/>
          </a:p>
          <a:p>
            <a:r>
              <a:rPr lang="en-US" dirty="0"/>
              <a:t>Predictors</a:t>
            </a:r>
          </a:p>
          <a:p>
            <a:pPr lvl="1"/>
            <a:r>
              <a:rPr lang="en-US" sz="2400" dirty="0"/>
              <a:t>11 different types of wine ingredients</a:t>
            </a:r>
          </a:p>
          <a:p>
            <a:pPr lvl="1"/>
            <a:r>
              <a:rPr lang="en-US" sz="2400" dirty="0"/>
              <a:t>All numeric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C8DB8-358C-4278-92D5-1C4DAF916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E2E9-B631-4B79-9D3E-79CECB63E96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96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A2631-B7F0-4CCD-8103-9F3A016B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Gathering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0C59F-C0B8-4BD6-9A1E-FE07492C3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Response variable</a:t>
            </a:r>
          </a:p>
          <a:p>
            <a:pPr lvl="1"/>
            <a:r>
              <a:rPr lang="en-US" sz="2400" dirty="0"/>
              <a:t>Output is a median of at least three evaluations made by wine experts. 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Each expert rated the wine quality on a scale from 3 to 8, 3 being the worst, and 8 the best 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Grouped into two classifications: High quality and normal quality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Score above a 6 to be “high quality”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EF3FB9-9C0C-4CC0-A44B-0831A6A71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E2E9-B631-4B79-9D3E-79CECB63E96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13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onWM2">
  <a:themeElements>
    <a:clrScheme name="Presentation3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2B2B2"/>
      </a:accent1>
      <a:accent2>
        <a:srgbClr val="E2BF2C"/>
      </a:accent2>
      <a:accent3>
        <a:srgbClr val="FFFFFF"/>
      </a:accent3>
      <a:accent4>
        <a:srgbClr val="000000"/>
      </a:accent4>
      <a:accent5>
        <a:srgbClr val="D5D5D5"/>
      </a:accent5>
      <a:accent6>
        <a:srgbClr val="CDAD27"/>
      </a:accent6>
      <a:hlink>
        <a:srgbClr val="0033CC"/>
      </a:hlink>
      <a:folHlink>
        <a:srgbClr val="CC3300"/>
      </a:folHlink>
    </a:clrScheme>
    <a:fontScheme name="Presentation3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2B2B2"/>
        </a:accent1>
        <a:accent2>
          <a:srgbClr val="E2BF2C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DAD27"/>
        </a:accent6>
        <a:hlink>
          <a:srgbClr val="0033CC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WM3</Template>
  <TotalTime>4008</TotalTime>
  <Words>1276</Words>
  <Application>Microsoft Office PowerPoint</Application>
  <PresentationFormat>On-screen Show (4:3)</PresentationFormat>
  <Paragraphs>356</Paragraphs>
  <Slides>43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Times New Roman</vt:lpstr>
      <vt:lpstr>MasonWM2</vt:lpstr>
      <vt:lpstr>Red Wine Quality</vt:lpstr>
      <vt:lpstr>Outline</vt:lpstr>
      <vt:lpstr>introduction</vt:lpstr>
      <vt:lpstr>PowerPoint Presentation</vt:lpstr>
      <vt:lpstr>Business Problem</vt:lpstr>
      <vt:lpstr>Business Problem</vt:lpstr>
      <vt:lpstr>Business Problem</vt:lpstr>
      <vt:lpstr>Gathering Data</vt:lpstr>
      <vt:lpstr>Gathering Data</vt:lpstr>
      <vt:lpstr>Modeling steps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Feature Selection</vt:lpstr>
      <vt:lpstr>Feature Selection</vt:lpstr>
      <vt:lpstr>Interpretation</vt:lpstr>
      <vt:lpstr>Interpretation</vt:lpstr>
      <vt:lpstr>Interpretation</vt:lpstr>
      <vt:lpstr>Application</vt:lpstr>
      <vt:lpstr>Type I Errors, or Type II Errors?</vt:lpstr>
      <vt:lpstr>Logistic Model</vt:lpstr>
      <vt:lpstr>Accuracy/Power Tradeoff</vt:lpstr>
      <vt:lpstr>Accuracy/Power Tradeoff</vt:lpstr>
      <vt:lpstr>Recommendation</vt:lpstr>
      <vt:lpstr>Appendix</vt:lpstr>
      <vt:lpstr>Model summary of all the MSEs</vt:lpstr>
      <vt:lpstr>Summary of modeling steps</vt:lpstr>
      <vt:lpstr>Boxplot analysis</vt:lpstr>
      <vt:lpstr>Model selection: KNN</vt:lpstr>
      <vt:lpstr>Confusion Matrix -- LDA</vt:lpstr>
    </vt:vector>
  </TitlesOfParts>
  <Company>William &amp; Mary - Raymond A. Mason School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Competing Through Business Analytics</dc:title>
  <dc:creator>Bradley, James</dc:creator>
  <cp:lastModifiedBy>Mills, Jonny</cp:lastModifiedBy>
  <cp:revision>357</cp:revision>
  <dcterms:created xsi:type="dcterms:W3CDTF">2016-06-17T15:37:38Z</dcterms:created>
  <dcterms:modified xsi:type="dcterms:W3CDTF">2017-12-13T14:19:33Z</dcterms:modified>
</cp:coreProperties>
</file>