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9"/>
  </p:notesMasterIdLst>
  <p:sldIdLst>
    <p:sldId id="256" r:id="rId2"/>
    <p:sldId id="258" r:id="rId3"/>
    <p:sldId id="259" r:id="rId4"/>
    <p:sldId id="263" r:id="rId5"/>
    <p:sldId id="270" r:id="rId6"/>
    <p:sldId id="264" r:id="rId7"/>
    <p:sldId id="271" r:id="rId8"/>
  </p:sldIdLst>
  <p:sldSz cx="18288000" cy="10287000"/>
  <p:notesSz cx="6858000" cy="9144000"/>
  <p:embeddedFontLst>
    <p:embeddedFont>
      <p:font typeface="Comfortaa" panose="020B0604020202020204" charset="0"/>
      <p:regular r:id="rId10"/>
      <p:bold r:id="rId11"/>
    </p:embeddedFont>
    <p:embeddedFont>
      <p:font typeface="Wingdings 3" panose="05040102010807070707" pitchFamily="18" charset="2"/>
      <p:regular r:id="rId12"/>
    </p:embeddedFont>
    <p:embeddedFont>
      <p:font typeface="Tw Cen MT" panose="020B0602020104020603" pitchFamily="34" charset="0"/>
      <p:regular r:id="rId13"/>
      <p:bold r:id="rId14"/>
      <p:italic r:id="rId15"/>
      <p:boldItalic r:id="rId16"/>
    </p:embeddedFont>
    <p:embeddedFont>
      <p:font typeface="Montserrat SemiBold" panose="020B0604020202020204" charset="0"/>
      <p:regular r:id="rId17"/>
      <p:bold r:id="rId18"/>
      <p:italic r:id="rId19"/>
      <p:boldItalic r:id="rId20"/>
    </p:embeddedFont>
    <p:embeddedFont>
      <p:font typeface="Tw Cen MT Condensed" panose="020B0606020104020203"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01040D9-7B50-4551-974F-ACA9DF8AF9E4}">
          <p14:sldIdLst>
            <p14:sldId id="256"/>
            <p14:sldId id="258"/>
            <p14:sldId id="259"/>
            <p14:sldId id="263"/>
            <p14:sldId id="270"/>
            <p14:sldId id="264"/>
            <p14:sldId id="271"/>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4O+hwTpYcPGtVtkEipFI/qXV/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49A239-8B58-42C9-97BD-29812A39FB4C}">
  <a:tblStyle styleId="{8049A239-8B58-42C9-97BD-29812A39FB4C}"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9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customschemas.google.com/relationships/presentationmetadata" Target="meta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1"/>
      <c:spPr>
        <a:noFill/>
        <a:ln>
          <a:noFill/>
        </a:ln>
        <a:effectLst/>
      </c:spPr>
      <c:txPr>
        <a:bodyPr rot="0" spcFirstLastPara="1" vertOverflow="ellipsis" vert="horz" wrap="square" anchor="ctr" anchorCtr="1"/>
        <a:lstStyle/>
        <a:p>
          <a:pPr>
            <a:defRPr lang="en-US" sz="6714" b="1" i="0" u="none" strike="noStrike" kern="1200" cap="none" baseline="0">
              <a:solidFill>
                <a:srgbClr val="00A1FF"/>
              </a:solidFill>
              <a:latin typeface="Montserrat SemiBold"/>
              <a:ea typeface="Montserrat SemiBold"/>
              <a:cs typeface="Montserrat SemiBold"/>
              <a:sym typeface="Arial"/>
            </a:defRPr>
          </a:pPr>
          <a:endParaRPr lang="en-US"/>
        </a:p>
      </c:txPr>
    </c:legend>
    <c:plotVisOnly val="1"/>
    <c:dispBlanksAs val="zero"/>
    <c:showDLblsOverMax val="1"/>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lang="en-US" sz="6714" b="1" i="0" u="none" strike="noStrike" cap="none">
          <a:solidFill>
            <a:srgbClr val="00A1FF"/>
          </a:solidFill>
          <a:latin typeface="Montserrat SemiBold"/>
          <a:ea typeface="Montserrat SemiBold"/>
          <a:cs typeface="Montserrat SemiBold"/>
          <a:sym typeface="Aria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720070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085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295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031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50a3131a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g1650a3131a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242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50a3131a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g1650a3131a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40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50a3131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1650a3131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9777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50a3131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1650a3131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453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smtClean="0"/>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72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3786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75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716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8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727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smtClean="0"/>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4974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9227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0671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smtClean="0"/>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06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6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6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1000"/>
          </a:blip>
          <a:stretch>
            <a:fillRect/>
          </a:stretch>
        </a:blipFill>
        <a:effectLst/>
      </p:bgPr>
    </p:bg>
    <p:spTree>
      <p:nvGrpSpPr>
        <p:cNvPr id="1" name="Shape 83"/>
        <p:cNvGrpSpPr/>
        <p:nvPr/>
      </p:nvGrpSpPr>
      <p:grpSpPr>
        <a:xfrm>
          <a:off x="0" y="0"/>
          <a:ext cx="0" cy="0"/>
          <a:chOff x="0" y="0"/>
          <a:chExt cx="0" cy="0"/>
        </a:xfrm>
      </p:grpSpPr>
      <p:sp>
        <p:nvSpPr>
          <p:cNvPr id="84" name="Google Shape;84;p1"/>
          <p:cNvSpPr/>
          <p:nvPr/>
        </p:nvSpPr>
        <p:spPr>
          <a:xfrm>
            <a:off x="1311833" y="937260"/>
            <a:ext cx="16095300" cy="7524600"/>
          </a:xfrm>
          <a:prstGeom prst="rect">
            <a:avLst/>
          </a:prstGeom>
          <a:solidFill>
            <a:srgbClr val="00A1FF">
              <a:alpha val="8117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txBox="1"/>
          <p:nvPr/>
        </p:nvSpPr>
        <p:spPr>
          <a:xfrm>
            <a:off x="2425603" y="2965198"/>
            <a:ext cx="17269127" cy="2333250"/>
          </a:xfrm>
          <a:prstGeom prst="rect">
            <a:avLst/>
          </a:prstGeom>
          <a:noFill/>
          <a:ln>
            <a:noFill/>
          </a:ln>
        </p:spPr>
        <p:txBody>
          <a:bodyPr spcFirstLastPara="1" wrap="square" lIns="0" tIns="0" rIns="0" bIns="0" anchor="t" anchorCtr="0">
            <a:noAutofit/>
          </a:bodyPr>
          <a:lstStyle/>
          <a:p>
            <a:pPr marL="0" marR="0" lvl="0" indent="0" algn="l" rtl="0">
              <a:lnSpc>
                <a:spcPct val="138997"/>
              </a:lnSpc>
              <a:spcBef>
                <a:spcPts val="0"/>
              </a:spcBef>
              <a:spcAft>
                <a:spcPts val="0"/>
              </a:spcAft>
              <a:buClr>
                <a:srgbClr val="000000"/>
              </a:buClr>
              <a:buSzPts val="9334"/>
              <a:buFont typeface="Arial"/>
              <a:buNone/>
            </a:pPr>
            <a:r>
              <a:rPr lang="en-GB" sz="7200" b="1" dirty="0">
                <a:solidFill>
                  <a:srgbClr val="012622"/>
                </a:solidFill>
                <a:latin typeface="Comfortaa"/>
                <a:ea typeface="Comfortaa"/>
                <a:cs typeface="Comfortaa"/>
                <a:sym typeface="Comfortaa"/>
              </a:rPr>
              <a:t>Al Dubai Fragrances</a:t>
            </a:r>
            <a:endParaRPr sz="1400" b="0" i="0" u="none" strike="noStrike" cap="none" dirty="0">
              <a:solidFill>
                <a:srgbClr val="000000"/>
              </a:solidFill>
              <a:latin typeface="Arial"/>
              <a:ea typeface="Arial"/>
              <a:cs typeface="Arial"/>
              <a:sym typeface="Arial"/>
            </a:endParaRPr>
          </a:p>
          <a:p>
            <a:pPr marL="0" marR="0" lvl="0" indent="0" algn="l" rtl="0">
              <a:lnSpc>
                <a:spcPct val="138997"/>
              </a:lnSpc>
              <a:spcBef>
                <a:spcPts val="0"/>
              </a:spcBef>
              <a:spcAft>
                <a:spcPts val="0"/>
              </a:spcAft>
              <a:buClr>
                <a:srgbClr val="000000"/>
              </a:buClr>
              <a:buSzPts val="9334"/>
              <a:buFont typeface="Arial"/>
              <a:buNone/>
            </a:pPr>
            <a:r>
              <a:rPr lang="en-GB" sz="7200" b="1" dirty="0">
                <a:solidFill>
                  <a:srgbClr val="012622"/>
                </a:solidFill>
                <a:latin typeface="Comfortaa"/>
                <a:ea typeface="Comfortaa"/>
                <a:cs typeface="Comfortaa"/>
                <a:sym typeface="Comfortaa"/>
              </a:rPr>
              <a:t>Leading Luxury Brand Store</a:t>
            </a:r>
            <a:endParaRPr sz="7200" b="1" i="0" u="none" strike="noStrike" cap="none" dirty="0">
              <a:solidFill>
                <a:srgbClr val="012622"/>
              </a:solidFill>
              <a:latin typeface="Comfortaa"/>
              <a:ea typeface="Comfortaa"/>
              <a:cs typeface="Comfortaa"/>
              <a:sym typeface="Comfortaa"/>
            </a:endParaRPr>
          </a:p>
        </p:txBody>
      </p:sp>
      <p:pic>
        <p:nvPicPr>
          <p:cNvPr id="86" name="Google Shape;86;p1"/>
          <p:cNvPicPr preferRelativeResize="0"/>
          <p:nvPr/>
        </p:nvPicPr>
        <p:blipFill rotWithShape="1">
          <a:blip r:embed="rId4">
            <a:alphaModFix/>
          </a:blip>
          <a:srcRect/>
          <a:stretch/>
        </p:blipFill>
        <p:spPr>
          <a:xfrm>
            <a:off x="1311833" y="8999643"/>
            <a:ext cx="2227540" cy="568023"/>
          </a:xfrm>
          <a:prstGeom prst="rect">
            <a:avLst/>
          </a:prstGeom>
          <a:noFill/>
          <a:ln>
            <a:noFill/>
          </a:ln>
        </p:spPr>
      </p:pic>
      <p:pic>
        <p:nvPicPr>
          <p:cNvPr id="87" name="Google Shape;87;p1"/>
          <p:cNvPicPr preferRelativeResize="0"/>
          <p:nvPr/>
        </p:nvPicPr>
        <p:blipFill rotWithShape="1">
          <a:blip r:embed="rId5">
            <a:alphaModFix/>
          </a:blip>
          <a:srcRect/>
          <a:stretch/>
        </p:blipFill>
        <p:spPr>
          <a:xfrm>
            <a:off x="17648238" y="9647238"/>
            <a:ext cx="487362" cy="487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1311832" y="979622"/>
            <a:ext cx="14507287" cy="1040935"/>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6714"/>
              <a:buFont typeface="Arial"/>
              <a:buNone/>
            </a:pPr>
            <a:r>
              <a:rPr lang="en-GB" sz="6714" b="1" dirty="0">
                <a:solidFill>
                  <a:srgbClr val="00A1FF"/>
                </a:solidFill>
                <a:latin typeface="Montserrat SemiBold"/>
                <a:ea typeface="Montserrat SemiBold"/>
                <a:cs typeface="Montserrat SemiBold"/>
                <a:sym typeface="Montserrat SemiBold"/>
              </a:rPr>
              <a:t>Al Dubai </a:t>
            </a:r>
            <a:r>
              <a:rPr lang="en-GB" sz="6714" b="1" dirty="0" smtClean="0">
                <a:solidFill>
                  <a:srgbClr val="00A1FF"/>
                </a:solidFill>
                <a:latin typeface="Montserrat SemiBold"/>
                <a:ea typeface="Montserrat SemiBold"/>
                <a:cs typeface="Montserrat SemiBold"/>
                <a:sym typeface="Montserrat SemiBold"/>
              </a:rPr>
              <a:t>Fragrances</a:t>
            </a:r>
            <a:endParaRPr sz="1400" b="0" i="0" u="none" strike="noStrike" cap="none" dirty="0">
              <a:solidFill>
                <a:srgbClr val="000000"/>
              </a:solidFill>
              <a:latin typeface="Arial"/>
              <a:ea typeface="Arial"/>
              <a:cs typeface="Arial"/>
              <a:sym typeface="Arial"/>
            </a:endParaRPr>
          </a:p>
        </p:txBody>
      </p:sp>
      <p:sp>
        <p:nvSpPr>
          <p:cNvPr id="99" name="Google Shape;99;p3"/>
          <p:cNvSpPr txBox="1"/>
          <p:nvPr/>
        </p:nvSpPr>
        <p:spPr>
          <a:xfrm>
            <a:off x="1094115" y="2452880"/>
            <a:ext cx="15844203" cy="6233919"/>
          </a:xfrm>
          <a:prstGeom prst="rect">
            <a:avLst/>
          </a:prstGeom>
          <a:noFill/>
          <a:ln>
            <a:noFill/>
          </a:ln>
        </p:spPr>
        <p:txBody>
          <a:bodyPr spcFirstLastPara="1" wrap="square" lIns="0" tIns="0" rIns="0" bIns="0" anchor="t" anchorCtr="0">
            <a:noAutofit/>
          </a:bodyPr>
          <a:lstStyle/>
          <a:p>
            <a:pPr marL="297181" marR="0" lvl="0" indent="0" algn="l" rtl="0">
              <a:lnSpc>
                <a:spcPct val="150000"/>
              </a:lnSpc>
              <a:spcBef>
                <a:spcPts val="0"/>
              </a:spcBef>
              <a:spcAft>
                <a:spcPts val="0"/>
              </a:spcAft>
              <a:buClr>
                <a:schemeClr val="dk1"/>
              </a:buClr>
              <a:buSzPts val="1100"/>
              <a:buFont typeface="Arial"/>
              <a:buNone/>
            </a:pPr>
            <a:r>
              <a:rPr lang="en-GB" sz="2800" dirty="0"/>
              <a:t>Al Dubai Fragrances is a privately held luxury goods retailer and distributor, headquartered in Dubai, UAE. Al Dubai Group is the largest retail operator in the Middle East. It played a crucial role in developing the luxury sector in the region. The company has more than 12,000 employees, in 14 countries.</a:t>
            </a:r>
            <a:endParaRPr sz="2800" dirty="0"/>
          </a:p>
          <a:p>
            <a:pPr marL="297181" marR="0" lvl="0" indent="0" algn="l" rtl="0">
              <a:lnSpc>
                <a:spcPct val="150000"/>
              </a:lnSpc>
              <a:spcBef>
                <a:spcPts val="0"/>
              </a:spcBef>
              <a:spcAft>
                <a:spcPts val="0"/>
              </a:spcAft>
              <a:buClr>
                <a:schemeClr val="dk1"/>
              </a:buClr>
              <a:buSzPts val="1100"/>
              <a:buFont typeface="Arial"/>
              <a:buNone/>
            </a:pPr>
            <a:endParaRPr sz="2800" dirty="0"/>
          </a:p>
          <a:p>
            <a:pPr marL="297181" marR="0" lvl="0" indent="0" algn="l" rtl="0">
              <a:lnSpc>
                <a:spcPct val="150000"/>
              </a:lnSpc>
              <a:spcBef>
                <a:spcPts val="0"/>
              </a:spcBef>
              <a:spcAft>
                <a:spcPts val="0"/>
              </a:spcAft>
              <a:buClr>
                <a:schemeClr val="dk1"/>
              </a:buClr>
              <a:buSzPts val="1100"/>
              <a:buFont typeface="Arial"/>
              <a:buNone/>
            </a:pPr>
            <a:r>
              <a:rPr lang="en-GB" sz="2800" dirty="0"/>
              <a:t>Al Dubai operates in two major modes, one is through its mobile application and the second is through its various offline stores that they have across Dubai and the middle east. Under the brand name Al Dubai Fragrances, they have a wide variety of products for both Males and Females but their major distribution is across fashion products and accessories among female customers. </a:t>
            </a:r>
            <a:endParaRPr sz="2800" dirty="0"/>
          </a:p>
          <a:p>
            <a:pPr marL="297181" marR="0" lvl="0" indent="0" algn="l" rtl="0">
              <a:lnSpc>
                <a:spcPct val="150000"/>
              </a:lnSpc>
              <a:spcBef>
                <a:spcPts val="0"/>
              </a:spcBef>
              <a:spcAft>
                <a:spcPts val="0"/>
              </a:spcAft>
              <a:buClr>
                <a:schemeClr val="dk1"/>
              </a:buClr>
              <a:buSzPts val="1100"/>
              <a:buFont typeface="Arial"/>
              <a:buNone/>
            </a:pPr>
            <a:endParaRPr sz="2800" dirty="0"/>
          </a:p>
          <a:p>
            <a:pPr marL="297181" marR="0" lvl="1" indent="0" algn="l" rtl="0">
              <a:lnSpc>
                <a:spcPct val="150000"/>
              </a:lnSpc>
              <a:spcBef>
                <a:spcPts val="0"/>
              </a:spcBef>
              <a:spcAft>
                <a:spcPts val="0"/>
              </a:spcAft>
              <a:buClr>
                <a:srgbClr val="000000"/>
              </a:buClr>
              <a:buSzPts val="3600"/>
              <a:buFont typeface="Arial"/>
              <a:buNone/>
            </a:pPr>
            <a:endParaRPr sz="2800" dirty="0"/>
          </a:p>
        </p:txBody>
      </p:sp>
      <p:pic>
        <p:nvPicPr>
          <p:cNvPr id="100" name="Google Shape;100;p3"/>
          <p:cNvPicPr preferRelativeResize="0"/>
          <p:nvPr/>
        </p:nvPicPr>
        <p:blipFill rotWithShape="1">
          <a:blip r:embed="rId3">
            <a:alphaModFix/>
          </a:blip>
          <a:srcRect/>
          <a:stretch/>
        </p:blipFill>
        <p:spPr>
          <a:xfrm>
            <a:off x="1311833" y="8999643"/>
            <a:ext cx="2227540" cy="568023"/>
          </a:xfrm>
          <a:prstGeom prst="rect">
            <a:avLst/>
          </a:prstGeom>
          <a:noFill/>
          <a:ln>
            <a:noFill/>
          </a:ln>
        </p:spPr>
      </p:pic>
      <p:pic>
        <p:nvPicPr>
          <p:cNvPr id="101" name="Google Shape;101;p3"/>
          <p:cNvPicPr preferRelativeResize="0"/>
          <p:nvPr/>
        </p:nvPicPr>
        <p:blipFill rotWithShape="1">
          <a:blip r:embed="rId4">
            <a:alphaModFix/>
          </a:blip>
          <a:srcRect/>
          <a:stretch/>
        </p:blipFill>
        <p:spPr>
          <a:xfrm>
            <a:off x="17648238" y="9647238"/>
            <a:ext cx="487362" cy="487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1311833" y="979622"/>
            <a:ext cx="14421300" cy="10410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7200"/>
              <a:buFont typeface="Arial"/>
              <a:buNone/>
            </a:pPr>
            <a:r>
              <a:rPr lang="en-GB" sz="6714" b="1" dirty="0">
                <a:solidFill>
                  <a:srgbClr val="00A1FF"/>
                </a:solidFill>
                <a:latin typeface="Montserrat SemiBold"/>
                <a:ea typeface="Montserrat SemiBold"/>
                <a:cs typeface="Montserrat SemiBold"/>
              </a:rPr>
              <a:t>Problem</a:t>
            </a:r>
            <a:r>
              <a:rPr lang="en-GB" sz="7200" b="1" i="0" u="none" strike="noStrike" cap="none" dirty="0">
                <a:solidFill>
                  <a:srgbClr val="000000"/>
                </a:solidFill>
                <a:latin typeface="Arial"/>
                <a:ea typeface="Arial"/>
                <a:cs typeface="Arial"/>
                <a:sym typeface="Arial"/>
              </a:rPr>
              <a:t> </a:t>
            </a:r>
            <a:r>
              <a:rPr lang="en-GB" sz="6714" b="1" dirty="0">
                <a:solidFill>
                  <a:srgbClr val="00A1FF"/>
                </a:solidFill>
                <a:latin typeface="Montserrat SemiBold"/>
                <a:ea typeface="Montserrat SemiBold"/>
                <a:cs typeface="Montserrat SemiBold"/>
              </a:rPr>
              <a:t>Statement:</a:t>
            </a:r>
            <a:endParaRPr sz="6714" b="1" dirty="0">
              <a:solidFill>
                <a:srgbClr val="00A1FF"/>
              </a:solidFill>
              <a:latin typeface="Montserrat SemiBold"/>
              <a:ea typeface="Montserrat SemiBold"/>
              <a:cs typeface="Montserrat SemiBold"/>
            </a:endParaRPr>
          </a:p>
        </p:txBody>
      </p:sp>
      <p:sp>
        <p:nvSpPr>
          <p:cNvPr id="107" name="Google Shape;107;p4"/>
          <p:cNvSpPr txBox="1"/>
          <p:nvPr/>
        </p:nvSpPr>
        <p:spPr>
          <a:xfrm>
            <a:off x="654421" y="2763835"/>
            <a:ext cx="15844203" cy="6334030"/>
          </a:xfrm>
          <a:prstGeom prst="rect">
            <a:avLst/>
          </a:prstGeom>
          <a:noFill/>
          <a:ln>
            <a:noFill/>
          </a:ln>
        </p:spPr>
        <p:txBody>
          <a:bodyPr spcFirstLastPara="1" wrap="square" lIns="0" tIns="0" rIns="0" bIns="0" anchor="t" anchorCtr="0">
            <a:no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4"/>
          <p:cNvPicPr preferRelativeResize="0"/>
          <p:nvPr/>
        </p:nvPicPr>
        <p:blipFill rotWithShape="1">
          <a:blip r:embed="rId3">
            <a:alphaModFix/>
          </a:blip>
          <a:srcRect/>
          <a:stretch/>
        </p:blipFill>
        <p:spPr>
          <a:xfrm>
            <a:off x="1311833" y="8999643"/>
            <a:ext cx="2227540" cy="568023"/>
          </a:xfrm>
          <a:prstGeom prst="rect">
            <a:avLst/>
          </a:prstGeom>
          <a:noFill/>
          <a:ln>
            <a:noFill/>
          </a:ln>
        </p:spPr>
      </p:pic>
      <p:graphicFrame>
        <p:nvGraphicFramePr>
          <p:cNvPr id="109" name="Google Shape;109;p4"/>
          <p:cNvGraphicFramePr/>
          <p:nvPr>
            <p:extLst>
              <p:ext uri="{D42A27DB-BD31-4B8C-83A1-F6EECF244321}">
                <p14:modId xmlns:p14="http://schemas.microsoft.com/office/powerpoint/2010/main" val="391204376"/>
              </p:ext>
            </p:extLst>
          </p:nvPr>
        </p:nvGraphicFramePr>
        <p:xfrm>
          <a:off x="10391776" y="1500089"/>
          <a:ext cx="2967038" cy="2527493"/>
        </p:xfrm>
        <a:graphic>
          <a:graphicData uri="http://schemas.openxmlformats.org/drawingml/2006/chart">
            <c:chart xmlns:c="http://schemas.openxmlformats.org/drawingml/2006/chart" xmlns:r="http://schemas.openxmlformats.org/officeDocument/2006/relationships" r:id="rId4"/>
          </a:graphicData>
        </a:graphic>
      </p:graphicFrame>
      <p:pic>
        <p:nvPicPr>
          <p:cNvPr id="110" name="Google Shape;110;p4"/>
          <p:cNvPicPr preferRelativeResize="0"/>
          <p:nvPr/>
        </p:nvPicPr>
        <p:blipFill rotWithShape="1">
          <a:blip r:embed="rId5">
            <a:alphaModFix/>
          </a:blip>
          <a:srcRect/>
          <a:stretch/>
        </p:blipFill>
        <p:spPr>
          <a:xfrm>
            <a:off x="17648238" y="9647238"/>
            <a:ext cx="487362" cy="487362"/>
          </a:xfrm>
          <a:prstGeom prst="rect">
            <a:avLst/>
          </a:prstGeom>
          <a:noFill/>
          <a:ln>
            <a:noFill/>
          </a:ln>
        </p:spPr>
      </p:pic>
      <p:sp>
        <p:nvSpPr>
          <p:cNvPr id="111" name="Google Shape;111;p4"/>
          <p:cNvSpPr txBox="1"/>
          <p:nvPr/>
        </p:nvSpPr>
        <p:spPr>
          <a:xfrm>
            <a:off x="1094115" y="2452880"/>
            <a:ext cx="15844203" cy="62339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3200" dirty="0"/>
              <a:t>In recent years, Al Dubai Fragrances has faced a certain dip in their revenue and they are now looking to go through a major transformation in the following two sectors.</a:t>
            </a:r>
            <a:endParaRPr sz="3200" dirty="0"/>
          </a:p>
          <a:p>
            <a:pPr marL="457200" marR="0" lvl="0" indent="-431800" algn="l" rtl="0">
              <a:lnSpc>
                <a:spcPct val="100000"/>
              </a:lnSpc>
              <a:spcBef>
                <a:spcPts val="0"/>
              </a:spcBef>
              <a:spcAft>
                <a:spcPts val="0"/>
              </a:spcAft>
              <a:buSzPts val="3200"/>
              <a:buChar char="●"/>
            </a:pPr>
            <a:r>
              <a:rPr lang="en-GB" sz="3200" dirty="0"/>
              <a:t>They are looking to revamp their marketing strategy by targeting the right set of customers.</a:t>
            </a:r>
            <a:endParaRPr sz="3200" dirty="0"/>
          </a:p>
          <a:p>
            <a:pPr marL="457200" marR="0" lvl="0" indent="-431800" algn="l" rtl="0">
              <a:lnSpc>
                <a:spcPct val="100000"/>
              </a:lnSpc>
              <a:spcBef>
                <a:spcPts val="0"/>
              </a:spcBef>
              <a:spcAft>
                <a:spcPts val="0"/>
              </a:spcAft>
              <a:buSzPts val="3200"/>
              <a:buChar char="●"/>
            </a:pPr>
            <a:r>
              <a:rPr lang="en-GB" sz="3200" dirty="0"/>
              <a:t>They are looking to promote their application among customers so that they may enter into the “E-Commerce” sector.</a:t>
            </a:r>
            <a:endParaRPr sz="3200" dirty="0"/>
          </a:p>
          <a:p>
            <a:pPr marL="0" marR="0" lvl="0" indent="0" algn="l" rtl="0">
              <a:lnSpc>
                <a:spcPct val="100000"/>
              </a:lnSpc>
              <a:spcBef>
                <a:spcPts val="0"/>
              </a:spcBef>
              <a:spcAft>
                <a:spcPts val="0"/>
              </a:spcAft>
              <a:buClr>
                <a:schemeClr val="dk1"/>
              </a:buClr>
              <a:buSzPts val="1100"/>
              <a:buFont typeface="Arial"/>
              <a:buNone/>
            </a:pPr>
            <a:endParaRPr sz="3200" dirty="0"/>
          </a:p>
          <a:p>
            <a:pPr marL="0" marR="0" lvl="0" indent="0" algn="l" rtl="0">
              <a:lnSpc>
                <a:spcPct val="100000"/>
              </a:lnSpc>
              <a:spcBef>
                <a:spcPts val="0"/>
              </a:spcBef>
              <a:spcAft>
                <a:spcPts val="0"/>
              </a:spcAft>
              <a:buClr>
                <a:schemeClr val="dk1"/>
              </a:buClr>
              <a:buSzPts val="1100"/>
              <a:buFont typeface="Arial"/>
              <a:buNone/>
            </a:pPr>
            <a:r>
              <a:rPr lang="en-GB" sz="3200" dirty="0" smtClean="0"/>
              <a:t>As </a:t>
            </a:r>
            <a:r>
              <a:rPr lang="en-GB" sz="3200" dirty="0"/>
              <a:t>an Associate Data Analyst with Al Dubai </a:t>
            </a:r>
            <a:r>
              <a:rPr lang="en-GB" sz="3200" dirty="0" smtClean="0"/>
              <a:t>Fragrances </a:t>
            </a:r>
            <a:r>
              <a:rPr lang="en-GB" sz="3200" dirty="0"/>
              <a:t>you are now required to help the marketing team to identify the various segments of customers that can be found in the data so that the marketing team can accordingly roll out offers to enhance customer engagement and experience with their products.</a:t>
            </a:r>
            <a:endParaRPr sz="3200" dirty="0"/>
          </a:p>
          <a:p>
            <a:pPr marL="0" marR="0" lvl="0" indent="0" algn="l" rtl="0">
              <a:lnSpc>
                <a:spcPct val="100000"/>
              </a:lnSpc>
              <a:spcBef>
                <a:spcPts val="0"/>
              </a:spcBef>
              <a:spcAft>
                <a:spcPts val="0"/>
              </a:spcAft>
              <a:buClr>
                <a:schemeClr val="dk1"/>
              </a:buClr>
              <a:buSzPts val="1100"/>
              <a:buFont typeface="Arial"/>
              <a:buNone/>
            </a:pPr>
            <a:endParaRPr sz="3200" dirty="0"/>
          </a:p>
          <a:p>
            <a:pPr marL="0" marR="0" lvl="0" indent="0" algn="l" rtl="0">
              <a:lnSpc>
                <a:spcPct val="100000"/>
              </a:lnSpc>
              <a:spcBef>
                <a:spcPts val="0"/>
              </a:spcBef>
              <a:spcAft>
                <a:spcPts val="0"/>
              </a:spcAft>
              <a:buClr>
                <a:srgbClr val="000000"/>
              </a:buClr>
              <a:buSzPts val="3200"/>
              <a:buFont typeface="Arial"/>
              <a:buNone/>
            </a:pPr>
            <a:endParaRPr sz="3200" dirty="0"/>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Arial"/>
                <a:ea typeface="Arial"/>
                <a:cs typeface="Arial"/>
                <a:sym typeface="Arial"/>
              </a:rPr>
              <a:t/>
            </a:r>
            <a:br>
              <a:rPr lang="en-GB" sz="2000" b="0" i="0" u="none" strike="noStrike" cap="none" dirty="0">
                <a:solidFill>
                  <a:srgbClr val="000000"/>
                </a:solidFill>
                <a:latin typeface="Arial"/>
                <a:ea typeface="Arial"/>
                <a:cs typeface="Arial"/>
                <a:sym typeface="Arial"/>
              </a:rPr>
            </a:b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650a3131af_0_4"/>
          <p:cNvSpPr txBox="1"/>
          <p:nvPr/>
        </p:nvSpPr>
        <p:spPr>
          <a:xfrm>
            <a:off x="1311833" y="979622"/>
            <a:ext cx="14421300" cy="10410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7200"/>
              <a:buFont typeface="Arial"/>
              <a:buNone/>
            </a:pPr>
            <a:r>
              <a:rPr lang="en-GB" sz="6714" b="1" dirty="0">
                <a:solidFill>
                  <a:srgbClr val="00A1FF"/>
                </a:solidFill>
                <a:latin typeface="Montserrat SemiBold"/>
                <a:ea typeface="Montserrat SemiBold"/>
                <a:cs typeface="Montserrat SemiBold"/>
              </a:rPr>
              <a:t>Insights from Excel</a:t>
            </a:r>
            <a:endParaRPr sz="6714" b="1" dirty="0">
              <a:solidFill>
                <a:srgbClr val="00A1FF"/>
              </a:solidFill>
              <a:latin typeface="Montserrat SemiBold"/>
              <a:ea typeface="Montserrat SemiBold"/>
              <a:cs typeface="Montserrat SemiBold"/>
            </a:endParaRPr>
          </a:p>
        </p:txBody>
      </p:sp>
      <p:sp>
        <p:nvSpPr>
          <p:cNvPr id="147" name="Google Shape;147;g1650a3131af_0_4"/>
          <p:cNvSpPr txBox="1"/>
          <p:nvPr/>
        </p:nvSpPr>
        <p:spPr>
          <a:xfrm>
            <a:off x="654421" y="2392228"/>
            <a:ext cx="16324534" cy="6705507"/>
          </a:xfrm>
          <a:prstGeom prst="rect">
            <a:avLst/>
          </a:prstGeom>
          <a:noFill/>
          <a:ln>
            <a:noFill/>
          </a:ln>
        </p:spPr>
        <p:txBody>
          <a:bodyPr spcFirstLastPara="1" wrap="square" lIns="0" tIns="0" rIns="0" bIns="0" anchor="t" anchorCtr="0">
            <a:no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g1650a3131af_0_4"/>
          <p:cNvPicPr preferRelativeResize="0"/>
          <p:nvPr/>
        </p:nvPicPr>
        <p:blipFill rotWithShape="1">
          <a:blip r:embed="rId3">
            <a:alphaModFix/>
          </a:blip>
          <a:srcRect/>
          <a:stretch/>
        </p:blipFill>
        <p:spPr>
          <a:xfrm>
            <a:off x="1311833" y="8999643"/>
            <a:ext cx="2227540" cy="568023"/>
          </a:xfrm>
          <a:prstGeom prst="rect">
            <a:avLst/>
          </a:prstGeom>
          <a:noFill/>
          <a:ln>
            <a:noFill/>
          </a:ln>
        </p:spPr>
      </p:pic>
      <p:pic>
        <p:nvPicPr>
          <p:cNvPr id="149" name="Google Shape;149;g1650a3131af_0_4"/>
          <p:cNvPicPr preferRelativeResize="0"/>
          <p:nvPr/>
        </p:nvPicPr>
        <p:blipFill rotWithShape="1">
          <a:blip r:embed="rId4">
            <a:alphaModFix/>
          </a:blip>
          <a:srcRect/>
          <a:stretch/>
        </p:blipFill>
        <p:spPr>
          <a:xfrm>
            <a:off x="10391776" y="1500089"/>
            <a:ext cx="2967000" cy="2527500"/>
          </a:xfrm>
          <a:prstGeom prst="rect">
            <a:avLst/>
          </a:prstGeom>
          <a:noFill/>
          <a:ln>
            <a:noFill/>
          </a:ln>
        </p:spPr>
      </p:pic>
      <p:pic>
        <p:nvPicPr>
          <p:cNvPr id="150" name="Google Shape;150;g1650a3131af_0_4"/>
          <p:cNvPicPr preferRelativeResize="0"/>
          <p:nvPr/>
        </p:nvPicPr>
        <p:blipFill rotWithShape="1">
          <a:blip r:embed="rId5">
            <a:alphaModFix/>
          </a:blip>
          <a:srcRect/>
          <a:stretch/>
        </p:blipFill>
        <p:spPr>
          <a:xfrm>
            <a:off x="17648238" y="9647238"/>
            <a:ext cx="487362" cy="487362"/>
          </a:xfrm>
          <a:prstGeom prst="rect">
            <a:avLst/>
          </a:prstGeom>
          <a:noFill/>
          <a:ln>
            <a:noFill/>
          </a:ln>
        </p:spPr>
      </p:pic>
      <p:sp>
        <p:nvSpPr>
          <p:cNvPr id="151" name="Google Shape;151;g1650a3131af_0_4"/>
          <p:cNvSpPr txBox="1"/>
          <p:nvPr/>
        </p:nvSpPr>
        <p:spPr>
          <a:xfrm>
            <a:off x="1134755" y="2394037"/>
            <a:ext cx="15844200" cy="62340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1. Only one customer was having an RFM score greater than 4.5 as the only top performing group</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2. Out of 66,013 customers 24,525 customers belong to the worst performing group having RFM score less than 2.</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3. Majority of the customers belong to the average RFM score group , so the company should focus on improving sales to these customers.</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4. 73% of the Gender of the customers of the company is unknown while 21% of the customers are females and 6% of them are males.</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5. The number of application and non application user is 16,579 and 49,434 customers i.e only 25% of the customers order using the company’s application. Therefore the company should use as many promotional offers on using the application to increase the sales order.</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6. The average sales of the company is USD</a:t>
            </a:r>
            <a:r>
              <a:rPr lang="en-US" sz="3200" dirty="0"/>
              <a:t> </a:t>
            </a:r>
            <a:r>
              <a:rPr lang="en-US" sz="3200" dirty="0" smtClean="0"/>
              <a:t>1120.59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650a3131af_0_4"/>
          <p:cNvSpPr txBox="1"/>
          <p:nvPr/>
        </p:nvSpPr>
        <p:spPr>
          <a:xfrm>
            <a:off x="1311833" y="979589"/>
            <a:ext cx="14421300" cy="10410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7200"/>
              <a:buFont typeface="Arial"/>
              <a:buNone/>
            </a:pPr>
            <a:r>
              <a:rPr lang="en-GB" sz="6714" b="1" dirty="0">
                <a:solidFill>
                  <a:srgbClr val="00A1FF"/>
                </a:solidFill>
                <a:latin typeface="Montserrat SemiBold"/>
                <a:ea typeface="Montserrat SemiBold"/>
                <a:cs typeface="Montserrat SemiBold"/>
              </a:rPr>
              <a:t>Insights from Excel</a:t>
            </a:r>
            <a:endParaRPr sz="6714" b="1" dirty="0">
              <a:solidFill>
                <a:srgbClr val="00A1FF"/>
              </a:solidFill>
              <a:latin typeface="Montserrat SemiBold"/>
              <a:ea typeface="Montserrat SemiBold"/>
              <a:cs typeface="Montserrat SemiBold"/>
            </a:endParaRPr>
          </a:p>
        </p:txBody>
      </p:sp>
      <p:sp>
        <p:nvSpPr>
          <p:cNvPr id="147" name="Google Shape;147;g1650a3131af_0_4"/>
          <p:cNvSpPr txBox="1"/>
          <p:nvPr/>
        </p:nvSpPr>
        <p:spPr>
          <a:xfrm>
            <a:off x="654421" y="2763835"/>
            <a:ext cx="15844200" cy="6333900"/>
          </a:xfrm>
          <a:prstGeom prst="rect">
            <a:avLst/>
          </a:prstGeom>
          <a:noFill/>
          <a:ln>
            <a:noFill/>
          </a:ln>
        </p:spPr>
        <p:txBody>
          <a:bodyPr spcFirstLastPara="1" wrap="square" lIns="0" tIns="0" rIns="0" bIns="0" anchor="t" anchorCtr="0">
            <a:no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g1650a3131af_0_4"/>
          <p:cNvPicPr preferRelativeResize="0"/>
          <p:nvPr/>
        </p:nvPicPr>
        <p:blipFill rotWithShape="1">
          <a:blip r:embed="rId3">
            <a:alphaModFix/>
          </a:blip>
          <a:srcRect/>
          <a:stretch/>
        </p:blipFill>
        <p:spPr>
          <a:xfrm>
            <a:off x="1311833" y="8999643"/>
            <a:ext cx="2227540" cy="568023"/>
          </a:xfrm>
          <a:prstGeom prst="rect">
            <a:avLst/>
          </a:prstGeom>
          <a:noFill/>
          <a:ln>
            <a:noFill/>
          </a:ln>
        </p:spPr>
      </p:pic>
      <p:pic>
        <p:nvPicPr>
          <p:cNvPr id="149" name="Google Shape;149;g1650a3131af_0_4"/>
          <p:cNvPicPr preferRelativeResize="0"/>
          <p:nvPr/>
        </p:nvPicPr>
        <p:blipFill rotWithShape="1">
          <a:blip r:embed="rId4">
            <a:alphaModFix/>
          </a:blip>
          <a:srcRect/>
          <a:stretch/>
        </p:blipFill>
        <p:spPr>
          <a:xfrm>
            <a:off x="10391776" y="1500089"/>
            <a:ext cx="2967000" cy="2527500"/>
          </a:xfrm>
          <a:prstGeom prst="rect">
            <a:avLst/>
          </a:prstGeom>
          <a:noFill/>
          <a:ln>
            <a:noFill/>
          </a:ln>
        </p:spPr>
      </p:pic>
      <p:pic>
        <p:nvPicPr>
          <p:cNvPr id="150" name="Google Shape;150;g1650a3131af_0_4"/>
          <p:cNvPicPr preferRelativeResize="0"/>
          <p:nvPr/>
        </p:nvPicPr>
        <p:blipFill rotWithShape="1">
          <a:blip r:embed="rId5">
            <a:alphaModFix/>
          </a:blip>
          <a:srcRect/>
          <a:stretch/>
        </p:blipFill>
        <p:spPr>
          <a:xfrm>
            <a:off x="17648238" y="9647238"/>
            <a:ext cx="487362" cy="487362"/>
          </a:xfrm>
          <a:prstGeom prst="rect">
            <a:avLst/>
          </a:prstGeom>
          <a:noFill/>
          <a:ln>
            <a:noFill/>
          </a:ln>
        </p:spPr>
      </p:pic>
      <p:sp>
        <p:nvSpPr>
          <p:cNvPr id="151" name="Google Shape;151;g1650a3131af_0_4"/>
          <p:cNvSpPr txBox="1"/>
          <p:nvPr/>
        </p:nvSpPr>
        <p:spPr>
          <a:xfrm>
            <a:off x="1094115" y="2541089"/>
            <a:ext cx="15844200" cy="6234000"/>
          </a:xfrm>
          <a:prstGeom prst="rect">
            <a:avLst/>
          </a:prstGeom>
          <a:noFill/>
          <a:ln>
            <a:noFill/>
          </a:ln>
        </p:spPr>
        <p:txBody>
          <a:bodyPr spcFirstLastPara="1" wrap="square" lIns="0" tIns="0" rIns="0" bIns="0" anchor="t" anchorCtr="0">
            <a:noAutofit/>
          </a:bodyPr>
          <a:lstStyle/>
          <a:p>
            <a:pPr marL="342900" indent="-342900">
              <a:buSzPts val="2000"/>
              <a:buFont typeface="Wingdings" panose="05000000000000000000" pitchFamily="2" charset="2"/>
              <a:buChar char="q"/>
            </a:pPr>
            <a:r>
              <a:rPr lang="en-US" sz="3200" dirty="0"/>
              <a:t>7. Further the average transactions of majority of customers is only in the range of 2-5 transactions which belong to L4 &amp; L5 sales level </a:t>
            </a:r>
            <a:r>
              <a:rPr lang="en-US" sz="3200" dirty="0" smtClean="0"/>
              <a:t>category</a:t>
            </a:r>
            <a:endParaRPr lang="en-US" sz="3200" dirty="0"/>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8</a:t>
            </a:r>
            <a:r>
              <a:rPr lang="en-US" sz="3200" dirty="0" smtClean="0"/>
              <a:t>. Based on the category –wise data distribution majority of the customers belong to category A i.e the transactions from these customers range from 1-10 (95% of customers belong here)</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9. The aggregate of all the top 5 customers in terms of sales % is only 1.61% of the total sales to all the customers.</a:t>
            </a:r>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10. Based on the above insights the company should focus on retaining the existing customers as well as try to attract new customers by giving them discounts on their purchases in such a way that the sale from the existing customers is not hampered.</a:t>
            </a:r>
            <a:endParaRPr lang="en-US" sz="3200" dirty="0"/>
          </a:p>
          <a:p>
            <a:pPr marL="342900" marR="0" lvl="0" indent="-3429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t>11. Company should also look into its opportunities in other products to gain competitive advantage in the market</a:t>
            </a:r>
            <a:r>
              <a:rPr lang="en-US" sz="2800" dirty="0" smtClean="0"/>
              <a:t>.</a:t>
            </a:r>
          </a:p>
        </p:txBody>
      </p:sp>
    </p:spTree>
    <p:extLst>
      <p:ext uri="{BB962C8B-B14F-4D97-AF65-F5344CB8AC3E}">
        <p14:creationId xmlns:p14="http://schemas.microsoft.com/office/powerpoint/2010/main" val="77873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650a3131af_0_14"/>
          <p:cNvSpPr txBox="1"/>
          <p:nvPr/>
        </p:nvSpPr>
        <p:spPr>
          <a:xfrm>
            <a:off x="1365871" y="1084369"/>
            <a:ext cx="14421300" cy="1041000"/>
          </a:xfrm>
          <a:prstGeom prst="rect">
            <a:avLst/>
          </a:prstGeom>
          <a:noFill/>
          <a:ln>
            <a:noFill/>
          </a:ln>
        </p:spPr>
        <p:txBody>
          <a:bodyPr spcFirstLastPara="1" wrap="square" lIns="0" tIns="0" rIns="0" bIns="0" anchor="t" anchorCtr="0">
            <a:noAutofit/>
          </a:bodyPr>
          <a:lstStyle/>
          <a:p>
            <a:pPr>
              <a:lnSpc>
                <a:spcPct val="121000"/>
              </a:lnSpc>
              <a:buSzPts val="7200"/>
            </a:pPr>
            <a:r>
              <a:rPr lang="en-GB" sz="6714" b="1" dirty="0">
                <a:solidFill>
                  <a:srgbClr val="00A1FF"/>
                </a:solidFill>
                <a:latin typeface="Montserrat SemiBold"/>
                <a:ea typeface="Montserrat SemiBold"/>
                <a:cs typeface="Montserrat SemiBold"/>
              </a:rPr>
              <a:t>Insights from SQL</a:t>
            </a:r>
            <a:endParaRPr sz="6714" b="1" dirty="0">
              <a:solidFill>
                <a:srgbClr val="00A1FF"/>
              </a:solidFill>
              <a:latin typeface="Montserrat SemiBold"/>
              <a:ea typeface="Montserrat SemiBold"/>
              <a:cs typeface="Montserrat SemiBold"/>
            </a:endParaRPr>
          </a:p>
        </p:txBody>
      </p:sp>
      <p:sp>
        <p:nvSpPr>
          <p:cNvPr id="157" name="Google Shape;157;g1650a3131af_0_14"/>
          <p:cNvSpPr txBox="1"/>
          <p:nvPr/>
        </p:nvSpPr>
        <p:spPr>
          <a:xfrm>
            <a:off x="654421" y="2763835"/>
            <a:ext cx="15844200" cy="6333900"/>
          </a:xfrm>
          <a:prstGeom prst="rect">
            <a:avLst/>
          </a:prstGeom>
          <a:noFill/>
          <a:ln>
            <a:noFill/>
          </a:ln>
        </p:spPr>
        <p:txBody>
          <a:bodyPr spcFirstLastPara="1" wrap="square" lIns="0" tIns="0" rIns="0" bIns="0" anchor="t" anchorCtr="0">
            <a:no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 name="Google Shape;158;g1650a3131af_0_14"/>
          <p:cNvPicPr preferRelativeResize="0"/>
          <p:nvPr/>
        </p:nvPicPr>
        <p:blipFill rotWithShape="1">
          <a:blip r:embed="rId3">
            <a:alphaModFix/>
          </a:blip>
          <a:srcRect/>
          <a:stretch/>
        </p:blipFill>
        <p:spPr>
          <a:xfrm>
            <a:off x="1311833" y="8999643"/>
            <a:ext cx="2227540" cy="568023"/>
          </a:xfrm>
          <a:prstGeom prst="rect">
            <a:avLst/>
          </a:prstGeom>
          <a:noFill/>
          <a:ln>
            <a:noFill/>
          </a:ln>
        </p:spPr>
      </p:pic>
      <p:pic>
        <p:nvPicPr>
          <p:cNvPr id="159" name="Google Shape;159;g1650a3131af_0_14"/>
          <p:cNvPicPr preferRelativeResize="0"/>
          <p:nvPr/>
        </p:nvPicPr>
        <p:blipFill rotWithShape="1">
          <a:blip r:embed="rId4">
            <a:alphaModFix/>
          </a:blip>
          <a:srcRect/>
          <a:stretch/>
        </p:blipFill>
        <p:spPr>
          <a:xfrm>
            <a:off x="10391776" y="1500089"/>
            <a:ext cx="2967000" cy="2527500"/>
          </a:xfrm>
          <a:prstGeom prst="rect">
            <a:avLst/>
          </a:prstGeom>
          <a:noFill/>
          <a:ln>
            <a:noFill/>
          </a:ln>
        </p:spPr>
      </p:pic>
      <p:pic>
        <p:nvPicPr>
          <p:cNvPr id="160" name="Google Shape;160;g1650a3131af_0_14"/>
          <p:cNvPicPr preferRelativeResize="0"/>
          <p:nvPr/>
        </p:nvPicPr>
        <p:blipFill rotWithShape="1">
          <a:blip r:embed="rId5">
            <a:alphaModFix/>
          </a:blip>
          <a:srcRect/>
          <a:stretch/>
        </p:blipFill>
        <p:spPr>
          <a:xfrm>
            <a:off x="17648238" y="9647238"/>
            <a:ext cx="487362" cy="487362"/>
          </a:xfrm>
          <a:prstGeom prst="rect">
            <a:avLst/>
          </a:prstGeom>
          <a:noFill/>
          <a:ln>
            <a:noFill/>
          </a:ln>
        </p:spPr>
      </p:pic>
      <p:sp>
        <p:nvSpPr>
          <p:cNvPr id="161" name="Google Shape;161;g1650a3131af_0_14"/>
          <p:cNvSpPr txBox="1"/>
          <p:nvPr/>
        </p:nvSpPr>
        <p:spPr>
          <a:xfrm>
            <a:off x="1114435" y="2529711"/>
            <a:ext cx="15844200" cy="6234000"/>
          </a:xfrm>
          <a:prstGeom prst="rect">
            <a:avLst/>
          </a:prstGeom>
          <a:noFill/>
          <a:ln>
            <a:noFill/>
          </a:ln>
        </p:spPr>
        <p:txBody>
          <a:bodyPr spcFirstLastPara="1" wrap="square" lIns="0" tIns="0" rIns="0" bIns="0" anchor="t" anchorCtr="0">
            <a:noAutofit/>
          </a:bodyPr>
          <a:lstStyle/>
          <a:p>
            <a:pPr marL="457200" marR="0" lvl="0" indent="-4572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solidFill>
                  <a:schemeClr val="dk1"/>
                </a:solidFill>
              </a:rPr>
              <a:t>1. 34 Employees belong the department of Sales which is around 32% of the total employee count. Sales and Shipping department are the major departments where the employees are hired.</a:t>
            </a:r>
          </a:p>
          <a:p>
            <a:pPr marL="457200" marR="0" lvl="0" indent="-4572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solidFill>
                  <a:schemeClr val="dk1"/>
                </a:solidFill>
              </a:rPr>
              <a:t> 2. Majority of the employees belong to country ID ‘OX’ &amp; ‘US’ having an average salary ranging from Rs.5,064-8,955 .</a:t>
            </a:r>
          </a:p>
          <a:p>
            <a:pPr marL="457200" marR="0" lvl="0" indent="-4572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solidFill>
                  <a:schemeClr val="dk1"/>
                </a:solidFill>
              </a:rPr>
              <a:t>3. ‘DE’ is the country id with highest average salary of employee ( 1 employee only) of Rs.10,000</a:t>
            </a:r>
          </a:p>
          <a:p>
            <a:pPr marL="457200" marR="0" lvl="0" indent="-4572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solidFill>
                  <a:schemeClr val="dk1"/>
                </a:solidFill>
              </a:rPr>
              <a:t>4. ‘US’ is the country id with the highest count of employee id among the employee group having average salary of Rs.5,064</a:t>
            </a:r>
            <a:endParaRPr lang="en-US" sz="3200" dirty="0">
              <a:solidFill>
                <a:schemeClr val="dk1"/>
              </a:solidFill>
            </a:endParaRPr>
          </a:p>
          <a:p>
            <a:pPr marL="457200" marR="0" lvl="0" indent="-457200" algn="l" rtl="0">
              <a:lnSpc>
                <a:spcPct val="100000"/>
              </a:lnSpc>
              <a:spcBef>
                <a:spcPts val="0"/>
              </a:spcBef>
              <a:spcAft>
                <a:spcPts val="0"/>
              </a:spcAft>
              <a:buClr>
                <a:srgbClr val="000000"/>
              </a:buClr>
              <a:buSzPts val="2000"/>
              <a:buFont typeface="Wingdings" panose="05000000000000000000" pitchFamily="2" charset="2"/>
              <a:buChar char="q"/>
            </a:pPr>
            <a:r>
              <a:rPr lang="en-US" sz="3200" dirty="0" smtClean="0">
                <a:solidFill>
                  <a:schemeClr val="dk1"/>
                </a:solidFill>
              </a:rPr>
              <a:t>5. 42% of the employees belong to Shipping department and 32% of the employees belong to Sales department which is 74% of the total employees percentage.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650a3131af_0_14"/>
          <p:cNvSpPr txBox="1"/>
          <p:nvPr/>
        </p:nvSpPr>
        <p:spPr>
          <a:xfrm>
            <a:off x="6432473" y="3742055"/>
            <a:ext cx="5353127" cy="1041000"/>
          </a:xfrm>
          <a:prstGeom prst="rect">
            <a:avLst/>
          </a:prstGeom>
          <a:noFill/>
          <a:ln>
            <a:noFill/>
          </a:ln>
        </p:spPr>
        <p:txBody>
          <a:bodyPr spcFirstLastPara="1" wrap="square" lIns="0" tIns="0" rIns="0" bIns="0" anchor="t" anchorCtr="0">
            <a:noAutofit/>
          </a:bodyPr>
          <a:lstStyle/>
          <a:p>
            <a:pPr marL="0" marR="0" lvl="0" indent="0" algn="l" rtl="0">
              <a:lnSpc>
                <a:spcPct val="121000"/>
              </a:lnSpc>
              <a:spcBef>
                <a:spcPts val="0"/>
              </a:spcBef>
              <a:spcAft>
                <a:spcPts val="0"/>
              </a:spcAft>
              <a:buClr>
                <a:srgbClr val="000000"/>
              </a:buClr>
              <a:buSzPts val="7200"/>
              <a:buFont typeface="Arial"/>
              <a:buNone/>
            </a:pPr>
            <a:r>
              <a:rPr lang="en-GB" sz="6714" b="1" dirty="0">
                <a:solidFill>
                  <a:srgbClr val="00A1FF"/>
                </a:solidFill>
                <a:latin typeface="Montserrat SemiBold"/>
                <a:ea typeface="Montserrat SemiBold"/>
                <a:cs typeface="Montserrat SemiBold"/>
              </a:rPr>
              <a:t>THANKYOU</a:t>
            </a:r>
            <a:endParaRPr sz="6714" b="1" dirty="0">
              <a:solidFill>
                <a:srgbClr val="00A1FF"/>
              </a:solidFill>
              <a:latin typeface="Montserrat SemiBold"/>
              <a:ea typeface="Montserrat SemiBold"/>
              <a:cs typeface="Montserrat SemiBold"/>
            </a:endParaRPr>
          </a:p>
        </p:txBody>
      </p:sp>
      <p:pic>
        <p:nvPicPr>
          <p:cNvPr id="158" name="Google Shape;158;g1650a3131af_0_14"/>
          <p:cNvPicPr preferRelativeResize="0"/>
          <p:nvPr/>
        </p:nvPicPr>
        <p:blipFill rotWithShape="1">
          <a:blip r:embed="rId3">
            <a:alphaModFix/>
          </a:blip>
          <a:srcRect/>
          <a:stretch/>
        </p:blipFill>
        <p:spPr>
          <a:xfrm>
            <a:off x="1311833" y="8999643"/>
            <a:ext cx="2227540" cy="568023"/>
          </a:xfrm>
          <a:prstGeom prst="rect">
            <a:avLst/>
          </a:prstGeom>
          <a:noFill/>
          <a:ln>
            <a:noFill/>
          </a:ln>
        </p:spPr>
      </p:pic>
      <p:pic>
        <p:nvPicPr>
          <p:cNvPr id="159" name="Google Shape;159;g1650a3131af_0_14"/>
          <p:cNvPicPr preferRelativeResize="0"/>
          <p:nvPr/>
        </p:nvPicPr>
        <p:blipFill rotWithShape="1">
          <a:blip r:embed="rId4">
            <a:alphaModFix/>
          </a:blip>
          <a:srcRect/>
          <a:stretch/>
        </p:blipFill>
        <p:spPr>
          <a:xfrm>
            <a:off x="10391776" y="1500089"/>
            <a:ext cx="2967000" cy="2527500"/>
          </a:xfrm>
          <a:prstGeom prst="rect">
            <a:avLst/>
          </a:prstGeom>
          <a:noFill/>
          <a:ln>
            <a:noFill/>
          </a:ln>
        </p:spPr>
      </p:pic>
      <p:pic>
        <p:nvPicPr>
          <p:cNvPr id="160" name="Google Shape;160;g1650a3131af_0_14"/>
          <p:cNvPicPr preferRelativeResize="0"/>
          <p:nvPr/>
        </p:nvPicPr>
        <p:blipFill rotWithShape="1">
          <a:blip r:embed="rId5">
            <a:alphaModFix/>
          </a:blip>
          <a:srcRect/>
          <a:stretch/>
        </p:blipFill>
        <p:spPr>
          <a:xfrm>
            <a:off x="17648238" y="9647238"/>
            <a:ext cx="487362" cy="487362"/>
          </a:xfrm>
          <a:prstGeom prst="rect">
            <a:avLst/>
          </a:prstGeom>
          <a:noFill/>
          <a:ln>
            <a:noFill/>
          </a:ln>
        </p:spPr>
      </p:pic>
    </p:spTree>
    <p:extLst>
      <p:ext uri="{BB962C8B-B14F-4D97-AF65-F5344CB8AC3E}">
        <p14:creationId xmlns:p14="http://schemas.microsoft.com/office/powerpoint/2010/main" val="2198650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61</TotalTime>
  <Words>718</Words>
  <Application>Microsoft Office PowerPoint</Application>
  <PresentationFormat>Custom</PresentationFormat>
  <Paragraphs>35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Comfortaa</vt:lpstr>
      <vt:lpstr>Wingdings</vt:lpstr>
      <vt:lpstr>Wingdings 3</vt:lpstr>
      <vt:lpstr>Tw Cen MT</vt:lpstr>
      <vt:lpstr>Arial</vt:lpstr>
      <vt:lpstr>Montserrat SemiBold</vt:lpstr>
      <vt:lpstr>Tw Cen MT Condensed</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Prasuna Atreyapurapu</dc:creator>
  <cp:lastModifiedBy>Dhruvi Mehta</cp:lastModifiedBy>
  <cp:revision>9</cp:revision>
  <dcterms:created xsi:type="dcterms:W3CDTF">2020-06-19T04:06:28Z</dcterms:created>
  <dcterms:modified xsi:type="dcterms:W3CDTF">2022-12-01T21:23:15Z</dcterms:modified>
</cp:coreProperties>
</file>