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jIPGy5pQH7qn0mO2kHK9XUOZP2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d4de72bc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d4de72bc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eb10c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eb10c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d4de72b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d4de72b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21d4de72bce_0_42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1d4de72bce_0_42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1d4de72bce_0_42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1d4de72bce_0_42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g21d4de72bce_0_423"/>
          <p:cNvGrpSpPr/>
          <p:nvPr/>
        </p:nvGrpSpPr>
        <p:grpSpPr>
          <a:xfrm>
            <a:off x="255200" y="592"/>
            <a:ext cx="2250363" cy="1044300"/>
            <a:chOff x="255200" y="592"/>
            <a:chExt cx="2250363" cy="1044300"/>
          </a:xfrm>
        </p:grpSpPr>
        <p:sp>
          <p:nvSpPr>
            <p:cNvPr id="15" name="Google Shape;15;g21d4de72bce_0_42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21d4de72bce_0_42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1d4de72bce_0_42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21d4de72bce_0_423"/>
          <p:cNvGrpSpPr/>
          <p:nvPr/>
        </p:nvGrpSpPr>
        <p:grpSpPr>
          <a:xfrm>
            <a:off x="905395" y="592"/>
            <a:ext cx="2250363" cy="1044300"/>
            <a:chOff x="905395" y="592"/>
            <a:chExt cx="2250363" cy="1044300"/>
          </a:xfrm>
        </p:grpSpPr>
        <p:sp>
          <p:nvSpPr>
            <p:cNvPr id="19" name="Google Shape;19;g21d4de72bce_0_42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1d4de72bce_0_42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1d4de72bce_0_42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21d4de72bce_0_423"/>
          <p:cNvGrpSpPr/>
          <p:nvPr/>
        </p:nvGrpSpPr>
        <p:grpSpPr>
          <a:xfrm>
            <a:off x="7057468" y="5088"/>
            <a:ext cx="1851282" cy="752108"/>
            <a:chOff x="6917201" y="0"/>
            <a:chExt cx="2227777" cy="863400"/>
          </a:xfrm>
        </p:grpSpPr>
        <p:sp>
          <p:nvSpPr>
            <p:cNvPr id="23" name="Google Shape;23;g21d4de72bce_0_4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21d4de72bce_0_4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1d4de72bce_0_4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g21d4de72bce_0_423"/>
          <p:cNvGrpSpPr/>
          <p:nvPr/>
        </p:nvGrpSpPr>
        <p:grpSpPr>
          <a:xfrm>
            <a:off x="6553032" y="4217852"/>
            <a:ext cx="2389068" cy="925737"/>
            <a:chOff x="6917201" y="0"/>
            <a:chExt cx="2227777" cy="863400"/>
          </a:xfrm>
        </p:grpSpPr>
        <p:sp>
          <p:nvSpPr>
            <p:cNvPr id="27" name="Google Shape;27;g21d4de72bce_0_42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1d4de72bce_0_42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1d4de72bce_0_42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g21d4de72bce_0_423"/>
          <p:cNvGrpSpPr/>
          <p:nvPr/>
        </p:nvGrpSpPr>
        <p:grpSpPr>
          <a:xfrm>
            <a:off x="199149" y="4055652"/>
            <a:ext cx="2795414" cy="1083308"/>
            <a:chOff x="6917201" y="0"/>
            <a:chExt cx="2227777" cy="863400"/>
          </a:xfrm>
        </p:grpSpPr>
        <p:sp>
          <p:nvSpPr>
            <p:cNvPr id="31" name="Google Shape;31;g21d4de72bce_0_42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1d4de72bce_0_42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1d4de72bce_0_42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g21d4de72bce_0_42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g21d4de72bce_0_42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21d4de72bce_0_4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21d4de72bce_0_5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g21d4de72bce_0_523"/>
          <p:cNvGrpSpPr/>
          <p:nvPr/>
        </p:nvGrpSpPr>
        <p:grpSpPr>
          <a:xfrm>
            <a:off x="5959222" y="4119576"/>
            <a:ext cx="2520952" cy="1024165"/>
            <a:chOff x="6917201" y="0"/>
            <a:chExt cx="2227777" cy="863400"/>
          </a:xfrm>
        </p:grpSpPr>
        <p:sp>
          <p:nvSpPr>
            <p:cNvPr id="112" name="Google Shape;112;g21d4de72bce_0_5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1d4de72bce_0_5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1d4de72bce_0_5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g21d4de72bce_0_523"/>
          <p:cNvGrpSpPr/>
          <p:nvPr/>
        </p:nvGrpSpPr>
        <p:grpSpPr>
          <a:xfrm>
            <a:off x="199149" y="2"/>
            <a:ext cx="2795414" cy="1083308"/>
            <a:chOff x="6917201" y="0"/>
            <a:chExt cx="2227777" cy="863400"/>
          </a:xfrm>
        </p:grpSpPr>
        <p:sp>
          <p:nvSpPr>
            <p:cNvPr id="116" name="Google Shape;116;g21d4de72bce_0_5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1d4de72bce_0_5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1d4de72bce_0_5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g21d4de72bce_0_5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21d4de72bce_0_523"/>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g21d4de72bce_0_5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21d4de72bce_0_5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21d4de72bce_0_45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g21d4de72bce_0_451"/>
          <p:cNvGrpSpPr/>
          <p:nvPr/>
        </p:nvGrpSpPr>
        <p:grpSpPr>
          <a:xfrm>
            <a:off x="5594191" y="3961115"/>
            <a:ext cx="2910145" cy="1182340"/>
            <a:chOff x="6917201" y="0"/>
            <a:chExt cx="2227777" cy="863400"/>
          </a:xfrm>
        </p:grpSpPr>
        <p:sp>
          <p:nvSpPr>
            <p:cNvPr id="40" name="Google Shape;40;g21d4de72bce_0_45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1d4de72bce_0_45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1d4de72bce_0_45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g21d4de72bce_0_451"/>
          <p:cNvGrpSpPr/>
          <p:nvPr/>
        </p:nvGrpSpPr>
        <p:grpSpPr>
          <a:xfrm>
            <a:off x="199149" y="2"/>
            <a:ext cx="2795414" cy="1083308"/>
            <a:chOff x="6917201" y="0"/>
            <a:chExt cx="2227777" cy="863400"/>
          </a:xfrm>
        </p:grpSpPr>
        <p:sp>
          <p:nvSpPr>
            <p:cNvPr id="44" name="Google Shape;44;g21d4de72bce_0_45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1d4de72bce_0_45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21d4de72bce_0_45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g21d4de72bce_0_45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g21d4de72bce_0_45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21d4de72bce_0_46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1d4de72bce_0_46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1d4de72bce_0_46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1d4de72bce_0_46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g21d4de72bce_0_46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21d4de72bce_0_46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21d4de72bce_0_47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1d4de72bce_0_47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1d4de72bce_0_47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1d4de72bce_0_47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g21d4de72bce_0_470"/>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g21d4de72bce_0_470"/>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g21d4de72bce_0_47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21d4de72bce_0_47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1d4de72bce_0_47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1d4de72bce_0_47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1d4de72bce_0_47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g21d4de72bce_0_47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21d4de72bce_0_48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1d4de72bce_0_48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1d4de72bce_0_4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1d4de72bce_0_484"/>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g21d4de72bce_0_484"/>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g21d4de72bce_0_48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21d4de72bce_0_49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1d4de72bce_0_49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g21d4de72bce_0_491"/>
          <p:cNvGrpSpPr/>
          <p:nvPr/>
        </p:nvGrpSpPr>
        <p:grpSpPr>
          <a:xfrm>
            <a:off x="255991" y="-118"/>
            <a:ext cx="2251347" cy="1043408"/>
            <a:chOff x="3961956" y="4383950"/>
            <a:chExt cx="1160548" cy="548700"/>
          </a:xfrm>
        </p:grpSpPr>
        <p:sp>
          <p:nvSpPr>
            <p:cNvPr id="81" name="Google Shape;81;g21d4de72bce_0_49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1d4de72bce_0_49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1d4de72bce_0_49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g21d4de72bce_0_49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g21d4de72bce_0_491"/>
          <p:cNvGrpSpPr/>
          <p:nvPr/>
        </p:nvGrpSpPr>
        <p:grpSpPr>
          <a:xfrm>
            <a:off x="34934" y="4522125"/>
            <a:ext cx="1593306" cy="617072"/>
            <a:chOff x="6917201" y="0"/>
            <a:chExt cx="2227777" cy="863400"/>
          </a:xfrm>
        </p:grpSpPr>
        <p:sp>
          <p:nvSpPr>
            <p:cNvPr id="86" name="Google Shape;86;g21d4de72bce_0_49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1d4de72bce_0_49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1d4de72bce_0_49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g21d4de72bce_0_491"/>
          <p:cNvGrpSpPr/>
          <p:nvPr/>
        </p:nvGrpSpPr>
        <p:grpSpPr>
          <a:xfrm>
            <a:off x="5886353" y="1243"/>
            <a:ext cx="3257455" cy="1261514"/>
            <a:chOff x="6917201" y="0"/>
            <a:chExt cx="2227777" cy="863400"/>
          </a:xfrm>
        </p:grpSpPr>
        <p:sp>
          <p:nvSpPr>
            <p:cNvPr id="90" name="Google Shape;90;g21d4de72bce_0_49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1d4de72bce_0_4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1d4de72bce_0_49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21d4de72bce_0_491"/>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g21d4de72bce_0_49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21d4de72bce_0_50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1d4de72bce_0_50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1d4de72bce_0_50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1d4de72bce_0_50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g21d4de72bce_0_50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g21d4de72bce_0_50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21d4de72bce_0_50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21d4de72bce_0_51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1d4de72bce_0_51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1d4de72bce_0_5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1d4de72bce_0_517"/>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21d4de72bce_0_5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21d4de72bce_0_4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g21d4de72bce_0_419"/>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g21d4de72bce_0_4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johnsmith88/heart-disease-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chive.ics.uci.edu/ml/datasets/Heart+Disease" TargetMode="External"/><Relationship Id="rId4" Type="http://schemas.openxmlformats.org/officeDocument/2006/relationships/hyperlink" Target="https://www.ncbi.nlm.nih.gov/pmc/articles/PMC826644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21d4de72bce_0_295"/>
          <p:cNvSpPr txBox="1"/>
          <p:nvPr/>
        </p:nvSpPr>
        <p:spPr>
          <a:xfrm>
            <a:off x="523250" y="456900"/>
            <a:ext cx="7726500" cy="4434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900"/>
              <a:buFont typeface="Arial"/>
              <a:buNone/>
            </a:pPr>
            <a:r>
              <a:rPr b="1" i="0" lang="en" sz="2900" u="none" cap="none" strike="noStrike">
                <a:solidFill>
                  <a:srgbClr val="2D3B45"/>
                </a:solidFill>
                <a:latin typeface="Arial"/>
                <a:ea typeface="Arial"/>
                <a:cs typeface="Arial"/>
                <a:sym typeface="Arial"/>
              </a:rPr>
              <a:t>CIS 5</a:t>
            </a:r>
            <a:r>
              <a:rPr b="1" lang="en" sz="2900">
                <a:solidFill>
                  <a:srgbClr val="2D3B45"/>
                </a:solidFill>
              </a:rPr>
              <a:t>570- Introduction to Big Data</a:t>
            </a:r>
            <a:endParaRPr b="1" i="0" sz="2900" u="none" cap="none" strike="noStrike">
              <a:solidFill>
                <a:srgbClr val="2D3B4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2D3B4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2D3B45"/>
              </a:solidFill>
              <a:latin typeface="Arial"/>
              <a:ea typeface="Arial"/>
              <a:cs typeface="Arial"/>
              <a:sym typeface="Arial"/>
            </a:endParaRPr>
          </a:p>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FINDING FREQUENT SETS OF SYMPTOMS &amp; PREDICTION OF HEART DISEASE </a:t>
            </a:r>
            <a:endParaRPr b="1" sz="3300">
              <a:solidFill>
                <a:srgbClr val="2D3B45"/>
              </a:solidFill>
            </a:endParaRPr>
          </a:p>
          <a:p>
            <a:pPr indent="0" lvl="0" marL="0" marR="0" rtl="0" algn="l">
              <a:lnSpc>
                <a:spcPct val="100000"/>
              </a:lnSpc>
              <a:spcBef>
                <a:spcPts val="0"/>
              </a:spcBef>
              <a:spcAft>
                <a:spcPts val="0"/>
              </a:spcAft>
              <a:buClr>
                <a:srgbClr val="000000"/>
              </a:buClr>
              <a:buSzPts val="2900"/>
              <a:buFont typeface="Arial"/>
              <a:buNone/>
            </a:pPr>
            <a:r>
              <a:t/>
            </a:r>
            <a:endParaRPr b="1" sz="2900">
              <a:solidFill>
                <a:srgbClr val="2D3B45"/>
              </a:solidFill>
            </a:endParaRPr>
          </a:p>
          <a:p>
            <a:pPr indent="0" lvl="0" marL="0" marR="0" rtl="0" algn="l">
              <a:lnSpc>
                <a:spcPct val="100000"/>
              </a:lnSpc>
              <a:spcBef>
                <a:spcPts val="0"/>
              </a:spcBef>
              <a:spcAft>
                <a:spcPts val="0"/>
              </a:spcAft>
              <a:buClr>
                <a:srgbClr val="000000"/>
              </a:buClr>
              <a:buSzPts val="2900"/>
              <a:buFont typeface="Arial"/>
              <a:buNone/>
            </a:pPr>
            <a:r>
              <a:t/>
            </a:r>
            <a:endParaRPr b="1" sz="2900">
              <a:solidFill>
                <a:srgbClr val="2D3B45"/>
              </a:solidFill>
            </a:endParaRPr>
          </a:p>
          <a:p>
            <a:pPr indent="0" lvl="0" marL="0" marR="0" rtl="0" algn="just">
              <a:lnSpc>
                <a:spcPct val="100000"/>
              </a:lnSpc>
              <a:spcBef>
                <a:spcPts val="0"/>
              </a:spcBef>
              <a:spcAft>
                <a:spcPts val="0"/>
              </a:spcAft>
              <a:buClr>
                <a:srgbClr val="000000"/>
              </a:buClr>
              <a:buSzPts val="2900"/>
              <a:buFont typeface="Arial"/>
              <a:buNone/>
            </a:pPr>
            <a:br>
              <a:rPr b="1" lang="en" sz="2900">
                <a:solidFill>
                  <a:srgbClr val="2D3B45"/>
                </a:solidFill>
              </a:rPr>
            </a:br>
            <a:r>
              <a:rPr b="1" lang="en" sz="1600">
                <a:solidFill>
                  <a:srgbClr val="2D3B45"/>
                </a:solidFill>
              </a:rPr>
              <a:t>Presented by-</a:t>
            </a:r>
            <a:endParaRPr b="1" sz="1600">
              <a:solidFill>
                <a:srgbClr val="2D3B45"/>
              </a:solidFill>
            </a:endParaRPr>
          </a:p>
          <a:p>
            <a:pPr indent="0" lvl="0" marL="0" marR="0" rtl="0" algn="just">
              <a:lnSpc>
                <a:spcPct val="100000"/>
              </a:lnSpc>
              <a:spcBef>
                <a:spcPts val="0"/>
              </a:spcBef>
              <a:spcAft>
                <a:spcPts val="0"/>
              </a:spcAft>
              <a:buClr>
                <a:srgbClr val="000000"/>
              </a:buClr>
              <a:buSzPts val="2900"/>
              <a:buFont typeface="Arial"/>
              <a:buNone/>
            </a:pPr>
            <a:r>
              <a:rPr lang="en">
                <a:solidFill>
                  <a:srgbClr val="2D3B45"/>
                </a:solidFill>
              </a:rPr>
              <a:t>Pratiksha Gaikwad</a:t>
            </a:r>
            <a:endParaRPr>
              <a:solidFill>
                <a:srgbClr val="2D3B45"/>
              </a:solidFill>
            </a:endParaRPr>
          </a:p>
          <a:p>
            <a:pPr indent="0" lvl="0" marL="0" marR="0" rtl="0" algn="just">
              <a:lnSpc>
                <a:spcPct val="100000"/>
              </a:lnSpc>
              <a:spcBef>
                <a:spcPts val="0"/>
              </a:spcBef>
              <a:spcAft>
                <a:spcPts val="0"/>
              </a:spcAft>
              <a:buClr>
                <a:srgbClr val="000000"/>
              </a:buClr>
              <a:buSzPts val="2900"/>
              <a:buFont typeface="Arial"/>
              <a:buNone/>
            </a:pPr>
            <a:r>
              <a:rPr lang="en">
                <a:solidFill>
                  <a:srgbClr val="2D3B45"/>
                </a:solidFill>
              </a:rPr>
              <a:t>Fariha Danish</a:t>
            </a:r>
            <a:endParaRPr>
              <a:solidFill>
                <a:srgbClr val="2D3B45"/>
              </a:solidFill>
            </a:endParaRPr>
          </a:p>
          <a:p>
            <a:pPr indent="0" lvl="0" marL="0" marR="0" rtl="0" algn="just">
              <a:lnSpc>
                <a:spcPct val="100000"/>
              </a:lnSpc>
              <a:spcBef>
                <a:spcPts val="0"/>
              </a:spcBef>
              <a:spcAft>
                <a:spcPts val="0"/>
              </a:spcAft>
              <a:buClr>
                <a:srgbClr val="000000"/>
              </a:buClr>
              <a:buSzPts val="2900"/>
              <a:buFont typeface="Arial"/>
              <a:buNone/>
            </a:pPr>
            <a:r>
              <a:rPr lang="en">
                <a:solidFill>
                  <a:srgbClr val="2D3B45"/>
                </a:solidFill>
              </a:rPr>
              <a:t>Sayali Gaurav Agalave</a:t>
            </a:r>
            <a:endParaRPr>
              <a:solidFill>
                <a:srgbClr val="2D3B45"/>
              </a:solidFill>
            </a:endParaRPr>
          </a:p>
          <a:p>
            <a:pPr indent="0" lvl="0" marL="0" marR="0" rtl="0" algn="just">
              <a:lnSpc>
                <a:spcPct val="100000"/>
              </a:lnSpc>
              <a:spcBef>
                <a:spcPts val="0"/>
              </a:spcBef>
              <a:spcAft>
                <a:spcPts val="0"/>
              </a:spcAft>
              <a:buClr>
                <a:srgbClr val="000000"/>
              </a:buClr>
              <a:buSzPts val="2900"/>
              <a:buFont typeface="Arial"/>
              <a:buNone/>
            </a:pPr>
            <a:r>
              <a:rPr lang="en">
                <a:solidFill>
                  <a:srgbClr val="2D3B45"/>
                </a:solidFill>
              </a:rPr>
              <a:t>Anika Raisa Chowdhury</a:t>
            </a:r>
            <a:endParaRPr>
              <a:solidFill>
                <a:srgbClr val="2D3B45"/>
              </a:solidFill>
            </a:endParaRPr>
          </a:p>
          <a:p>
            <a:pPr indent="0" lvl="0" marL="0" marR="0" rtl="0" algn="just">
              <a:lnSpc>
                <a:spcPct val="100000"/>
              </a:lnSpc>
              <a:spcBef>
                <a:spcPts val="0"/>
              </a:spcBef>
              <a:spcAft>
                <a:spcPts val="0"/>
              </a:spcAft>
              <a:buClr>
                <a:srgbClr val="000000"/>
              </a:buClr>
              <a:buSzPts val="2900"/>
              <a:buFont typeface="Arial"/>
              <a:buNone/>
            </a:pPr>
            <a:r>
              <a:rPr lang="en">
                <a:solidFill>
                  <a:srgbClr val="2D3B45"/>
                </a:solidFill>
              </a:rPr>
              <a:t>Anubhuti Hiwase</a:t>
            </a:r>
            <a:endParaRPr>
              <a:solidFill>
                <a:srgbClr val="2D3B45"/>
              </a:solidFill>
            </a:endParaRPr>
          </a:p>
        </p:txBody>
      </p:sp>
      <p:pic>
        <p:nvPicPr>
          <p:cNvPr id="129" name="Google Shape;129;g21d4de72bce_0_295"/>
          <p:cNvPicPr preferRelativeResize="0"/>
          <p:nvPr/>
        </p:nvPicPr>
        <p:blipFill rotWithShape="1">
          <a:blip r:embed="rId4">
            <a:alphaModFix/>
          </a:blip>
          <a:srcRect b="63304" l="43290" r="43292" t="11311"/>
          <a:stretch/>
        </p:blipFill>
        <p:spPr>
          <a:xfrm>
            <a:off x="7692976" y="0"/>
            <a:ext cx="1347124" cy="143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t/>
            </a:r>
            <a:endParaRPr sz="3600"/>
          </a:p>
          <a:p>
            <a:pPr indent="0" lvl="0" marL="0" rtl="0" algn="ctr">
              <a:lnSpc>
                <a:spcPct val="115000"/>
              </a:lnSpc>
              <a:spcBef>
                <a:spcPts val="1200"/>
              </a:spcBef>
              <a:spcAft>
                <a:spcPts val="1200"/>
              </a:spcAft>
              <a:buSzPts val="1800"/>
              <a:buNone/>
            </a:pPr>
            <a:r>
              <a:rPr lang="en" sz="3600"/>
              <a:t>Thank You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Goal</a:t>
            </a:r>
            <a:endParaRPr/>
          </a:p>
        </p:txBody>
      </p:sp>
      <p:sp>
        <p:nvSpPr>
          <p:cNvPr id="135" name="Google Shape;135;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Research goal: </a:t>
            </a:r>
            <a:r>
              <a:rPr lang="en" sz="1400">
                <a:solidFill>
                  <a:srgbClr val="2D3B45"/>
                </a:solidFill>
              </a:rPr>
              <a:t>Predicting Heart Disease Risk using Efficient Frequent Itemsets</a:t>
            </a:r>
            <a:endParaRPr sz="1400">
              <a:solidFill>
                <a:srgbClr val="2D3B45"/>
              </a:solidFill>
            </a:endParaRPr>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200"/>
              </a:spcBef>
              <a:spcAft>
                <a:spcPts val="0"/>
              </a:spcAft>
              <a:buSzPts val="1800"/>
              <a:buNone/>
            </a:pPr>
            <a:r>
              <a:rPr lang="en" sz="1400"/>
              <a:t>Dataset: </a:t>
            </a:r>
            <a:r>
              <a:rPr lang="en" sz="1400" u="sng">
                <a:solidFill>
                  <a:schemeClr val="hlink"/>
                </a:solidFill>
                <a:hlinkClick r:id="rId3"/>
              </a:rPr>
              <a:t>https://www.kaggle.com/datasets/johnsmith88/heart-disease-dataset</a:t>
            </a:r>
            <a:endParaRPr sz="1400">
              <a:solidFill>
                <a:srgbClr val="1155CD"/>
              </a:solidFill>
            </a:endParaRPr>
          </a:p>
          <a:p>
            <a:pPr indent="-317500" lvl="0" marL="457200" rtl="0" algn="l">
              <a:lnSpc>
                <a:spcPct val="115000"/>
              </a:lnSpc>
              <a:spcBef>
                <a:spcPts val="1200"/>
              </a:spcBef>
              <a:spcAft>
                <a:spcPts val="0"/>
              </a:spcAft>
              <a:buSzPts val="1400"/>
              <a:buAutoNum type="arabicPeriod"/>
            </a:pPr>
            <a:r>
              <a:rPr lang="en" sz="1400">
                <a:solidFill>
                  <a:srgbClr val="3C4043"/>
                </a:solidFill>
                <a:highlight>
                  <a:srgbClr val="FFFFFF"/>
                </a:highlight>
              </a:rPr>
              <a:t>The original data set consists of four databases: Cleveland, Hungary, Switzerland, and Long Beach V. It contains 76 attributes.</a:t>
            </a:r>
            <a:endParaRPr sz="1400">
              <a:solidFill>
                <a:srgbClr val="3C4043"/>
              </a:solidFill>
              <a:highlight>
                <a:srgbClr val="FFFFFF"/>
              </a:highlight>
            </a:endParaRPr>
          </a:p>
          <a:p>
            <a:pPr indent="-317500" lvl="0" marL="457200" rtl="0" algn="l">
              <a:lnSpc>
                <a:spcPct val="115000"/>
              </a:lnSpc>
              <a:spcBef>
                <a:spcPts val="0"/>
              </a:spcBef>
              <a:spcAft>
                <a:spcPts val="0"/>
              </a:spcAft>
              <a:buClr>
                <a:srgbClr val="3C4043"/>
              </a:buClr>
              <a:buSzPts val="1400"/>
              <a:buAutoNum type="arabicPeriod"/>
            </a:pPr>
            <a:r>
              <a:rPr lang="en" sz="1400">
                <a:solidFill>
                  <a:srgbClr val="3C4043"/>
                </a:solidFill>
                <a:highlight>
                  <a:srgbClr val="FFFFFF"/>
                </a:highlight>
              </a:rPr>
              <a:t>For our analysis we are considering just the Cleveland database having 13 attributes.</a:t>
            </a:r>
            <a:endParaRPr sz="1400">
              <a:solidFill>
                <a:srgbClr val="3C4043"/>
              </a:solidFill>
              <a:highlight>
                <a:srgbClr val="FFFFFF"/>
              </a:highlight>
            </a:endParaRPr>
          </a:p>
          <a:p>
            <a:pPr indent="0" lvl="0" marL="457200" rtl="0" algn="l">
              <a:lnSpc>
                <a:spcPct val="115000"/>
              </a:lnSpc>
              <a:spcBef>
                <a:spcPts val="1200"/>
              </a:spcBef>
              <a:spcAft>
                <a:spcPts val="0"/>
              </a:spcAft>
              <a:buNone/>
            </a:pPr>
            <a:r>
              <a:t/>
            </a:r>
            <a:endParaRPr sz="1400">
              <a:solidFill>
                <a:srgbClr val="3C4043"/>
              </a:solidFill>
              <a:highlight>
                <a:srgbClr val="FFFFFF"/>
              </a:highlight>
            </a:endParaRPr>
          </a:p>
          <a:p>
            <a:pPr indent="0" lvl="0" marL="457200" rtl="0" algn="l">
              <a:lnSpc>
                <a:spcPct val="115000"/>
              </a:lnSpc>
              <a:spcBef>
                <a:spcPts val="1200"/>
              </a:spcBef>
              <a:spcAft>
                <a:spcPts val="0"/>
              </a:spcAft>
              <a:buNone/>
            </a:pPr>
            <a:r>
              <a:t/>
            </a:r>
            <a:endParaRPr sz="1400">
              <a:solidFill>
                <a:srgbClr val="3C4043"/>
              </a:solidFill>
              <a:highlight>
                <a:srgbClr val="FFFFFF"/>
              </a:highlight>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38eb10c0c3_0_0"/>
          <p:cNvSpPr txBox="1"/>
          <p:nvPr>
            <p:ph type="title"/>
          </p:nvPr>
        </p:nvSpPr>
        <p:spPr>
          <a:xfrm>
            <a:off x="819150" y="734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g238eb10c0c3_0_0"/>
          <p:cNvSpPr txBox="1"/>
          <p:nvPr>
            <p:ph idx="1" type="body"/>
          </p:nvPr>
        </p:nvSpPr>
        <p:spPr>
          <a:xfrm>
            <a:off x="819150" y="1612200"/>
            <a:ext cx="7505700" cy="30972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AutoNum type="arabicPeriod"/>
            </a:pPr>
            <a:r>
              <a:rPr lang="en"/>
              <a:t>Heart is an </a:t>
            </a:r>
            <a:r>
              <a:rPr lang="en"/>
              <a:t>important part of the body. And also Heart diseases are the one of the leading human killer diseases.</a:t>
            </a:r>
            <a:endParaRPr/>
          </a:p>
          <a:p>
            <a:pPr indent="-311150" lvl="0" marL="457200" rtl="0" algn="l">
              <a:lnSpc>
                <a:spcPct val="150000"/>
              </a:lnSpc>
              <a:spcBef>
                <a:spcPts val="0"/>
              </a:spcBef>
              <a:spcAft>
                <a:spcPts val="0"/>
              </a:spcAft>
              <a:buSzPts val="1300"/>
              <a:buAutoNum type="arabicPeriod"/>
            </a:pPr>
            <a:r>
              <a:rPr lang="en"/>
              <a:t>In today’s world, the cause of death for both men and women is primarily by heart disease.</a:t>
            </a:r>
            <a:endParaRPr/>
          </a:p>
          <a:p>
            <a:pPr indent="-311150" lvl="0" marL="457200" rtl="0" algn="l">
              <a:lnSpc>
                <a:spcPct val="150000"/>
              </a:lnSpc>
              <a:spcBef>
                <a:spcPts val="0"/>
              </a:spcBef>
              <a:spcAft>
                <a:spcPts val="0"/>
              </a:spcAft>
              <a:buSzPts val="1300"/>
              <a:buAutoNum type="arabicPeriod"/>
            </a:pPr>
            <a:r>
              <a:rPr lang="en"/>
              <a:t>Data mining is widely used in many domains. It plays an vital role in the medical domain.</a:t>
            </a:r>
            <a:endParaRPr/>
          </a:p>
          <a:p>
            <a:pPr indent="-311150" lvl="0" marL="457200" rtl="0" algn="l">
              <a:lnSpc>
                <a:spcPct val="150000"/>
              </a:lnSpc>
              <a:spcBef>
                <a:spcPts val="0"/>
              </a:spcBef>
              <a:spcAft>
                <a:spcPts val="0"/>
              </a:spcAft>
              <a:buSzPts val="1300"/>
              <a:buAutoNum type="arabicPeriod"/>
            </a:pPr>
            <a:r>
              <a:rPr lang="en"/>
              <a:t>The idea of discovering patterns which may aid in decision making and saving of lives. We decided to work with the Apriori algorithm.</a:t>
            </a:r>
            <a:endParaRPr/>
          </a:p>
          <a:p>
            <a:pPr indent="-311150" lvl="0" marL="457200" rtl="0" algn="l">
              <a:lnSpc>
                <a:spcPct val="150000"/>
              </a:lnSpc>
              <a:spcBef>
                <a:spcPts val="0"/>
              </a:spcBef>
              <a:spcAft>
                <a:spcPts val="0"/>
              </a:spcAft>
              <a:buSzPts val="1300"/>
              <a:buAutoNum type="arabicPeriod"/>
            </a:pPr>
            <a:r>
              <a:rPr lang="en"/>
              <a:t>For predicting the frequent itemsets(symptoms) our </a:t>
            </a:r>
            <a:r>
              <a:rPr lang="en"/>
              <a:t>dataset and create the association rules that indicate risk of heart disease.</a:t>
            </a:r>
            <a:endParaRPr/>
          </a:p>
          <a:p>
            <a:pPr indent="-311150" lvl="0" marL="457200" rtl="0" algn="l">
              <a:lnSpc>
                <a:spcPct val="150000"/>
              </a:lnSpc>
              <a:spcBef>
                <a:spcPts val="0"/>
              </a:spcBef>
              <a:spcAft>
                <a:spcPts val="0"/>
              </a:spcAft>
              <a:buSzPts val="1300"/>
              <a:buAutoNum type="arabicPeriod"/>
            </a:pPr>
            <a:r>
              <a:rPr lang="en"/>
              <a:t>We have trained the binary classification model to predict the presence or absence of heart disease.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384950" y="3000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Preprocessing Data</a:t>
            </a:r>
            <a:endParaRPr/>
          </a:p>
          <a:p>
            <a:pPr indent="0" lvl="0" marL="0" rtl="0" algn="l">
              <a:lnSpc>
                <a:spcPct val="100000"/>
              </a:lnSpc>
              <a:spcBef>
                <a:spcPts val="0"/>
              </a:spcBef>
              <a:spcAft>
                <a:spcPts val="0"/>
              </a:spcAft>
              <a:buSzPts val="3111"/>
              <a:buNone/>
            </a:pPr>
            <a:r>
              <a:t/>
            </a:r>
            <a:endParaRPr b="1" sz="1300">
              <a:solidFill>
                <a:schemeClr val="dk2"/>
              </a:solidFill>
              <a:latin typeface="Calibri"/>
              <a:ea typeface="Calibri"/>
              <a:cs typeface="Calibri"/>
              <a:sym typeface="Calibri"/>
            </a:endParaRPr>
          </a:p>
        </p:txBody>
      </p:sp>
      <p:sp>
        <p:nvSpPr>
          <p:cNvPr id="147" name="Google Shape;147;p3"/>
          <p:cNvSpPr txBox="1"/>
          <p:nvPr>
            <p:ph idx="1" type="body"/>
          </p:nvPr>
        </p:nvSpPr>
        <p:spPr>
          <a:xfrm>
            <a:off x="450775" y="962800"/>
            <a:ext cx="1532700" cy="714600"/>
          </a:xfrm>
          <a:prstGeom prst="rect">
            <a:avLst/>
          </a:prstGeom>
          <a:noFill/>
          <a:ln>
            <a:noFill/>
          </a:ln>
        </p:spPr>
        <p:txBody>
          <a:bodyPr anchorCtr="0" anchor="t" bIns="91425" lIns="91425" spcFirstLastPara="1" rIns="91425" wrap="square" tIns="91425">
            <a:normAutofit fontScale="25000" lnSpcReduction="20000"/>
          </a:bodyPr>
          <a:lstStyle/>
          <a:p>
            <a:pPr indent="-304922" lvl="0" marL="457200" rtl="0" algn="l">
              <a:lnSpc>
                <a:spcPct val="115000"/>
              </a:lnSpc>
              <a:spcBef>
                <a:spcPts val="0"/>
              </a:spcBef>
              <a:spcAft>
                <a:spcPts val="0"/>
              </a:spcAft>
              <a:buSzPct val="100000"/>
              <a:buChar char="●"/>
            </a:pPr>
            <a:r>
              <a:rPr lang="en" sz="4807"/>
              <a:t>Data cleaning &amp; manipulation</a:t>
            </a:r>
            <a:endParaRPr sz="4807"/>
          </a:p>
          <a:p>
            <a:pPr indent="-304922" lvl="0" marL="457200" rtl="0" algn="l">
              <a:lnSpc>
                <a:spcPct val="115000"/>
              </a:lnSpc>
              <a:spcBef>
                <a:spcPts val="0"/>
              </a:spcBef>
              <a:spcAft>
                <a:spcPts val="0"/>
              </a:spcAft>
              <a:buSzPct val="100000"/>
              <a:buChar char="●"/>
            </a:pPr>
            <a:r>
              <a:rPr lang="en" sz="4807"/>
              <a:t>Zeroing in on </a:t>
            </a:r>
            <a:r>
              <a:rPr lang="en" sz="4807"/>
              <a:t>cleveland</a:t>
            </a:r>
            <a:r>
              <a:rPr lang="en" sz="4807"/>
              <a:t> data</a:t>
            </a:r>
            <a:endParaRPr sz="4807"/>
          </a:p>
          <a:p>
            <a:pPr indent="0" lvl="0" marL="457200" rtl="0" algn="l">
              <a:lnSpc>
                <a:spcPct val="115000"/>
              </a:lnSpc>
              <a:spcBef>
                <a:spcPts val="0"/>
              </a:spcBef>
              <a:spcAft>
                <a:spcPts val="0"/>
              </a:spcAft>
              <a:buNone/>
            </a:pPr>
            <a:r>
              <a:t/>
            </a:r>
            <a:endParaRPr sz="4807"/>
          </a:p>
          <a:p>
            <a:pPr indent="0" lvl="0" marL="457200" rtl="0" algn="l">
              <a:lnSpc>
                <a:spcPct val="115000"/>
              </a:lnSpc>
              <a:spcBef>
                <a:spcPts val="0"/>
              </a:spcBef>
              <a:spcAft>
                <a:spcPts val="0"/>
              </a:spcAft>
              <a:buNone/>
            </a:pPr>
            <a:r>
              <a:t/>
            </a:r>
            <a:endParaRPr/>
          </a:p>
          <a:p>
            <a:pPr indent="0" lvl="0" marL="0" rtl="0" algn="l">
              <a:lnSpc>
                <a:spcPct val="115000"/>
              </a:lnSpc>
              <a:spcBef>
                <a:spcPts val="1200"/>
              </a:spcBef>
              <a:spcAft>
                <a:spcPts val="1200"/>
              </a:spcAft>
              <a:buNone/>
            </a:pPr>
            <a:r>
              <a:t/>
            </a:r>
            <a:endParaRPr/>
          </a:p>
        </p:txBody>
      </p:sp>
      <p:pic>
        <p:nvPicPr>
          <p:cNvPr id="148" name="Google Shape;148;p3"/>
          <p:cNvPicPr preferRelativeResize="0"/>
          <p:nvPr/>
        </p:nvPicPr>
        <p:blipFill>
          <a:blip r:embed="rId3">
            <a:alphaModFix/>
          </a:blip>
          <a:stretch>
            <a:fillRect/>
          </a:stretch>
        </p:blipFill>
        <p:spPr>
          <a:xfrm>
            <a:off x="2743075" y="1254675"/>
            <a:ext cx="6139425" cy="3447250"/>
          </a:xfrm>
          <a:prstGeom prst="rect">
            <a:avLst/>
          </a:prstGeom>
          <a:noFill/>
          <a:ln>
            <a:noFill/>
          </a:ln>
        </p:spPr>
      </p:pic>
      <p:pic>
        <p:nvPicPr>
          <p:cNvPr id="149" name="Google Shape;149;p3"/>
          <p:cNvPicPr preferRelativeResize="0"/>
          <p:nvPr/>
        </p:nvPicPr>
        <p:blipFill>
          <a:blip r:embed="rId4">
            <a:alphaModFix/>
          </a:blip>
          <a:stretch>
            <a:fillRect/>
          </a:stretch>
        </p:blipFill>
        <p:spPr>
          <a:xfrm>
            <a:off x="237926" y="2214425"/>
            <a:ext cx="2223700" cy="1264725"/>
          </a:xfrm>
          <a:prstGeom prst="rect">
            <a:avLst/>
          </a:prstGeom>
          <a:noFill/>
          <a:ln>
            <a:noFill/>
          </a:ln>
        </p:spPr>
      </p:pic>
      <p:pic>
        <p:nvPicPr>
          <p:cNvPr id="150" name="Google Shape;150;p3"/>
          <p:cNvPicPr preferRelativeResize="0"/>
          <p:nvPr/>
        </p:nvPicPr>
        <p:blipFill>
          <a:blip r:embed="rId5">
            <a:alphaModFix/>
          </a:blip>
          <a:stretch>
            <a:fillRect/>
          </a:stretch>
        </p:blipFill>
        <p:spPr>
          <a:xfrm>
            <a:off x="237925" y="3479146"/>
            <a:ext cx="2223700" cy="12640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1d4de72bce_2_0"/>
          <p:cNvPicPr preferRelativeResize="0"/>
          <p:nvPr/>
        </p:nvPicPr>
        <p:blipFill>
          <a:blip r:embed="rId3">
            <a:alphaModFix/>
          </a:blip>
          <a:stretch>
            <a:fillRect/>
          </a:stretch>
        </p:blipFill>
        <p:spPr>
          <a:xfrm>
            <a:off x="466900" y="535975"/>
            <a:ext cx="8042925" cy="4226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Methodology</a:t>
            </a:r>
            <a:endParaRPr/>
          </a:p>
        </p:txBody>
      </p:sp>
      <p:sp>
        <p:nvSpPr>
          <p:cNvPr id="161" name="Google Shape;161;p4"/>
          <p:cNvSpPr txBox="1"/>
          <p:nvPr>
            <p:ph idx="1" type="body"/>
          </p:nvPr>
        </p:nvSpPr>
        <p:spPr>
          <a:xfrm>
            <a:off x="819150" y="1514100"/>
            <a:ext cx="7505700" cy="29247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SzPts val="1300"/>
              <a:buAutoNum type="arabicPeriod"/>
            </a:pPr>
            <a:r>
              <a:rPr lang="en"/>
              <a:t>We first found the frequency of singletons.</a:t>
            </a:r>
            <a:endParaRPr/>
          </a:p>
          <a:p>
            <a:pPr indent="-311150" lvl="0" marL="457200" rtl="0" algn="l">
              <a:lnSpc>
                <a:spcPct val="115000"/>
              </a:lnSpc>
              <a:spcBef>
                <a:spcPts val="0"/>
              </a:spcBef>
              <a:spcAft>
                <a:spcPts val="0"/>
              </a:spcAft>
              <a:buSzPts val="1300"/>
              <a:buAutoNum type="arabicPeriod"/>
            </a:pPr>
            <a:r>
              <a:rPr lang="en"/>
              <a:t>Using the map and reduceByKey transformations, we determined the frequency .</a:t>
            </a:r>
            <a:endParaRPr/>
          </a:p>
          <a:p>
            <a:pPr indent="-311150" lvl="0" marL="457200" rtl="0" algn="l">
              <a:lnSpc>
                <a:spcPct val="115000"/>
              </a:lnSpc>
              <a:spcBef>
                <a:spcPts val="0"/>
              </a:spcBef>
              <a:spcAft>
                <a:spcPts val="0"/>
              </a:spcAft>
              <a:buSzPts val="1300"/>
              <a:buAutoNum type="arabicPeriod"/>
            </a:pPr>
            <a:r>
              <a:rPr lang="en"/>
              <a:t>We applied the filter transformation to the RDD where the lambda function checks if the first value in the combination is greater than or equal to 2.</a:t>
            </a:r>
            <a:endParaRPr/>
          </a:p>
          <a:p>
            <a:pPr indent="-311150" lvl="0" marL="457200" rtl="0" algn="l">
              <a:lnSpc>
                <a:spcPct val="115000"/>
              </a:lnSpc>
              <a:spcBef>
                <a:spcPts val="0"/>
              </a:spcBef>
              <a:spcAft>
                <a:spcPts val="0"/>
              </a:spcAft>
              <a:buSzPts val="1300"/>
              <a:buAutoNum type="arabicPeriod"/>
            </a:pPr>
            <a:r>
              <a:rPr lang="en"/>
              <a:t>This step includes the extraction of the key-value pairs from the combination of all 4 attributes using map and collectAsMap functions.</a:t>
            </a:r>
            <a:endParaRPr/>
          </a:p>
          <a:p>
            <a:pPr indent="-311150" lvl="0" marL="457200" rtl="0" algn="l">
              <a:lnSpc>
                <a:spcPct val="115000"/>
              </a:lnSpc>
              <a:spcBef>
                <a:spcPts val="0"/>
              </a:spcBef>
              <a:spcAft>
                <a:spcPts val="0"/>
              </a:spcAft>
              <a:buSzPts val="1300"/>
              <a:buAutoNum type="arabicPeriod"/>
            </a:pPr>
            <a:r>
              <a:rPr lang="en"/>
              <a:t>Extracts the age, gender, angina_count, sugar_count and calculates the support for the current age &amp; gender combination</a:t>
            </a:r>
            <a:endParaRPr/>
          </a:p>
          <a:p>
            <a:pPr indent="-311150" lvl="0" marL="457200" rtl="0" algn="l">
              <a:lnSpc>
                <a:spcPct val="115000"/>
              </a:lnSpc>
              <a:spcBef>
                <a:spcPts val="0"/>
              </a:spcBef>
              <a:spcAft>
                <a:spcPts val="0"/>
              </a:spcAft>
              <a:buSzPts val="1300"/>
              <a:buAutoNum type="arabicPeriod"/>
            </a:pPr>
            <a:r>
              <a:rPr lang="en"/>
              <a:t>In next step, the confidence of angina &amp; sugar is obtained using the calculated counts &amp; support for the age-gender group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522375" y="609975"/>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3111"/>
              <a:buFont typeface="Arial"/>
              <a:buNone/>
            </a:pPr>
            <a:r>
              <a:rPr lang="en"/>
              <a:t>Classification and Prediction</a:t>
            </a:r>
            <a:endParaRPr/>
          </a:p>
        </p:txBody>
      </p:sp>
      <p:sp>
        <p:nvSpPr>
          <p:cNvPr id="167" name="Google Shape;167;p5"/>
          <p:cNvSpPr txBox="1"/>
          <p:nvPr>
            <p:ph idx="1" type="body"/>
          </p:nvPr>
        </p:nvSpPr>
        <p:spPr>
          <a:xfrm>
            <a:off x="331225" y="1347750"/>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
              <a:t>Feature</a:t>
            </a:r>
            <a:r>
              <a:rPr lang="en"/>
              <a:t> extraction</a:t>
            </a:r>
            <a:endParaRPr/>
          </a:p>
          <a:p>
            <a:pPr indent="-311150" lvl="0" marL="457200" rtl="0" algn="l">
              <a:lnSpc>
                <a:spcPct val="115000"/>
              </a:lnSpc>
              <a:spcBef>
                <a:spcPts val="0"/>
              </a:spcBef>
              <a:spcAft>
                <a:spcPts val="0"/>
              </a:spcAft>
              <a:buSzPts val="1300"/>
              <a:buAutoNum type="arabicPeriod"/>
            </a:pPr>
            <a:r>
              <a:rPr lang="en"/>
              <a:t>Classification Methods</a:t>
            </a:r>
            <a:endParaRPr/>
          </a:p>
          <a:p>
            <a:pPr indent="-298450" lvl="1" marL="1371600" rtl="0" algn="l">
              <a:lnSpc>
                <a:spcPct val="115000"/>
              </a:lnSpc>
              <a:spcBef>
                <a:spcPts val="0"/>
              </a:spcBef>
              <a:spcAft>
                <a:spcPts val="0"/>
              </a:spcAft>
              <a:buSzPts val="1100"/>
              <a:buAutoNum type="alphaLcPeriod"/>
            </a:pPr>
            <a:r>
              <a:rPr lang="en"/>
              <a:t>KNN Algorithm =&gt; AUC score: 0.75, ROC AUC score =&gt; 0.67</a:t>
            </a:r>
            <a:endParaRPr/>
          </a:p>
          <a:p>
            <a:pPr indent="-298450" lvl="1" marL="1371600" rtl="0" algn="l">
              <a:lnSpc>
                <a:spcPct val="115000"/>
              </a:lnSpc>
              <a:spcBef>
                <a:spcPts val="0"/>
              </a:spcBef>
              <a:spcAft>
                <a:spcPts val="0"/>
              </a:spcAft>
              <a:buSzPts val="1100"/>
              <a:buAutoNum type="alphaLcPeriod"/>
            </a:pPr>
            <a:r>
              <a:rPr lang="en"/>
              <a:t>Decision Trees =&gt; </a:t>
            </a:r>
            <a:r>
              <a:rPr lang="en"/>
              <a:t>AUC score: 1, ROC AUC score =&gt; 1</a:t>
            </a:r>
            <a:endParaRPr/>
          </a:p>
          <a:p>
            <a:pPr indent="-311150" lvl="0" marL="457200" rtl="0" algn="l">
              <a:lnSpc>
                <a:spcPct val="115000"/>
              </a:lnSpc>
              <a:spcBef>
                <a:spcPts val="0"/>
              </a:spcBef>
              <a:spcAft>
                <a:spcPts val="0"/>
              </a:spcAft>
              <a:buSzPts val="1300"/>
              <a:buAutoNum type="arabicPeriod"/>
            </a:pPr>
            <a:r>
              <a:rPr lang="en"/>
              <a:t>Model evaluation:</a:t>
            </a:r>
            <a:endParaRPr/>
          </a:p>
          <a:p>
            <a:pPr indent="0" lvl="0" marL="0" rtl="0" algn="l">
              <a:lnSpc>
                <a:spcPct val="115000"/>
              </a:lnSpc>
              <a:spcBef>
                <a:spcPts val="0"/>
              </a:spcBef>
              <a:spcAft>
                <a:spcPts val="0"/>
              </a:spcAft>
              <a:buNone/>
            </a:pPr>
            <a:r>
              <a:rPr lang="en"/>
              <a:t>                           </a:t>
            </a:r>
            <a:r>
              <a:rPr lang="en" sz="1100"/>
              <a:t> a.       Precision, Recall, F1 score</a:t>
            </a:r>
            <a:endParaRPr sz="1100"/>
          </a:p>
          <a:p>
            <a:pPr indent="0" lvl="0" marL="0" rtl="0" algn="l">
              <a:lnSpc>
                <a:spcPct val="115000"/>
              </a:lnSpc>
              <a:spcBef>
                <a:spcPts val="0"/>
              </a:spcBef>
              <a:spcAft>
                <a:spcPts val="0"/>
              </a:spcAft>
              <a:buNone/>
            </a:pPr>
            <a:r>
              <a:rPr lang="en" sz="1100"/>
              <a:t>                                 b.       Confusion matrix                          </a:t>
            </a:r>
            <a:endParaRPr sz="1100"/>
          </a:p>
          <a:p>
            <a:pPr indent="0" lvl="0" marL="0" rtl="0" algn="l">
              <a:lnSpc>
                <a:spcPct val="115000"/>
              </a:lnSpc>
              <a:spcBef>
                <a:spcPts val="0"/>
              </a:spcBef>
              <a:spcAft>
                <a:spcPts val="0"/>
              </a:spcAft>
              <a:buNone/>
            </a:pPr>
            <a:r>
              <a:rPr lang="en"/>
              <a:t>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pic>
        <p:nvPicPr>
          <p:cNvPr id="168" name="Google Shape;168;p5"/>
          <p:cNvPicPr preferRelativeResize="0"/>
          <p:nvPr/>
        </p:nvPicPr>
        <p:blipFill>
          <a:blip r:embed="rId3">
            <a:alphaModFix/>
          </a:blip>
          <a:stretch>
            <a:fillRect/>
          </a:stretch>
        </p:blipFill>
        <p:spPr>
          <a:xfrm>
            <a:off x="5182450" y="1347750"/>
            <a:ext cx="3747800" cy="1389043"/>
          </a:xfrm>
          <a:prstGeom prst="rect">
            <a:avLst/>
          </a:prstGeom>
          <a:noFill/>
          <a:ln>
            <a:noFill/>
          </a:ln>
        </p:spPr>
      </p:pic>
      <p:sp>
        <p:nvSpPr>
          <p:cNvPr id="169" name="Google Shape;169;p5"/>
          <p:cNvSpPr txBox="1"/>
          <p:nvPr/>
        </p:nvSpPr>
        <p:spPr>
          <a:xfrm>
            <a:off x="6615625" y="887175"/>
            <a:ext cx="12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Calibri"/>
                <a:ea typeface="Calibri"/>
                <a:cs typeface="Calibri"/>
                <a:sym typeface="Calibri"/>
              </a:rPr>
              <a:t>KNN</a:t>
            </a:r>
            <a:endParaRPr b="1" u="sng">
              <a:latin typeface="Calibri"/>
              <a:ea typeface="Calibri"/>
              <a:cs typeface="Calibri"/>
              <a:sym typeface="Calibri"/>
            </a:endParaRPr>
          </a:p>
        </p:txBody>
      </p:sp>
      <p:pic>
        <p:nvPicPr>
          <p:cNvPr id="170" name="Google Shape;170;p5"/>
          <p:cNvPicPr preferRelativeResize="0"/>
          <p:nvPr/>
        </p:nvPicPr>
        <p:blipFill rotWithShape="1">
          <a:blip r:embed="rId4">
            <a:alphaModFix/>
          </a:blip>
          <a:srcRect b="0" l="4820" r="-4820" t="0"/>
          <a:stretch/>
        </p:blipFill>
        <p:spPr>
          <a:xfrm>
            <a:off x="5182449" y="3210500"/>
            <a:ext cx="3645062" cy="1323050"/>
          </a:xfrm>
          <a:prstGeom prst="rect">
            <a:avLst/>
          </a:prstGeom>
          <a:noFill/>
          <a:ln>
            <a:noFill/>
          </a:ln>
        </p:spPr>
      </p:pic>
      <p:sp>
        <p:nvSpPr>
          <p:cNvPr id="171" name="Google Shape;171;p5"/>
          <p:cNvSpPr txBox="1"/>
          <p:nvPr/>
        </p:nvSpPr>
        <p:spPr>
          <a:xfrm>
            <a:off x="6336325" y="2797400"/>
            <a:ext cx="15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Calibri"/>
                <a:ea typeface="Calibri"/>
                <a:cs typeface="Calibri"/>
                <a:sym typeface="Calibri"/>
              </a:rPr>
              <a:t>Decision tree</a:t>
            </a:r>
            <a:endParaRPr b="1" u="sng">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Conclusion</a:t>
            </a:r>
            <a:endParaRPr/>
          </a:p>
        </p:txBody>
      </p:sp>
      <p:sp>
        <p:nvSpPr>
          <p:cNvPr id="177" name="Google Shape;177;p7"/>
          <p:cNvSpPr txBox="1"/>
          <p:nvPr>
            <p:ph idx="1" type="body"/>
          </p:nvPr>
        </p:nvSpPr>
        <p:spPr>
          <a:xfrm>
            <a:off x="819150" y="1491850"/>
            <a:ext cx="7505700" cy="2946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a:t>
            </a:r>
            <a:r>
              <a:rPr lang="en"/>
              <a:t>he results of this project demonstrate the potential of data mining techniques like Apriori for improving the accuracy and efficiency of heart disease prediction. </a:t>
            </a:r>
            <a:endParaRPr/>
          </a:p>
          <a:p>
            <a:pPr indent="-311150" lvl="0" marL="457200" rtl="0" algn="l">
              <a:lnSpc>
                <a:spcPct val="115000"/>
              </a:lnSpc>
              <a:spcBef>
                <a:spcPts val="0"/>
              </a:spcBef>
              <a:spcAft>
                <a:spcPts val="0"/>
              </a:spcAft>
              <a:buSzPts val="1300"/>
              <a:buChar char="●"/>
            </a:pPr>
            <a:r>
              <a:rPr lang="en"/>
              <a:t>Future research in this area could explore the use of other data mining algorithms and machine learning techniques for developing more sophisticated and accurate heart disease prediction models.</a:t>
            </a:r>
            <a:endParaRPr/>
          </a:p>
          <a:p>
            <a:pPr indent="-311150" lvl="0" marL="457200" rtl="0" algn="l">
              <a:lnSpc>
                <a:spcPct val="115000"/>
              </a:lnSpc>
              <a:spcBef>
                <a:spcPts val="0"/>
              </a:spcBef>
              <a:spcAft>
                <a:spcPts val="0"/>
              </a:spcAft>
              <a:buSzPts val="1300"/>
              <a:buChar char="●"/>
            </a:pPr>
            <a:r>
              <a:rPr lang="en"/>
              <a:t>Additionally, expanding the dataset to include more patient data and a wider range of symptom variables could provide further insights into the risk factors associated with heart disease and improve the accuracy of the prediction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590025" y="6006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References</a:t>
            </a:r>
            <a:endParaRPr/>
          </a:p>
        </p:txBody>
      </p:sp>
      <p:sp>
        <p:nvSpPr>
          <p:cNvPr id="183" name="Google Shape;183;p8"/>
          <p:cNvSpPr txBox="1"/>
          <p:nvPr>
            <p:ph idx="1" type="body"/>
          </p:nvPr>
        </p:nvSpPr>
        <p:spPr>
          <a:xfrm>
            <a:off x="590025" y="1475325"/>
            <a:ext cx="8520600" cy="38553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[1] R. Das, I. Turkoglu, and A. Sengur, “Diagnosis of valvular heart disease through neural networks ensembles,” Elsevier, 2009.</a:t>
            </a:r>
            <a:endParaRPr sz="10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[2] M.  Karaolis, J.  A.  Moutiris,  and  C.  S. Pattichis,  “Association  rule analysis  for the  assessment of  the  risk of coronary  heart  events,” Proceedings of  the 31st  Annual International  Conference of  the IEEE Engineering in Medicine and Biology Society, 2009.</a:t>
            </a:r>
            <a:endParaRPr sz="10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[3] A. K. Pandey, P.  Pandey, K. L. Jaiswal, and  A. K. Sen, “Data Mining Clustering Techniques in the Prediction of Heart Disease using Attribute Selection  Method,”  International Journal  of Science,  Engineering and Technology Research (IJSETR), ISSN: 2277798, Vol 2, Issue10, October 2013</a:t>
            </a:r>
            <a:endParaRPr sz="1000">
              <a:latin typeface="Times New Roman"/>
              <a:ea typeface="Times New Roman"/>
              <a:cs typeface="Times New Roman"/>
              <a:sym typeface="Times New Roman"/>
            </a:endParaRPr>
          </a:p>
          <a:p>
            <a:pPr indent="0" lvl="0" marL="0" rtl="0" algn="just">
              <a:spcBef>
                <a:spcPts val="1200"/>
              </a:spcBef>
              <a:spcAft>
                <a:spcPts val="0"/>
              </a:spcAft>
              <a:buSzPts val="1100"/>
              <a:buNone/>
            </a:pPr>
            <a:r>
              <a:rPr lang="en" sz="1000">
                <a:latin typeface="Times New Roman"/>
                <a:ea typeface="Times New Roman"/>
                <a:cs typeface="Times New Roman"/>
                <a:sym typeface="Times New Roman"/>
              </a:rPr>
              <a:t>[4] </a:t>
            </a:r>
            <a:r>
              <a:rPr lang="en" sz="1000" u="sng">
                <a:solidFill>
                  <a:schemeClr val="hlink"/>
                </a:solidFill>
                <a:latin typeface="Times New Roman"/>
                <a:ea typeface="Times New Roman"/>
                <a:cs typeface="Times New Roman"/>
                <a:sym typeface="Times New Roman"/>
                <a:hlinkClick r:id="rId3"/>
              </a:rPr>
              <a:t>https://archive.ics.uci.edu/ml/datasets/Heart+Disease</a:t>
            </a:r>
            <a:endParaRPr sz="1000">
              <a:latin typeface="Times New Roman"/>
              <a:ea typeface="Times New Roman"/>
              <a:cs typeface="Times New Roman"/>
              <a:sym typeface="Times New Roman"/>
            </a:endParaRPr>
          </a:p>
          <a:p>
            <a:pPr indent="0" lvl="0" marL="0" rtl="0" algn="just">
              <a:spcBef>
                <a:spcPts val="1200"/>
              </a:spcBef>
              <a:spcAft>
                <a:spcPts val="1200"/>
              </a:spcAft>
              <a:buClr>
                <a:schemeClr val="dk1"/>
              </a:buClr>
              <a:buSzPts val="1100"/>
              <a:buFont typeface="Arial"/>
              <a:buNone/>
            </a:pPr>
            <a:r>
              <a:rPr lang="en" sz="1000">
                <a:latin typeface="Times New Roman"/>
                <a:ea typeface="Times New Roman"/>
                <a:cs typeface="Times New Roman"/>
                <a:sym typeface="Times New Roman"/>
              </a:rPr>
              <a:t>[5] </a:t>
            </a:r>
            <a:r>
              <a:rPr lang="en" sz="1000" u="sng">
                <a:solidFill>
                  <a:srgbClr val="1155CC"/>
                </a:solidFill>
                <a:hlinkClick r:id="rId4">
                  <a:extLst>
                    <a:ext uri="{A12FA001-AC4F-418D-AE19-62706E023703}">
                      <ahyp:hlinkClr val="tx"/>
                    </a:ext>
                  </a:extLst>
                </a:hlinkClick>
              </a:rPr>
              <a:t>https://www.ncbi.nlm.nih.gov/pmc/articles/PMC8266441/</a:t>
            </a:r>
            <a:endParaRPr sz="1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