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1.png"/><Relationship Id="rId3" Type="http://schemas.openxmlformats.org/officeDocument/2006/relationships/image" Target="../media/image-10-1.png"/><Relationship Id="rId4" Type="http://schemas.openxmlformats.org/officeDocument/2006/relationships/image" Target="../media/image-10-1.png"/><Relationship Id="rId5" Type="http://schemas.openxmlformats.org/officeDocument/2006/relationships/image" Target="../media/image-10-1.png"/><Relationship Id="rId6" Type="http://schemas.openxmlformats.org/officeDocument/2006/relationships/image" Target="../media/image-10-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1.png"/><Relationship Id="rId3" Type="http://schemas.openxmlformats.org/officeDocument/2006/relationships/image" Target="../media/image-11-1.png"/><Relationship Id="rId4" Type="http://schemas.openxmlformats.org/officeDocument/2006/relationships/image" Target="../media/image-11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1.png"/><Relationship Id="rId3" Type="http://schemas.openxmlformats.org/officeDocument/2006/relationships/image" Target="../media/image-12-1.png"/><Relationship Id="rId4" Type="http://schemas.openxmlformats.org/officeDocument/2006/relationships/image" Target="../media/image-12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1.png"/><Relationship Id="rId3" Type="http://schemas.openxmlformats.org/officeDocument/2006/relationships/image" Target="../media/image-13-1.png"/><Relationship Id="rId4" Type="http://schemas.openxmlformats.org/officeDocument/2006/relationships/image" Target="../media/image-13-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1.png"/><Relationship Id="rId3" Type="http://schemas.openxmlformats.org/officeDocument/2006/relationships/image" Target="../media/image-8-1.png"/><Relationship Id="rId4" Type="http://schemas.openxmlformats.org/officeDocument/2006/relationships/image" Target="../media/image-8-1.png"/><Relationship Id="rId5" Type="http://schemas.openxmlformats.org/officeDocument/2006/relationships/image" Target="../media/image-8-1.png"/><Relationship Id="rId6" Type="http://schemas.openxmlformats.org/officeDocument/2006/relationships/image" Target="../media/image-8-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1.png"/><Relationship Id="rId3" Type="http://schemas.openxmlformats.org/officeDocument/2006/relationships/image" Target="../media/image-9-1.png"/><Relationship Id="rId4" Type="http://schemas.openxmlformats.org/officeDocument/2006/relationships/image" Target="../media/image-9-1.png"/><Relationship Id="rId5" Type="http://schemas.openxmlformats.org/officeDocument/2006/relationships/image" Target="../media/image-9-1.png"/><Relationship Id="rId6" Type="http://schemas.openxmlformats.org/officeDocument/2006/relationships/image" Target="../media/image-9-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2103120" cy="210312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68880" y="1285875"/>
            <a:ext cx="2103120" cy="2103120"/>
          </a:xfrm>
          <a:prstGeom prst="rect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2000" y="1285875"/>
            <a:ext cx="2103120" cy="210312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5120" y="1285875"/>
            <a:ext cx="2103120" cy="2103120"/>
          </a:xfrm>
          <a:prstGeom prst="rect">
            <a:avLst/>
          </a:prstGeom>
          <a:solidFill>
            <a:srgbClr val="F48337"/>
          </a:solidFill>
          <a:ln w="12700">
            <a:solidFill>
              <a:srgbClr val="F4833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0584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1.5%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329184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7%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48640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3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58952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5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3152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Population Growth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01752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GDP Growth%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12064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Major Events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85800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New Government Policies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274320" cy="257175"/>
          </a:xfrm>
          <a:prstGeom prst="rect">
            <a:avLst/>
          </a:prstGeom>
        </p:spPr>
      </p:pic>
      <p:pic>
        <p:nvPicPr>
          <p:cNvPr id="4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14575"/>
            <a:ext cx="274320" cy="257175"/>
          </a:xfrm>
          <a:prstGeom prst="rect">
            <a:avLst/>
          </a:prstGeom>
        </p:spPr>
      </p:pic>
      <p:pic>
        <p:nvPicPr>
          <p:cNvPr id="5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0450"/>
            <a:ext cx="274320" cy="2571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14400" y="72009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1100BC</a:t>
            </a:r>
            <a:endParaRPr lang="en-US" sz="1400" dirty="0"/>
          </a:p>
        </p:txBody>
      </p:sp>
      <p:sp>
        <p:nvSpPr>
          <p:cNvPr id="7" name="Text 2"/>
          <p:cNvSpPr/>
          <p:nvPr/>
        </p:nvSpPr>
        <p:spPr>
          <a:xfrm>
            <a:off x="914400" y="200596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8" name="Text 3"/>
          <p:cNvSpPr/>
          <p:nvPr/>
        </p:nvSpPr>
        <p:spPr>
          <a:xfrm>
            <a:off x="914400" y="3291840"/>
            <a:ext cx="10972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Social Structure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2286000" y="9258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2286000" y="210883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1" name="Text 6"/>
          <p:cNvSpPr/>
          <p:nvPr/>
        </p:nvSpPr>
        <p:spPr>
          <a:xfrm>
            <a:off x="2286000" y="329184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society was organized into varnas (social classes) such as Brahmins, Kshatriyas</a:t>
            </a:r>
            <a:endParaRPr lang="en-US" sz="1100" dirty="0"/>
          </a:p>
        </p:txBody>
      </p:sp>
      <p:pic>
        <p:nvPicPr>
          <p:cNvPr id="12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1028700"/>
            <a:ext cx="274320" cy="257175"/>
          </a:xfrm>
          <a:prstGeom prst="rect">
            <a:avLst/>
          </a:prstGeom>
        </p:spPr>
      </p:pic>
      <p:pic>
        <p:nvPicPr>
          <p:cNvPr id="13" name="Image 4" descr="https://img.icons8.com/?size=32&amp;id=77258&amp;format=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2314575"/>
            <a:ext cx="274320" cy="257175"/>
          </a:xfrm>
          <a:prstGeom prst="rect">
            <a:avLst/>
          </a:prstGeom>
        </p:spPr>
      </p:pic>
      <p:pic>
        <p:nvPicPr>
          <p:cNvPr id="14" name="Image 5" descr="https://img.icons8.com/?size=32&amp;id=77258&amp;format=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3600450"/>
            <a:ext cx="274320" cy="2571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212080" y="72009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16" name="Text 8"/>
          <p:cNvSpPr/>
          <p:nvPr/>
        </p:nvSpPr>
        <p:spPr>
          <a:xfrm>
            <a:off x="5212080" y="200596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17" name="Text 9"/>
          <p:cNvSpPr/>
          <p:nvPr/>
        </p:nvSpPr>
        <p:spPr>
          <a:xfrm>
            <a:off x="5212080" y="32918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Religious Practices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6675120" y="92583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9" name="Text 11"/>
          <p:cNvSpPr/>
          <p:nvPr/>
        </p:nvSpPr>
        <p:spPr>
          <a:xfrm>
            <a:off x="6675120" y="216027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0" name="Text 12"/>
          <p:cNvSpPr/>
          <p:nvPr/>
        </p:nvSpPr>
        <p:spPr>
          <a:xfrm>
            <a:off x="6675120" y="339471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028700"/>
            <a:ext cx="3931920" cy="16459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0" y="1028700"/>
            <a:ext cx="3931920" cy="16459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pic>
        <p:nvPicPr>
          <p:cNvPr id="5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85875"/>
            <a:ext cx="274320" cy="257175"/>
          </a:xfrm>
          <a:prstGeom prst="rect">
            <a:avLst/>
          </a:prstGeom>
        </p:spPr>
      </p:pic>
      <p:pic>
        <p:nvPicPr>
          <p:cNvPr id="6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1285875"/>
            <a:ext cx="274320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2960" y="92583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1990BC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5029200" y="92583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822960" y="144018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5029200" y="144018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2828925"/>
            <a:ext cx="3931920" cy="16459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4572000" y="2828925"/>
            <a:ext cx="3931920" cy="16459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pic>
        <p:nvPicPr>
          <p:cNvPr id="13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86100"/>
            <a:ext cx="274320" cy="257175"/>
          </a:xfrm>
          <a:prstGeom prst="rect">
            <a:avLst/>
          </a:prstGeom>
        </p:spPr>
      </p:pic>
      <p:pic>
        <p:nvPicPr>
          <p:cNvPr id="14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3086100"/>
            <a:ext cx="274320" cy="2571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22960" y="272605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16" name="Text 10"/>
          <p:cNvSpPr/>
          <p:nvPr/>
        </p:nvSpPr>
        <p:spPr>
          <a:xfrm>
            <a:off x="5029200" y="272605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17" name="Text 11"/>
          <p:cNvSpPr/>
          <p:nvPr/>
        </p:nvSpPr>
        <p:spPr>
          <a:xfrm>
            <a:off x="822960" y="334327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8" name="Text 12"/>
          <p:cNvSpPr/>
          <p:nvPr/>
        </p:nvSpPr>
        <p:spPr>
          <a:xfrm>
            <a:off x="5029200" y="3343275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192024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68880" y="1285875"/>
            <a:ext cx="192024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2000" y="1285875"/>
            <a:ext cx="192024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5120" y="1285875"/>
            <a:ext cx="1920240" cy="274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pic>
        <p:nvPicPr>
          <p:cNvPr id="7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40180"/>
            <a:ext cx="274320" cy="257175"/>
          </a:xfrm>
          <a:prstGeom prst="rect">
            <a:avLst/>
          </a:prstGeom>
        </p:spPr>
      </p:pic>
      <p:pic>
        <p:nvPicPr>
          <p:cNvPr id="8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1440180"/>
            <a:ext cx="274320" cy="257175"/>
          </a:xfrm>
          <a:prstGeom prst="rect">
            <a:avLst/>
          </a:prstGeom>
        </p:spPr>
      </p:pic>
      <p:pic>
        <p:nvPicPr>
          <p:cNvPr id="9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440180"/>
            <a:ext cx="274320" cy="257175"/>
          </a:xfrm>
          <a:prstGeom prst="rect">
            <a:avLst/>
          </a:prstGeom>
        </p:spPr>
      </p:pic>
      <p:pic>
        <p:nvPicPr>
          <p:cNvPr id="10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60" y="1440180"/>
            <a:ext cx="274320" cy="257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65760" y="144018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1100BC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2468880" y="144018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4572000" y="144018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675120" y="154305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36576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6" name="Text 10"/>
          <p:cNvSpPr/>
          <p:nvPr/>
        </p:nvSpPr>
        <p:spPr>
          <a:xfrm>
            <a:off x="246888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17" name="Text 11"/>
          <p:cNvSpPr/>
          <p:nvPr/>
        </p:nvSpPr>
        <p:spPr>
          <a:xfrm>
            <a:off x="457200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8" name="Text 12"/>
          <p:cNvSpPr/>
          <p:nvPr/>
        </p:nvSpPr>
        <p:spPr>
          <a:xfrm>
            <a:off x="6675120" y="231457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051560" y="138874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54680" y="138874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57800" y="138874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60920" y="138874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48337"/>
            </a:solidFill>
            <a:prstDash val="solid"/>
          </a:ln>
        </p:spPr>
      </p:sp>
      <p:pic>
        <p:nvPicPr>
          <p:cNvPr id="7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1440180"/>
            <a:ext cx="274320" cy="257175"/>
          </a:xfrm>
          <a:prstGeom prst="rect">
            <a:avLst/>
          </a:prstGeom>
        </p:spPr>
      </p:pic>
      <p:pic>
        <p:nvPicPr>
          <p:cNvPr id="8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0180"/>
            <a:ext cx="274320" cy="257175"/>
          </a:xfrm>
          <a:prstGeom prst="rect">
            <a:avLst/>
          </a:prstGeom>
        </p:spPr>
      </p:pic>
      <p:pic>
        <p:nvPicPr>
          <p:cNvPr id="9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440180"/>
            <a:ext cx="274320" cy="257175"/>
          </a:xfrm>
          <a:prstGeom prst="rect">
            <a:avLst/>
          </a:prstGeom>
        </p:spPr>
      </p:pic>
      <p:pic>
        <p:nvPicPr>
          <p:cNvPr id="10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440180"/>
            <a:ext cx="274320" cy="2571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8640" y="180022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1100BC</a:t>
            </a:r>
            <a:endParaRPr lang="en-US" sz="1400" dirty="0"/>
          </a:p>
        </p:txBody>
      </p:sp>
      <p:sp>
        <p:nvSpPr>
          <p:cNvPr id="12" name="Text 6"/>
          <p:cNvSpPr/>
          <p:nvPr/>
        </p:nvSpPr>
        <p:spPr>
          <a:xfrm>
            <a:off x="2651760" y="180022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4754880" y="180022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858000" y="1800225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365760" y="267462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6" name="Text 10"/>
          <p:cNvSpPr/>
          <p:nvPr/>
        </p:nvSpPr>
        <p:spPr>
          <a:xfrm>
            <a:off x="2468880" y="267462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7" name="Text 11"/>
          <p:cNvSpPr/>
          <p:nvPr/>
        </p:nvSpPr>
        <p:spPr>
          <a:xfrm>
            <a:off x="4572000" y="28289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8" name="Text 12"/>
          <p:cNvSpPr/>
          <p:nvPr/>
        </p:nvSpPr>
        <p:spPr>
          <a:xfrm>
            <a:off x="6675120" y="28289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265176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0400" y="1285875"/>
            <a:ext cx="265176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35040" y="1285875"/>
            <a:ext cx="265176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5760" y="3394710"/>
            <a:ext cx="265176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00400" y="3394710"/>
            <a:ext cx="265176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35040" y="3394710"/>
            <a:ext cx="265176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1752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5216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868680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37160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25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420624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150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13232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500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914400" y="19545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Population Growth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931920" y="19545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GDP Growth%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858000" y="195453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Major Events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19202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68880" y="1285875"/>
            <a:ext cx="19202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2000" y="1285875"/>
            <a:ext cx="19202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5120" y="1285875"/>
            <a:ext cx="1920240" cy="2103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5760" y="3394710"/>
            <a:ext cx="192024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68880" y="3394710"/>
            <a:ext cx="192024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72000" y="3394710"/>
            <a:ext cx="192024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75120" y="3394710"/>
            <a:ext cx="192024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228600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438912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649224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8595360" y="1285875"/>
            <a:ext cx="0" cy="2121408"/>
          </a:xfrm>
          <a:prstGeom prst="line">
            <a:avLst/>
          </a:prstGeom>
          <a:noFill/>
          <a:ln w="38100">
            <a:solidFill>
              <a:srgbClr val="0000F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97280" y="144018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25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3108960" y="144018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150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5303520" y="144018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50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406640" y="144018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100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640080" y="195453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Population Growth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2926080" y="195453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GDP Growth%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029200" y="195453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Major Events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7223760" y="195453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Major Events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 of 2023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2468880" cy="210312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0400" y="1285875"/>
            <a:ext cx="2468880" cy="2103120"/>
          </a:xfrm>
          <a:prstGeom prst="rect">
            <a:avLst/>
          </a:prstGeom>
          <a:solidFill>
            <a:srgbClr val="7D7BEC"/>
          </a:solidFill>
          <a:ln w="12700">
            <a:solidFill>
              <a:srgbClr val="7D7BE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035040" y="1285875"/>
            <a:ext cx="2468880" cy="210312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37160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25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11480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150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949440" y="144018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500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1440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Population Growth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93192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GDP Growth%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766560" y="26746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Major Events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5875"/>
            <a:ext cx="1828800" cy="1828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68880" y="1285875"/>
            <a:ext cx="1828800" cy="1828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72000" y="1285875"/>
            <a:ext cx="1828800" cy="1828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75120" y="1285875"/>
            <a:ext cx="1828800" cy="1828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6576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Development of Sanskrit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246888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Indus Valley Civilization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57200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Rigveda Composed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67512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Bronze Age artifacts discovered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822960" y="293179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Inventions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926080" y="293179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Civilization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120640" y="293179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Religion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7223760" y="293179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Artifacts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13157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Development of Sanskrit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74320" y="195453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Indus Valley Civilization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274320" y="2726055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Rigveda Composed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74320" y="360045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Bronze Age artifacts discovered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657600" y="113157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808080"/>
                </a:solidFill>
              </a:rPr>
              <a:t>Inventions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3657600" y="195453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808080"/>
                </a:solidFill>
              </a:rPr>
              <a:t>Civilization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3657600" y="272605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808080"/>
                </a:solidFill>
              </a:rPr>
              <a:t>Religion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3657600" y="36004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808080"/>
                </a:solidFill>
              </a:rPr>
              <a:t>Artifacts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365760" y="1183005"/>
            <a:ext cx="82296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65760" y="2005965"/>
            <a:ext cx="8229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65760" y="2828925"/>
            <a:ext cx="8229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365760" y="3600450"/>
            <a:ext cx="8229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65760" y="4526280"/>
            <a:ext cx="82296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1285875"/>
            <a:ext cx="2103120" cy="21031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66160" y="1285875"/>
            <a:ext cx="2103120" cy="21031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83680" y="1285875"/>
            <a:ext cx="2103120" cy="210312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88720" y="180022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1100BC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3749040" y="1800225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Indus Valley, Vedic Period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675120" y="195453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FF"/>
                </a:solidFill>
              </a:rPr>
              <a:t>Rigveda Composed Mahabharat era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280160" y="318897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Period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206240" y="318897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Civilization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315200" y="318897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Events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pic>
        <p:nvPicPr>
          <p:cNvPr id="3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274320" cy="257175"/>
          </a:xfrm>
          <a:prstGeom prst="rect">
            <a:avLst/>
          </a:prstGeom>
        </p:spPr>
      </p:pic>
      <p:pic>
        <p:nvPicPr>
          <p:cNvPr id="4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28700"/>
            <a:ext cx="274320" cy="257175"/>
          </a:xfrm>
          <a:prstGeom prst="rect">
            <a:avLst/>
          </a:prstGeom>
        </p:spPr>
      </p:pic>
      <p:pic>
        <p:nvPicPr>
          <p:cNvPr id="5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028700"/>
            <a:ext cx="274320" cy="2571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65760" y="10287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1100BC</a:t>
            </a:r>
            <a:endParaRPr lang="en-US" sz="1400" dirty="0"/>
          </a:p>
        </p:txBody>
      </p:sp>
      <p:sp>
        <p:nvSpPr>
          <p:cNvPr id="7" name="Text 2"/>
          <p:cNvSpPr/>
          <p:nvPr/>
        </p:nvSpPr>
        <p:spPr>
          <a:xfrm>
            <a:off x="3108960" y="10287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8" name="Text 3"/>
          <p:cNvSpPr/>
          <p:nvPr/>
        </p:nvSpPr>
        <p:spPr>
          <a:xfrm>
            <a:off x="5852160" y="102870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Social Structure</a:t>
            </a:r>
            <a:endParaRPr lang="en-US" sz="1400" dirty="0"/>
          </a:p>
        </p:txBody>
      </p:sp>
      <p:sp>
        <p:nvSpPr>
          <p:cNvPr id="9" name="Text 4"/>
          <p:cNvSpPr/>
          <p:nvPr/>
        </p:nvSpPr>
        <p:spPr>
          <a:xfrm>
            <a:off x="3657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31089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1" name="Text 6"/>
          <p:cNvSpPr/>
          <p:nvPr/>
        </p:nvSpPr>
        <p:spPr>
          <a:xfrm>
            <a:off x="5852160" y="15430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society was organized into varnas (social classes) such as Brahmins, Kshatriyas</a:t>
            </a:r>
            <a:endParaRPr lang="en-US" sz="1100" dirty="0"/>
          </a:p>
        </p:txBody>
      </p:sp>
      <p:pic>
        <p:nvPicPr>
          <p:cNvPr id="12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71750"/>
            <a:ext cx="274320" cy="257175"/>
          </a:xfrm>
          <a:prstGeom prst="rect">
            <a:avLst/>
          </a:prstGeom>
        </p:spPr>
      </p:pic>
      <p:pic>
        <p:nvPicPr>
          <p:cNvPr id="13" name="Image 4" descr="https://img.icons8.com/?size=32&amp;id=77258&amp;format=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2571750"/>
            <a:ext cx="274320" cy="257175"/>
          </a:xfrm>
          <a:prstGeom prst="rect">
            <a:avLst/>
          </a:prstGeom>
        </p:spPr>
      </p:pic>
      <p:pic>
        <p:nvPicPr>
          <p:cNvPr id="14" name="Image 5" descr="https://img.icons8.com/?size=32&amp;id=77258&amp;format=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2571750"/>
            <a:ext cx="274320" cy="2571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657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16" name="Text 8"/>
          <p:cNvSpPr/>
          <p:nvPr/>
        </p:nvSpPr>
        <p:spPr>
          <a:xfrm>
            <a:off x="31089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17" name="Text 9"/>
          <p:cNvSpPr/>
          <p:nvPr/>
        </p:nvSpPr>
        <p:spPr>
          <a:xfrm>
            <a:off x="5852160" y="25717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Religious Practices</a:t>
            </a:r>
            <a:endParaRPr lang="en-US" sz="1400" dirty="0"/>
          </a:p>
        </p:txBody>
      </p:sp>
      <p:sp>
        <p:nvSpPr>
          <p:cNvPr id="18" name="Text 10"/>
          <p:cNvSpPr/>
          <p:nvPr/>
        </p:nvSpPr>
        <p:spPr>
          <a:xfrm>
            <a:off x="3657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19" name="Text 11"/>
          <p:cNvSpPr/>
          <p:nvPr/>
        </p:nvSpPr>
        <p:spPr>
          <a:xfrm>
            <a:off x="31089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0" name="Text 12"/>
          <p:cNvSpPr/>
          <p:nvPr/>
        </p:nvSpPr>
        <p:spPr>
          <a:xfrm>
            <a:off x="5852160" y="3343275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5430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Indian History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11480" y="14916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8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1480" y="25203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8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1480" y="35490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8000"/>
            </a:solidFill>
            <a:prstDash val="solid"/>
          </a:ln>
        </p:spPr>
      </p:sp>
      <p:pic>
        <p:nvPicPr>
          <p:cNvPr id="6" name="Image 0" descr="https://img.icons8.com/?size=32&amp;id=77258&amp;format=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43050"/>
            <a:ext cx="274320" cy="257175"/>
          </a:xfrm>
          <a:prstGeom prst="rect">
            <a:avLst/>
          </a:prstGeom>
        </p:spPr>
      </p:pic>
      <p:pic>
        <p:nvPicPr>
          <p:cNvPr id="7" name="Image 1" descr="https://img.icons8.com/?size=32&amp;id=77258&amp;format=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1750"/>
            <a:ext cx="274320" cy="257175"/>
          </a:xfrm>
          <a:prstGeom prst="rect">
            <a:avLst/>
          </a:prstGeom>
        </p:spPr>
      </p:pic>
      <p:pic>
        <p:nvPicPr>
          <p:cNvPr id="8" name="Image 2" descr="https://img.icons8.com/?size=32&amp;id=77258&amp;format=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00450"/>
            <a:ext cx="274320" cy="2571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14400" y="12344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1100BC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914400" y="22631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Cultural Development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914400" y="3291840"/>
            <a:ext cx="10972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Social Structure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2286000" y="12344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During 1100BC in India, the Vedic Period continued to flourish with the composition</a:t>
            </a:r>
            <a:endParaRPr lang="en-US" sz="1100" dirty="0"/>
          </a:p>
        </p:txBody>
      </p:sp>
      <p:sp>
        <p:nvSpPr>
          <p:cNvPr id="13" name="Text 8"/>
          <p:cNvSpPr/>
          <p:nvPr/>
        </p:nvSpPr>
        <p:spPr>
          <a:xfrm>
            <a:off x="2286000" y="22631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Art, pottery, and trade activities thrived during this period, showcasing the rich cultural</a:t>
            </a:r>
            <a:endParaRPr lang="en-US" sz="1100" dirty="0"/>
          </a:p>
        </p:txBody>
      </p:sp>
      <p:sp>
        <p:nvSpPr>
          <p:cNvPr id="14" name="Text 9"/>
          <p:cNvSpPr/>
          <p:nvPr/>
        </p:nvSpPr>
        <p:spPr>
          <a:xfrm>
            <a:off x="2286000" y="32918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society was organized into varnas (social classes) such as Brahmins, Kshatriyas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09160" y="14916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D700"/>
            </a:solidFill>
            <a:prstDash val="solid"/>
          </a:ln>
        </p:spPr>
      </p:sp>
      <p:sp>
        <p:nvSpPr>
          <p:cNvPr id="16" name="Shape 11"/>
          <p:cNvSpPr/>
          <p:nvPr/>
        </p:nvSpPr>
        <p:spPr>
          <a:xfrm>
            <a:off x="4709160" y="25203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D700"/>
            </a:solidFill>
            <a:prstDash val="solid"/>
          </a:ln>
        </p:spPr>
      </p:sp>
      <p:sp>
        <p:nvSpPr>
          <p:cNvPr id="17" name="Shape 12"/>
          <p:cNvSpPr/>
          <p:nvPr/>
        </p:nvSpPr>
        <p:spPr>
          <a:xfrm>
            <a:off x="4709160" y="3549015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D700"/>
            </a:solidFill>
            <a:prstDash val="solid"/>
          </a:ln>
        </p:spPr>
      </p:sp>
      <p:pic>
        <p:nvPicPr>
          <p:cNvPr id="18" name="Image 3" descr="https://img.icons8.com/?size=32&amp;id=77258&amp;format=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1543050"/>
            <a:ext cx="274320" cy="257175"/>
          </a:xfrm>
          <a:prstGeom prst="rect">
            <a:avLst/>
          </a:prstGeom>
        </p:spPr>
      </p:pic>
      <p:pic>
        <p:nvPicPr>
          <p:cNvPr id="19" name="Image 4" descr="https://img.icons8.com/?size=32&amp;id=77258&amp;format=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2571750"/>
            <a:ext cx="274320" cy="257175"/>
          </a:xfrm>
          <a:prstGeom prst="rect">
            <a:avLst/>
          </a:prstGeom>
        </p:spPr>
      </p:pic>
      <p:pic>
        <p:nvPicPr>
          <p:cNvPr id="20" name="Image 5" descr="https://img.icons8.com/?size=32&amp;id=77258&amp;format=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3600450"/>
            <a:ext cx="274320" cy="2571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212080" y="12344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Economic Activities</a:t>
            </a:r>
            <a:endParaRPr lang="en-US" sz="1400" dirty="0"/>
          </a:p>
        </p:txBody>
      </p:sp>
      <p:sp>
        <p:nvSpPr>
          <p:cNvPr id="22" name="Text 14"/>
          <p:cNvSpPr/>
          <p:nvPr/>
        </p:nvSpPr>
        <p:spPr>
          <a:xfrm>
            <a:off x="5212080" y="22631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Technological Advancements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5212080" y="3291840"/>
            <a:ext cx="1371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FF"/>
                </a:solidFill>
              </a:rPr>
              <a:t>Religious Practices</a:t>
            </a:r>
            <a:endParaRPr lang="en-US" sz="1400" dirty="0"/>
          </a:p>
        </p:txBody>
      </p:sp>
      <p:sp>
        <p:nvSpPr>
          <p:cNvPr id="24" name="Text 16"/>
          <p:cNvSpPr/>
          <p:nvPr/>
        </p:nvSpPr>
        <p:spPr>
          <a:xfrm>
            <a:off x="6675120" y="12344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Economic activities were primarily agrarian-based, with agriculture being the main source of livelihood. Trade networks expanded, connecting different regions.</a:t>
            </a:r>
            <a:endParaRPr lang="en-US" sz="1100" dirty="0"/>
          </a:p>
        </p:txBody>
      </p:sp>
      <p:sp>
        <p:nvSpPr>
          <p:cNvPr id="25" name="Text 17"/>
          <p:cNvSpPr/>
          <p:nvPr/>
        </p:nvSpPr>
        <p:spPr>
          <a:xfrm>
            <a:off x="6675120" y="22631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The use of iron tools and advancements in metallurgy marked technological progress during this era, enhancing agricultural practices and craftsmanship.</a:t>
            </a:r>
            <a:endParaRPr lang="en-US" sz="1100" dirty="0"/>
          </a:p>
        </p:txBody>
      </p:sp>
      <p:sp>
        <p:nvSpPr>
          <p:cNvPr id="26" name="Text 18"/>
          <p:cNvSpPr/>
          <p:nvPr/>
        </p:nvSpPr>
        <p:spPr>
          <a:xfrm>
            <a:off x="6675120" y="329184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Religious rituals, sacrifices, and the worship of deities played a significant role in the spiritual life of the people during 1100BC in India.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2024-02-19T12:22:16Z</dcterms:created>
  <dcterms:modified xsi:type="dcterms:W3CDTF">2024-02-19T12:22:16Z</dcterms:modified>
</cp:coreProperties>
</file>