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1.png"/><Relationship Id="rId3" Type="http://schemas.openxmlformats.org/officeDocument/2006/relationships/image" Target="../media/image-1-1.png"/><Relationship Id="rId4" Type="http://schemas.openxmlformats.org/officeDocument/2006/relationships/image" Target="../media/image-1-1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1.png"/><Relationship Id="rId3" Type="http://schemas.openxmlformats.org/officeDocument/2006/relationships/image" Target="../media/image-2-1.png"/><Relationship Id="rId4" Type="http://schemas.openxmlformats.org/officeDocument/2006/relationships/image" Target="../media/image-2-1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1.png"/><Relationship Id="rId3" Type="http://schemas.openxmlformats.org/officeDocument/2006/relationships/image" Target="../media/image-3-1.png"/><Relationship Id="rId4" Type="http://schemas.openxmlformats.org/officeDocument/2006/relationships/image" Target="../media/image-3-1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1.png"/><Relationship Id="rId3" Type="http://schemas.openxmlformats.org/officeDocument/2006/relationships/image" Target="../media/image-4-1.png"/><Relationship Id="rId4" Type="http://schemas.openxmlformats.org/officeDocument/2006/relationships/image" Target="../media/image-4-1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1.png"/><Relationship Id="rId3" Type="http://schemas.openxmlformats.org/officeDocument/2006/relationships/image" Target="../media/image-5-1.png"/><Relationship Id="rId4" Type="http://schemas.openxmlformats.org/officeDocument/2006/relationships/image" Target="../media/image-5-1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1.png"/><Relationship Id="rId3" Type="http://schemas.openxmlformats.org/officeDocument/2006/relationships/image" Target="../media/image-6-1.png"/><Relationship Id="rId4" Type="http://schemas.openxmlformats.org/officeDocument/2006/relationships/image" Target="../media/image-6-1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1.png"/><Relationship Id="rId3" Type="http://schemas.openxmlformats.org/officeDocument/2006/relationships/image" Target="../media/image-7-1.png"/><Relationship Id="rId4" Type="http://schemas.openxmlformats.org/officeDocument/2006/relationships/image" Target="../media/image-7-1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15430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Indian History</a:t>
            </a:r>
            <a:endParaRPr lang="en-US" sz="2400" dirty="0"/>
          </a:p>
        </p:txBody>
      </p:sp>
      <p:pic>
        <p:nvPicPr>
          <p:cNvPr id="3" name="Image 0" descr="https://img.icons8.com/?size=32&amp;id=77258&amp;format=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" y="1285875"/>
            <a:ext cx="274320" cy="257175"/>
          </a:xfrm>
          <a:prstGeom prst="rect">
            <a:avLst/>
          </a:prstGeom>
        </p:spPr>
      </p:pic>
      <p:pic>
        <p:nvPicPr>
          <p:cNvPr id="4" name="Image 1" descr="https://img.icons8.com/?size=32&amp;id=77258&amp;format=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2211705"/>
            <a:ext cx="274320" cy="257175"/>
          </a:xfrm>
          <a:prstGeom prst="rect">
            <a:avLst/>
          </a:prstGeom>
        </p:spPr>
      </p:pic>
      <p:pic>
        <p:nvPicPr>
          <p:cNvPr id="5" name="Image 2" descr="https://img.icons8.com/?size=32&amp;id=77258&amp;format=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137535"/>
            <a:ext cx="274320" cy="257175"/>
          </a:xfrm>
          <a:prstGeom prst="rect">
            <a:avLst/>
          </a:prstGeom>
        </p:spPr>
      </p:pic>
      <p:pic>
        <p:nvPicPr>
          <p:cNvPr id="6" name="Image 3" descr="https://img.icons8.com/?size=32&amp;id=77258&amp;format=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" y="4063365"/>
            <a:ext cx="274320" cy="257175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1371600" y="977265"/>
            <a:ext cx="6400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history of India in 1990 BC dates back to the Indus Valley Civilization, one of the world's oldest urban civilizations.</a:t>
            </a:r>
            <a:endParaRPr lang="en-US" sz="1100" dirty="0"/>
          </a:p>
        </p:txBody>
      </p:sp>
      <p:sp>
        <p:nvSpPr>
          <p:cNvPr id="8" name="Text 2"/>
          <p:cNvSpPr/>
          <p:nvPr/>
        </p:nvSpPr>
        <p:spPr>
          <a:xfrm>
            <a:off x="1371600" y="1903095"/>
            <a:ext cx="6400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Trade with Mesopotamia flourished during this period, evidenced by artifacts found in both regions.</a:t>
            </a:r>
            <a:endParaRPr lang="en-US" sz="1100" dirty="0"/>
          </a:p>
        </p:txBody>
      </p:sp>
      <p:sp>
        <p:nvSpPr>
          <p:cNvPr id="9" name="Text 3"/>
          <p:cNvSpPr/>
          <p:nvPr/>
        </p:nvSpPr>
        <p:spPr>
          <a:xfrm>
            <a:off x="1371600" y="2828925"/>
            <a:ext cx="6400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Agriculture and metallurgy were advanced in the Indian subcontinent, with evidence of sophisticated urban planning and drainage systems.</a:t>
            </a:r>
            <a:endParaRPr lang="en-US" sz="1100" dirty="0"/>
          </a:p>
        </p:txBody>
      </p:sp>
      <p:sp>
        <p:nvSpPr>
          <p:cNvPr id="10" name="Text 4"/>
          <p:cNvSpPr/>
          <p:nvPr/>
        </p:nvSpPr>
        <p:spPr>
          <a:xfrm>
            <a:off x="1371600" y="3754755"/>
            <a:ext cx="6400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Religious practices such as early forms of Hinduism and Buddhism began to emerge, shaping the spiritual landscape of the region.</a:t>
            </a:r>
            <a:endParaRPr lang="en-US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15430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Indian History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028700"/>
            <a:ext cx="0" cy="36576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ot"/>
          </a:ln>
        </p:spPr>
      </p:sp>
      <p:sp>
        <p:nvSpPr>
          <p:cNvPr id="4" name="Shape 2"/>
          <p:cNvSpPr/>
          <p:nvPr/>
        </p:nvSpPr>
        <p:spPr>
          <a:xfrm>
            <a:off x="411480" y="1388745"/>
            <a:ext cx="91440" cy="9144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11480" y="2674620"/>
            <a:ext cx="91440" cy="91440"/>
          </a:xfrm>
          <a:prstGeom prst="ellipse">
            <a:avLst/>
          </a:prstGeom>
          <a:solidFill>
            <a:srgbClr val="7D7BEC"/>
          </a:solidFill>
          <a:ln w="12700">
            <a:solidFill>
              <a:srgbClr val="7D7BE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11480" y="4063365"/>
            <a:ext cx="91440" cy="9144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FF0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11480" y="1440180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11480" y="2726055"/>
            <a:ext cx="457200" cy="0"/>
          </a:xfrm>
          <a:prstGeom prst="line">
            <a:avLst/>
          </a:prstGeom>
          <a:noFill/>
          <a:ln w="25400">
            <a:solidFill>
              <a:srgbClr val="7D7BE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11480" y="4114800"/>
            <a:ext cx="457200" cy="0"/>
          </a:xfrm>
          <a:prstGeom prst="line">
            <a:avLst/>
          </a:prstGeom>
          <a:noFill/>
          <a:ln w="25400">
            <a:solidFill>
              <a:srgbClr val="FFFF0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188720" y="977265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1999 witnessed the rise of internet usage in India, with the launch of new tech companies and increased connectivity, laying the foundation for the digital revolution.</a:t>
            </a:r>
            <a:endParaRPr lang="en-US" sz="1100" dirty="0"/>
          </a:p>
        </p:txBody>
      </p:sp>
      <p:sp>
        <p:nvSpPr>
          <p:cNvPr id="11" name="Text 9"/>
          <p:cNvSpPr/>
          <p:nvPr/>
        </p:nvSpPr>
        <p:spPr>
          <a:xfrm>
            <a:off x="1188720" y="226314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Indian economy in 1999 experienced growth in various sectors, including IT, telecommunications, and manufacturing, contributing to the country's economic progress.</a:t>
            </a:r>
            <a:endParaRPr lang="en-US" sz="1100" dirty="0"/>
          </a:p>
        </p:txBody>
      </p:sp>
      <p:sp>
        <p:nvSpPr>
          <p:cNvPr id="12" name="Text 10"/>
          <p:cNvSpPr/>
          <p:nvPr/>
        </p:nvSpPr>
        <p:spPr>
          <a:xfrm>
            <a:off x="1188720" y="3651885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1999 marked significant cultural events in India, such as the release of iconic Bollywood movies and the celebration of traditional festivals, showcasing the rich cultural heritage of the nation.</a:t>
            </a:r>
            <a:endParaRPr lang="en-US" sz="1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15430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Indian History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1325880" y="1388745"/>
            <a:ext cx="548640" cy="54864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251960" y="1388745"/>
            <a:ext cx="548640" cy="54864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995160" y="1388745"/>
            <a:ext cx="548640" cy="54864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85800" y="1208723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0000FF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1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3611880" y="1208723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0000FF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2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6355080" y="1208723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0000FF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3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365760" y="2160270"/>
            <a:ext cx="2743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use of iron tools and advancements in metallurgy marked technological progress during this era, enhancing agricultural practices and craftsmanship.</a:t>
            </a:r>
            <a:endParaRPr lang="en-US" sz="1100" dirty="0"/>
          </a:p>
        </p:txBody>
      </p:sp>
      <p:sp>
        <p:nvSpPr>
          <p:cNvPr id="10" name="Text 8"/>
          <p:cNvSpPr/>
          <p:nvPr/>
        </p:nvSpPr>
        <p:spPr>
          <a:xfrm>
            <a:off x="3200400" y="2083118"/>
            <a:ext cx="2743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Art, pottery, and trade activities thrived during this period, showcasing the rich cultural</a:t>
            </a:r>
            <a:endParaRPr lang="en-US" sz="1100" dirty="0"/>
          </a:p>
        </p:txBody>
      </p:sp>
      <p:sp>
        <p:nvSpPr>
          <p:cNvPr id="11" name="Text 9"/>
          <p:cNvSpPr/>
          <p:nvPr/>
        </p:nvSpPr>
        <p:spPr>
          <a:xfrm>
            <a:off x="5943600" y="2160270"/>
            <a:ext cx="2743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Economic activities were primarily agrarian-based, with agriculture being the main source of livelihood. Trade networks expanded, connecting different regions.</a:t>
            </a:r>
            <a:endParaRPr lang="en-US" sz="1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15430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Indian History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365760" y="1183005"/>
            <a:ext cx="365760" cy="36576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F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65760" y="2468880"/>
            <a:ext cx="365760" cy="36576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F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65760" y="3754755"/>
            <a:ext cx="365760" cy="36576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F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411480" y="900113"/>
            <a:ext cx="3200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FF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1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11480" y="2185988"/>
            <a:ext cx="3200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FF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2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411480" y="3471863"/>
            <a:ext cx="3200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FF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3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914400" y="925830"/>
            <a:ext cx="3200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1999 witnessed the rise of internet usage in India, with the launch of new tech companies and increased connectivity, laying the foundation for the digital revolution.</a:t>
            </a:r>
            <a:endParaRPr lang="en-US" sz="1100" dirty="0"/>
          </a:p>
        </p:txBody>
      </p:sp>
      <p:sp>
        <p:nvSpPr>
          <p:cNvPr id="10" name="Text 8"/>
          <p:cNvSpPr/>
          <p:nvPr/>
        </p:nvSpPr>
        <p:spPr>
          <a:xfrm>
            <a:off x="914400" y="2211705"/>
            <a:ext cx="3200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Indian economy in 1999 experienced growth in various sectors, including IT, telecommunications, and manufacturing, contributing to the country's economic progress.</a:t>
            </a:r>
            <a:endParaRPr lang="en-US" sz="1100" dirty="0"/>
          </a:p>
        </p:txBody>
      </p:sp>
      <p:sp>
        <p:nvSpPr>
          <p:cNvPr id="11" name="Text 9"/>
          <p:cNvSpPr/>
          <p:nvPr/>
        </p:nvSpPr>
        <p:spPr>
          <a:xfrm>
            <a:off x="914400" y="3497580"/>
            <a:ext cx="3200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1999 marked significant cultural events in India, such as the release of iconic Bollywood movies and the celebration of traditional festivals, showcasing the rich cultural heritage of the nation.</a:t>
            </a:r>
            <a:endParaRPr lang="en-US" sz="1100" dirty="0"/>
          </a:p>
        </p:txBody>
      </p:sp>
      <p:sp>
        <p:nvSpPr>
          <p:cNvPr id="12" name="Shape 10"/>
          <p:cNvSpPr/>
          <p:nvPr/>
        </p:nvSpPr>
        <p:spPr>
          <a:xfrm>
            <a:off x="4663440" y="1183005"/>
            <a:ext cx="365760" cy="36576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FF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4663440" y="2468880"/>
            <a:ext cx="365760" cy="36576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FF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4663440" y="3754755"/>
            <a:ext cx="365760" cy="36576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FF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4709160" y="900113"/>
            <a:ext cx="3200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FF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4</a:t>
            </a:r>
            <a:endParaRPr lang="en-US" sz="1400" dirty="0"/>
          </a:p>
        </p:txBody>
      </p:sp>
      <p:sp>
        <p:nvSpPr>
          <p:cNvPr id="16" name="Text 14"/>
          <p:cNvSpPr/>
          <p:nvPr/>
        </p:nvSpPr>
        <p:spPr>
          <a:xfrm>
            <a:off x="4709160" y="2185988"/>
            <a:ext cx="3200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FF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5</a:t>
            </a:r>
            <a:endParaRPr lang="en-US" sz="1400" dirty="0"/>
          </a:p>
        </p:txBody>
      </p:sp>
      <p:sp>
        <p:nvSpPr>
          <p:cNvPr id="17" name="Text 15"/>
          <p:cNvSpPr/>
          <p:nvPr/>
        </p:nvSpPr>
        <p:spPr>
          <a:xfrm>
            <a:off x="4709160" y="3471863"/>
            <a:ext cx="3200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FF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6</a:t>
            </a:r>
            <a:endParaRPr lang="en-US" sz="1400" dirty="0"/>
          </a:p>
        </p:txBody>
      </p:sp>
      <p:sp>
        <p:nvSpPr>
          <p:cNvPr id="18" name="Text 16"/>
          <p:cNvSpPr/>
          <p:nvPr/>
        </p:nvSpPr>
        <p:spPr>
          <a:xfrm>
            <a:off x="5212080" y="925830"/>
            <a:ext cx="3200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Economic activities were primarily agrarian-based, with agriculture being the main source of livelihood. Trade networks expanded, connecting different regions.</a:t>
            </a:r>
            <a:endParaRPr lang="en-US" sz="1100" dirty="0"/>
          </a:p>
        </p:txBody>
      </p:sp>
      <p:sp>
        <p:nvSpPr>
          <p:cNvPr id="19" name="Text 17"/>
          <p:cNvSpPr/>
          <p:nvPr/>
        </p:nvSpPr>
        <p:spPr>
          <a:xfrm>
            <a:off x="5212080" y="2160270"/>
            <a:ext cx="3200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use of iron tools and advancements in metallurgy marked technological progress during this era, enhancing agricultural practices and craftsmanship.</a:t>
            </a:r>
            <a:endParaRPr lang="en-US" sz="1100" dirty="0"/>
          </a:p>
        </p:txBody>
      </p:sp>
      <p:sp>
        <p:nvSpPr>
          <p:cNvPr id="20" name="Text 18"/>
          <p:cNvSpPr/>
          <p:nvPr/>
        </p:nvSpPr>
        <p:spPr>
          <a:xfrm>
            <a:off x="5212080" y="3394710"/>
            <a:ext cx="3200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Religious rituals, sacrifices, and the worship of deities played a significant role in the spiritual life of the people during 1100BC in India.</a:t>
            </a:r>
            <a:endParaRPr lang="en-US" sz="11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15430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Indian History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1325880" y="925830"/>
            <a:ext cx="457200" cy="457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251960" y="925830"/>
            <a:ext cx="457200" cy="457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995160" y="925830"/>
            <a:ext cx="457200" cy="457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0080" y="694373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0000FF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1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3566160" y="694373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0000FF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2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6309360" y="694373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0000FF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3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548640" y="1491615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1999 witnessed the rise of internet usage in India, with the launch of new tech companies and increased connectivity, laying the foundation for the digital revolution.</a:t>
            </a:r>
            <a:endParaRPr lang="en-US" sz="1100" dirty="0"/>
          </a:p>
        </p:txBody>
      </p:sp>
      <p:sp>
        <p:nvSpPr>
          <p:cNvPr id="10" name="Text 8"/>
          <p:cNvSpPr/>
          <p:nvPr/>
        </p:nvSpPr>
        <p:spPr>
          <a:xfrm>
            <a:off x="3383280" y="1491615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Indian economy in 1999 experienced growth in various sectors, including IT, telecommunications, and manufacturing, contributing to the country's economic progress.</a:t>
            </a:r>
            <a:endParaRPr lang="en-US" sz="1100" dirty="0"/>
          </a:p>
        </p:txBody>
      </p:sp>
      <p:sp>
        <p:nvSpPr>
          <p:cNvPr id="11" name="Text 9"/>
          <p:cNvSpPr/>
          <p:nvPr/>
        </p:nvSpPr>
        <p:spPr>
          <a:xfrm>
            <a:off x="6126480" y="1491615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1999 marked significant cultural events in India, such as the release of iconic Bollywood movies and the celebration of traditional festivals, showcasing the rich cultural heritage of the nation. </a:t>
            </a:r>
            <a:endParaRPr lang="en-US" sz="1100" dirty="0"/>
          </a:p>
        </p:txBody>
      </p:sp>
      <p:sp>
        <p:nvSpPr>
          <p:cNvPr id="12" name="Shape 10"/>
          <p:cNvSpPr/>
          <p:nvPr/>
        </p:nvSpPr>
        <p:spPr>
          <a:xfrm>
            <a:off x="1325880" y="2520315"/>
            <a:ext cx="457200" cy="457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4251960" y="2520315"/>
            <a:ext cx="457200" cy="457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6995160" y="2520315"/>
            <a:ext cx="457200" cy="457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640080" y="2288858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0000FF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4</a:t>
            </a:r>
            <a:endParaRPr lang="en-US" sz="2000" dirty="0"/>
          </a:p>
        </p:txBody>
      </p:sp>
      <p:sp>
        <p:nvSpPr>
          <p:cNvPr id="16" name="Text 14"/>
          <p:cNvSpPr/>
          <p:nvPr/>
        </p:nvSpPr>
        <p:spPr>
          <a:xfrm>
            <a:off x="3566160" y="2288858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0000FF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5</a:t>
            </a:r>
            <a:endParaRPr lang="en-US" sz="2000" dirty="0"/>
          </a:p>
        </p:txBody>
      </p:sp>
      <p:sp>
        <p:nvSpPr>
          <p:cNvPr id="17" name="Text 15"/>
          <p:cNvSpPr/>
          <p:nvPr/>
        </p:nvSpPr>
        <p:spPr>
          <a:xfrm>
            <a:off x="6309360" y="2288858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0000FF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6</a:t>
            </a:r>
            <a:endParaRPr lang="en-US" sz="2000" dirty="0"/>
          </a:p>
        </p:txBody>
      </p:sp>
      <p:sp>
        <p:nvSpPr>
          <p:cNvPr id="18" name="Text 16"/>
          <p:cNvSpPr/>
          <p:nvPr/>
        </p:nvSpPr>
        <p:spPr>
          <a:xfrm>
            <a:off x="548640" y="308610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Economic activities were primarily agrarian-based, with agriculture being the main source of livelihood. Trade networks expanded, connecting different regions.</a:t>
            </a:r>
            <a:endParaRPr lang="en-US" sz="1100" dirty="0"/>
          </a:p>
        </p:txBody>
      </p:sp>
      <p:sp>
        <p:nvSpPr>
          <p:cNvPr id="19" name="Text 17"/>
          <p:cNvSpPr/>
          <p:nvPr/>
        </p:nvSpPr>
        <p:spPr>
          <a:xfrm>
            <a:off x="3383280" y="308610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use of iron tools and advancements in metallurgy marked technological progress during this era, enhancing agricultural practices and craftsmanship.</a:t>
            </a:r>
            <a:endParaRPr lang="en-US" sz="1100" dirty="0"/>
          </a:p>
        </p:txBody>
      </p:sp>
      <p:sp>
        <p:nvSpPr>
          <p:cNvPr id="20" name="Text 18"/>
          <p:cNvSpPr/>
          <p:nvPr/>
        </p:nvSpPr>
        <p:spPr>
          <a:xfrm>
            <a:off x="6126480" y="308610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Religious rituals, sacrifices, and the worship of deities played a significant role in the spiritual life of the people during 1100BC in India.</a:t>
            </a:r>
            <a:endParaRPr lang="en-US" sz="1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15430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Indian History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365760" y="1080135"/>
            <a:ext cx="457200" cy="2286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200400" y="1080135"/>
            <a:ext cx="457200" cy="2286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035040" y="1080135"/>
            <a:ext cx="457200" cy="2286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457200" y="72009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1</a:t>
            </a:r>
            <a:endParaRPr lang="en-US" sz="1100" dirty="0"/>
          </a:p>
        </p:txBody>
      </p:sp>
      <p:sp>
        <p:nvSpPr>
          <p:cNvPr id="7" name="Text 5"/>
          <p:cNvSpPr/>
          <p:nvPr/>
        </p:nvSpPr>
        <p:spPr>
          <a:xfrm>
            <a:off x="3291840" y="72009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2</a:t>
            </a:r>
            <a:endParaRPr lang="en-US" sz="1100" dirty="0"/>
          </a:p>
        </p:txBody>
      </p:sp>
      <p:sp>
        <p:nvSpPr>
          <p:cNvPr id="8" name="Text 6"/>
          <p:cNvSpPr/>
          <p:nvPr/>
        </p:nvSpPr>
        <p:spPr>
          <a:xfrm>
            <a:off x="6126480" y="72009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3</a:t>
            </a:r>
            <a:endParaRPr lang="en-US" sz="1100" dirty="0"/>
          </a:p>
        </p:txBody>
      </p:sp>
      <p:sp>
        <p:nvSpPr>
          <p:cNvPr id="9" name="Shape 7"/>
          <p:cNvSpPr/>
          <p:nvPr/>
        </p:nvSpPr>
        <p:spPr>
          <a:xfrm>
            <a:off x="365760" y="1285875"/>
            <a:ext cx="2651760" cy="155448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200400" y="1285875"/>
            <a:ext cx="2651760" cy="155448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6035040" y="1285875"/>
            <a:ext cx="2651760" cy="155448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457200" y="123444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During 1100BC in India, the Vedic Period continued to flourish with the composition</a:t>
            </a:r>
            <a:endParaRPr lang="en-US" sz="1100" dirty="0"/>
          </a:p>
        </p:txBody>
      </p:sp>
      <p:sp>
        <p:nvSpPr>
          <p:cNvPr id="13" name="Text 11"/>
          <p:cNvSpPr/>
          <p:nvPr/>
        </p:nvSpPr>
        <p:spPr>
          <a:xfrm>
            <a:off x="3291840" y="123444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Art, pottery, and trade activities thrived during this period, showcasing the rich cultural</a:t>
            </a:r>
            <a:endParaRPr lang="en-US" sz="1100" dirty="0"/>
          </a:p>
        </p:txBody>
      </p:sp>
      <p:sp>
        <p:nvSpPr>
          <p:cNvPr id="14" name="Text 12"/>
          <p:cNvSpPr/>
          <p:nvPr/>
        </p:nvSpPr>
        <p:spPr>
          <a:xfrm>
            <a:off x="6126480" y="123444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society was organized into varnas (social classes) such as Brahmins, Kshatriyas</a:t>
            </a:r>
            <a:endParaRPr lang="en-US" sz="1100" dirty="0"/>
          </a:p>
        </p:txBody>
      </p:sp>
      <p:sp>
        <p:nvSpPr>
          <p:cNvPr id="15" name="Shape 13"/>
          <p:cNvSpPr/>
          <p:nvPr/>
        </p:nvSpPr>
        <p:spPr>
          <a:xfrm>
            <a:off x="365760" y="3034665"/>
            <a:ext cx="457200" cy="2286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3200400" y="3034665"/>
            <a:ext cx="457200" cy="2286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17" name="Shape 15"/>
          <p:cNvSpPr/>
          <p:nvPr/>
        </p:nvSpPr>
        <p:spPr>
          <a:xfrm>
            <a:off x="6035040" y="3034665"/>
            <a:ext cx="457200" cy="2286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457200" y="267462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4</a:t>
            </a:r>
            <a:endParaRPr lang="en-US" sz="1100" dirty="0"/>
          </a:p>
        </p:txBody>
      </p:sp>
      <p:sp>
        <p:nvSpPr>
          <p:cNvPr id="19" name="Text 17"/>
          <p:cNvSpPr/>
          <p:nvPr/>
        </p:nvSpPr>
        <p:spPr>
          <a:xfrm>
            <a:off x="3291840" y="267462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5</a:t>
            </a:r>
            <a:endParaRPr lang="en-US" sz="1100" dirty="0"/>
          </a:p>
        </p:txBody>
      </p:sp>
      <p:sp>
        <p:nvSpPr>
          <p:cNvPr id="20" name="Text 18"/>
          <p:cNvSpPr/>
          <p:nvPr/>
        </p:nvSpPr>
        <p:spPr>
          <a:xfrm>
            <a:off x="6126480" y="267462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6</a:t>
            </a:r>
            <a:endParaRPr lang="en-US" sz="1100" dirty="0"/>
          </a:p>
        </p:txBody>
      </p:sp>
      <p:sp>
        <p:nvSpPr>
          <p:cNvPr id="21" name="Shape 19"/>
          <p:cNvSpPr/>
          <p:nvPr/>
        </p:nvSpPr>
        <p:spPr>
          <a:xfrm>
            <a:off x="365760" y="3240405"/>
            <a:ext cx="2651760" cy="155448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22" name="Shape 20"/>
          <p:cNvSpPr/>
          <p:nvPr/>
        </p:nvSpPr>
        <p:spPr>
          <a:xfrm>
            <a:off x="3200400" y="3240405"/>
            <a:ext cx="2651760" cy="155448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23" name="Shape 21"/>
          <p:cNvSpPr/>
          <p:nvPr/>
        </p:nvSpPr>
        <p:spPr>
          <a:xfrm>
            <a:off x="6035040" y="3240405"/>
            <a:ext cx="2651760" cy="155448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24" name="Text 22"/>
          <p:cNvSpPr/>
          <p:nvPr/>
        </p:nvSpPr>
        <p:spPr>
          <a:xfrm>
            <a:off x="457200" y="3343275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Economic activities were primarily agrarian-based, with agriculture being the main source of livelihood. Trade networks expanded, connecting different regions.</a:t>
            </a:r>
            <a:endParaRPr lang="en-US" sz="1100" dirty="0"/>
          </a:p>
        </p:txBody>
      </p:sp>
      <p:sp>
        <p:nvSpPr>
          <p:cNvPr id="25" name="Text 23"/>
          <p:cNvSpPr/>
          <p:nvPr/>
        </p:nvSpPr>
        <p:spPr>
          <a:xfrm>
            <a:off x="3291840" y="3343275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use of iron tools and advancements in metallurgy marked technological progress during this era, enhancing agricultural practices and craftsmanship.</a:t>
            </a:r>
            <a:endParaRPr lang="en-US" sz="1100" dirty="0"/>
          </a:p>
        </p:txBody>
      </p:sp>
      <p:sp>
        <p:nvSpPr>
          <p:cNvPr id="26" name="Text 24"/>
          <p:cNvSpPr/>
          <p:nvPr/>
        </p:nvSpPr>
        <p:spPr>
          <a:xfrm>
            <a:off x="6126480" y="3343275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Religious rituals, sacrifices, and the worship of deities played a significant role in the spiritual life of the people during 1100BC in India.</a:t>
            </a:r>
            <a:endParaRPr lang="en-US" sz="11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15430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Indian History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365760" y="771525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7D7BEC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01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3108960" y="771525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7D7BEC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02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5852160" y="771525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7D7BEC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03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365760" y="154305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1999 witnessed the rise of internet usage in India, with the launch of new tech companies and increased connectivity, laying the foundation for the digital revolution.</a:t>
            </a:r>
            <a:endParaRPr lang="en-US" sz="1100" dirty="0"/>
          </a:p>
        </p:txBody>
      </p:sp>
      <p:sp>
        <p:nvSpPr>
          <p:cNvPr id="7" name="Text 5"/>
          <p:cNvSpPr/>
          <p:nvPr/>
        </p:nvSpPr>
        <p:spPr>
          <a:xfrm>
            <a:off x="3108960" y="154305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Indian economy in 1999 experienced growth in various sectors, including IT, telecommunications, and manufacturing, contributing to the country's economic progress.</a:t>
            </a:r>
            <a:endParaRPr lang="en-US" sz="1100" dirty="0"/>
          </a:p>
        </p:txBody>
      </p:sp>
      <p:sp>
        <p:nvSpPr>
          <p:cNvPr id="8" name="Text 6"/>
          <p:cNvSpPr/>
          <p:nvPr/>
        </p:nvSpPr>
        <p:spPr>
          <a:xfrm>
            <a:off x="5852160" y="154305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1999 marked significant cultural events in India, such as the release of iconic Bollywood movies and the celebration of traditional festivals, showcasing the rich cultural heritage of the nation. </a:t>
            </a:r>
            <a:endParaRPr lang="en-US" sz="1100" dirty="0"/>
          </a:p>
        </p:txBody>
      </p:sp>
      <p:sp>
        <p:nvSpPr>
          <p:cNvPr id="9" name="Text 7"/>
          <p:cNvSpPr/>
          <p:nvPr/>
        </p:nvSpPr>
        <p:spPr>
          <a:xfrm>
            <a:off x="365760" y="257175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7D7BEC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04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3108960" y="257175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7D7BEC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05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5852160" y="257175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7D7BEC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06</a:t>
            </a:r>
            <a:endParaRPr lang="en-US" sz="2000" dirty="0"/>
          </a:p>
        </p:txBody>
      </p:sp>
      <p:sp>
        <p:nvSpPr>
          <p:cNvPr id="12" name="Text 10"/>
          <p:cNvSpPr/>
          <p:nvPr/>
        </p:nvSpPr>
        <p:spPr>
          <a:xfrm>
            <a:off x="365760" y="3343275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Economic activities were primarily agrarian-based, with agriculture being the main source of livelihood. Trade networks expanded, connecting different regions.</a:t>
            </a:r>
            <a:endParaRPr lang="en-US" sz="1100" dirty="0"/>
          </a:p>
        </p:txBody>
      </p:sp>
      <p:sp>
        <p:nvSpPr>
          <p:cNvPr id="13" name="Text 11"/>
          <p:cNvSpPr/>
          <p:nvPr/>
        </p:nvSpPr>
        <p:spPr>
          <a:xfrm>
            <a:off x="3108960" y="3343275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use of iron tools and advancements in metallurgy marked technological progress during this era, enhancing agricultural practices and craftsmanship.</a:t>
            </a:r>
            <a:endParaRPr lang="en-US" sz="1100" dirty="0"/>
          </a:p>
        </p:txBody>
      </p:sp>
      <p:sp>
        <p:nvSpPr>
          <p:cNvPr id="14" name="Text 12"/>
          <p:cNvSpPr/>
          <p:nvPr/>
        </p:nvSpPr>
        <p:spPr>
          <a:xfrm>
            <a:off x="5852160" y="3343275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Religious rituals, sacrifices, and the worship of deities played a significant role in the spiritual life of the people during 1100BC in India.</a:t>
            </a:r>
            <a:endParaRPr 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15430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Indian History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365760" y="1028700"/>
            <a:ext cx="3931920" cy="169164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572000" y="1028700"/>
            <a:ext cx="3931920" cy="169164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pic>
        <p:nvPicPr>
          <p:cNvPr id="5" name="Image 0" descr="https://img.icons8.com/?size=32&amp;id=77258&amp;format=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1183005"/>
            <a:ext cx="274320" cy="257175"/>
          </a:xfrm>
          <a:prstGeom prst="rect">
            <a:avLst/>
          </a:prstGeom>
        </p:spPr>
      </p:pic>
      <p:pic>
        <p:nvPicPr>
          <p:cNvPr id="6" name="Image 1" descr="https://img.icons8.com/?size=32&amp;id=77258&amp;format=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60" y="1183005"/>
            <a:ext cx="274320" cy="2571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133731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During 1100BC in India, the Vedic Period continued to flourish with the composition</a:t>
            </a:r>
            <a:endParaRPr lang="en-US" sz="1100" dirty="0"/>
          </a:p>
        </p:txBody>
      </p:sp>
      <p:sp>
        <p:nvSpPr>
          <p:cNvPr id="8" name="Text 4"/>
          <p:cNvSpPr/>
          <p:nvPr/>
        </p:nvSpPr>
        <p:spPr>
          <a:xfrm>
            <a:off x="4663440" y="133731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Art, pottery, and trade activities thrived during this period, showcasing the rich cultural</a:t>
            </a:r>
            <a:endParaRPr lang="en-US" sz="1100" dirty="0"/>
          </a:p>
        </p:txBody>
      </p:sp>
      <p:sp>
        <p:nvSpPr>
          <p:cNvPr id="9" name="Shape 5"/>
          <p:cNvSpPr/>
          <p:nvPr/>
        </p:nvSpPr>
        <p:spPr>
          <a:xfrm>
            <a:off x="365760" y="2828925"/>
            <a:ext cx="3931920" cy="169164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10" name="Shape 6"/>
          <p:cNvSpPr/>
          <p:nvPr/>
        </p:nvSpPr>
        <p:spPr>
          <a:xfrm>
            <a:off x="4572000" y="2828925"/>
            <a:ext cx="3931920" cy="169164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pic>
        <p:nvPicPr>
          <p:cNvPr id="11" name="Image 2" descr="https://img.icons8.com/?size=32&amp;id=77258&amp;format=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2983230"/>
            <a:ext cx="274320" cy="257175"/>
          </a:xfrm>
          <a:prstGeom prst="rect">
            <a:avLst/>
          </a:prstGeom>
        </p:spPr>
      </p:pic>
      <p:pic>
        <p:nvPicPr>
          <p:cNvPr id="12" name="Image 3" descr="https://img.icons8.com/?size=32&amp;id=77258&amp;format=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160" y="2983230"/>
            <a:ext cx="274320" cy="25717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457200" y="3240405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Economic activities were primarily agrarian-based, with agriculture being the main source of livelihood. Trade networks expanded, connecting different regions.</a:t>
            </a:r>
            <a:endParaRPr lang="en-US" sz="1100" dirty="0"/>
          </a:p>
        </p:txBody>
      </p:sp>
      <p:sp>
        <p:nvSpPr>
          <p:cNvPr id="14" name="Text 8"/>
          <p:cNvSpPr/>
          <p:nvPr/>
        </p:nvSpPr>
        <p:spPr>
          <a:xfrm>
            <a:off x="4663440" y="3240405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use of iron tools and advancements in metallurgy marked technological progress during this era, enhancing agricultural practices and craftsmanship.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15430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Indian History</a:t>
            </a:r>
            <a:endParaRPr lang="en-US" sz="2400" dirty="0"/>
          </a:p>
        </p:txBody>
      </p:sp>
      <p:pic>
        <p:nvPicPr>
          <p:cNvPr id="3" name="Image 0" descr="https://img.icons8.com/?size=32&amp;id=77258&amp;format=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" y="1285875"/>
            <a:ext cx="274320" cy="257175"/>
          </a:xfrm>
          <a:prstGeom prst="rect">
            <a:avLst/>
          </a:prstGeom>
        </p:spPr>
      </p:pic>
      <p:pic>
        <p:nvPicPr>
          <p:cNvPr id="4" name="Image 1" descr="https://img.icons8.com/?size=32&amp;id=77258&amp;format=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2211705"/>
            <a:ext cx="274320" cy="257175"/>
          </a:xfrm>
          <a:prstGeom prst="rect">
            <a:avLst/>
          </a:prstGeom>
        </p:spPr>
      </p:pic>
      <p:pic>
        <p:nvPicPr>
          <p:cNvPr id="5" name="Image 2" descr="https://img.icons8.com/?size=32&amp;id=77258&amp;format=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137535"/>
            <a:ext cx="274320" cy="257175"/>
          </a:xfrm>
          <a:prstGeom prst="rect">
            <a:avLst/>
          </a:prstGeom>
        </p:spPr>
      </p:pic>
      <p:pic>
        <p:nvPicPr>
          <p:cNvPr id="6" name="Image 3" descr="https://img.icons8.com/?size=32&amp;id=77258&amp;format=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" y="4063365"/>
            <a:ext cx="274320" cy="257175"/>
          </a:xfrm>
          <a:prstGeom prst="rect">
            <a:avLst/>
          </a:prstGeom>
        </p:spPr>
      </p:pic>
      <p:sp>
        <p:nvSpPr>
          <p:cNvPr id="7" name="Shape 1"/>
          <p:cNvSpPr/>
          <p:nvPr/>
        </p:nvSpPr>
        <p:spPr>
          <a:xfrm>
            <a:off x="1371600" y="1388745"/>
            <a:ext cx="91440" cy="9144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8" name="Shape 2"/>
          <p:cNvSpPr/>
          <p:nvPr/>
        </p:nvSpPr>
        <p:spPr>
          <a:xfrm>
            <a:off x="1371600" y="2314575"/>
            <a:ext cx="91440" cy="91440"/>
          </a:xfrm>
          <a:prstGeom prst="ellipse">
            <a:avLst/>
          </a:prstGeom>
          <a:solidFill>
            <a:srgbClr val="7D7BEC"/>
          </a:solidFill>
          <a:ln w="12700">
            <a:solidFill>
              <a:srgbClr val="7D7BEC"/>
            </a:solidFill>
            <a:prstDash val="solid"/>
          </a:ln>
        </p:spPr>
      </p:sp>
      <p:sp>
        <p:nvSpPr>
          <p:cNvPr id="9" name="Shape 3"/>
          <p:cNvSpPr/>
          <p:nvPr/>
        </p:nvSpPr>
        <p:spPr>
          <a:xfrm>
            <a:off x="1371600" y="3240405"/>
            <a:ext cx="91440" cy="9144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FF00"/>
            </a:solidFill>
            <a:prstDash val="solid"/>
          </a:ln>
        </p:spPr>
      </p:sp>
      <p:sp>
        <p:nvSpPr>
          <p:cNvPr id="10" name="Shape 4"/>
          <p:cNvSpPr/>
          <p:nvPr/>
        </p:nvSpPr>
        <p:spPr>
          <a:xfrm>
            <a:off x="1371600" y="4166235"/>
            <a:ext cx="91440" cy="91440"/>
          </a:xfrm>
          <a:prstGeom prst="ellipse">
            <a:avLst/>
          </a:prstGeom>
          <a:solidFill>
            <a:srgbClr val="F48337"/>
          </a:solidFill>
          <a:ln w="12700">
            <a:solidFill>
              <a:srgbClr val="F48337"/>
            </a:solidFill>
            <a:prstDash val="solid"/>
          </a:ln>
        </p:spPr>
      </p:sp>
      <p:sp>
        <p:nvSpPr>
          <p:cNvPr id="11" name="Text 5"/>
          <p:cNvSpPr/>
          <p:nvPr/>
        </p:nvSpPr>
        <p:spPr>
          <a:xfrm>
            <a:off x="1828800" y="977265"/>
            <a:ext cx="6400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history of India in 1990 BC dates back to the Indus Valley Civilization, one of the world's oldest urban civilizations.</a:t>
            </a:r>
            <a:endParaRPr lang="en-US" sz="1100" dirty="0"/>
          </a:p>
        </p:txBody>
      </p:sp>
      <p:sp>
        <p:nvSpPr>
          <p:cNvPr id="12" name="Text 6"/>
          <p:cNvSpPr/>
          <p:nvPr/>
        </p:nvSpPr>
        <p:spPr>
          <a:xfrm>
            <a:off x="1828800" y="1903095"/>
            <a:ext cx="6400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Trade with Mesopotamia flourished during this period, evidenced by artifacts found in both regions.</a:t>
            </a:r>
            <a:endParaRPr lang="en-US" sz="1100" dirty="0"/>
          </a:p>
        </p:txBody>
      </p:sp>
      <p:sp>
        <p:nvSpPr>
          <p:cNvPr id="13" name="Text 7"/>
          <p:cNvSpPr/>
          <p:nvPr/>
        </p:nvSpPr>
        <p:spPr>
          <a:xfrm>
            <a:off x="1828800" y="2828925"/>
            <a:ext cx="6400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Agriculture and metallurgy were advanced in the Indian subcontinent, with evidence of sophisticated urban planning and drainage systems.</a:t>
            </a:r>
            <a:endParaRPr lang="en-US" sz="1100" dirty="0"/>
          </a:p>
        </p:txBody>
      </p:sp>
      <p:sp>
        <p:nvSpPr>
          <p:cNvPr id="14" name="Text 8"/>
          <p:cNvSpPr/>
          <p:nvPr/>
        </p:nvSpPr>
        <p:spPr>
          <a:xfrm>
            <a:off x="1828800" y="3754755"/>
            <a:ext cx="6400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Religious practices such as early forms of Hinduism and Buddhism began to emerge, shaping the spiritual landscape of the region.</a:t>
            </a:r>
            <a:endParaRPr 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15430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Indian History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0" y="1568768"/>
            <a:ext cx="9144000" cy="0"/>
          </a:xfrm>
          <a:prstGeom prst="line">
            <a:avLst/>
          </a:prstGeom>
          <a:noFill/>
          <a:ln w="25400">
            <a:solidFill>
              <a:srgbClr val="7D7BE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051560" y="1388745"/>
            <a:ext cx="365760" cy="36576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7D7BEC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154680" y="1388745"/>
            <a:ext cx="365760" cy="36576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7D7BE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257800" y="1388745"/>
            <a:ext cx="365760" cy="36576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7D7BE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360920" y="1388745"/>
            <a:ext cx="365760" cy="36576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7D7BEC"/>
            </a:solidFill>
            <a:prstDash val="solid"/>
          </a:ln>
        </p:spPr>
      </p:sp>
      <p:pic>
        <p:nvPicPr>
          <p:cNvPr id="8" name="Image 0" descr="https://img.icons8.com/?size=32&amp;id=77258&amp;format=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1440180"/>
            <a:ext cx="274320" cy="257175"/>
          </a:xfrm>
          <a:prstGeom prst="rect">
            <a:avLst/>
          </a:prstGeom>
        </p:spPr>
      </p:pic>
      <p:pic>
        <p:nvPicPr>
          <p:cNvPr id="9" name="Image 1" descr="https://img.icons8.com/?size=32&amp;id=77258&amp;format=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440180"/>
            <a:ext cx="274320" cy="257175"/>
          </a:xfrm>
          <a:prstGeom prst="rect">
            <a:avLst/>
          </a:prstGeom>
        </p:spPr>
      </p:pic>
      <p:pic>
        <p:nvPicPr>
          <p:cNvPr id="10" name="Image 2" descr="https://img.icons8.com/?size=32&amp;id=77258&amp;format=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20" y="1440180"/>
            <a:ext cx="274320" cy="257175"/>
          </a:xfrm>
          <a:prstGeom prst="rect">
            <a:avLst/>
          </a:prstGeom>
        </p:spPr>
      </p:pic>
      <p:pic>
        <p:nvPicPr>
          <p:cNvPr id="11" name="Image 3" descr="https://img.icons8.com/?size=32&amp;id=77258&amp;format=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640" y="1440180"/>
            <a:ext cx="274320" cy="25717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365760" y="1954530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During 1100BC in India, the Vedic Period continued to flourish with the composition</a:t>
            </a:r>
            <a:endParaRPr lang="en-US" sz="1100" dirty="0"/>
          </a:p>
        </p:txBody>
      </p:sp>
      <p:sp>
        <p:nvSpPr>
          <p:cNvPr id="13" name="Text 7"/>
          <p:cNvSpPr/>
          <p:nvPr/>
        </p:nvSpPr>
        <p:spPr>
          <a:xfrm>
            <a:off x="2468880" y="1954530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Art, pottery, and trade activities thrived during this period, showcasing the rich cultural</a:t>
            </a:r>
            <a:endParaRPr lang="en-US" sz="1100" dirty="0"/>
          </a:p>
        </p:txBody>
      </p:sp>
      <p:sp>
        <p:nvSpPr>
          <p:cNvPr id="14" name="Text 8"/>
          <p:cNvSpPr/>
          <p:nvPr/>
        </p:nvSpPr>
        <p:spPr>
          <a:xfrm>
            <a:off x="4572000" y="2108835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Economic activities were primarily agrarian-based, with agriculture being the main source of livelihood. Trade networks expanded, connecting different regions.</a:t>
            </a:r>
            <a:endParaRPr lang="en-US" sz="1100" dirty="0"/>
          </a:p>
        </p:txBody>
      </p:sp>
      <p:sp>
        <p:nvSpPr>
          <p:cNvPr id="15" name="Text 9"/>
          <p:cNvSpPr/>
          <p:nvPr/>
        </p:nvSpPr>
        <p:spPr>
          <a:xfrm>
            <a:off x="6675120" y="2108835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use of iron tools and advancements in metallurgy marked technological progress during this era, enhancing agricultural practices and craftsmanship.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15430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Indian History</a:t>
            </a:r>
            <a:endParaRPr lang="en-US" sz="2400" dirty="0"/>
          </a:p>
        </p:txBody>
      </p:sp>
      <p:pic>
        <p:nvPicPr>
          <p:cNvPr id="3" name="Image 0" descr="https://img.icons8.com/?size=32&amp;id=77258&amp;format=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440180"/>
            <a:ext cx="274320" cy="257175"/>
          </a:xfrm>
          <a:prstGeom prst="rect">
            <a:avLst/>
          </a:prstGeom>
        </p:spPr>
      </p:pic>
      <p:pic>
        <p:nvPicPr>
          <p:cNvPr id="4" name="Image 1" descr="https://img.icons8.com/?size=32&amp;id=77258&amp;format=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0" y="1440180"/>
            <a:ext cx="274320" cy="257175"/>
          </a:xfrm>
          <a:prstGeom prst="rect">
            <a:avLst/>
          </a:prstGeom>
        </p:spPr>
      </p:pic>
      <p:pic>
        <p:nvPicPr>
          <p:cNvPr id="5" name="Image 2" descr="https://img.icons8.com/?size=32&amp;id=77258&amp;format=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40" y="1440180"/>
            <a:ext cx="274320" cy="257175"/>
          </a:xfrm>
          <a:prstGeom prst="rect">
            <a:avLst/>
          </a:prstGeom>
        </p:spPr>
      </p:pic>
      <p:pic>
        <p:nvPicPr>
          <p:cNvPr id="6" name="Image 3" descr="https://img.icons8.com/?size=32&amp;id=77258&amp;format=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560" y="1440180"/>
            <a:ext cx="274320" cy="257175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365760" y="2211705"/>
            <a:ext cx="201168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Kargil War between India and Pakistan took place</a:t>
            </a:r>
            <a:endParaRPr lang="en-US" sz="1100" dirty="0"/>
          </a:p>
        </p:txBody>
      </p:sp>
      <p:sp>
        <p:nvSpPr>
          <p:cNvPr id="8" name="Text 2"/>
          <p:cNvSpPr/>
          <p:nvPr/>
        </p:nvSpPr>
        <p:spPr>
          <a:xfrm>
            <a:off x="2468880" y="2211705"/>
            <a:ext cx="201168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NDA government led by Atal Bihari Vajpayee was in power.</a:t>
            </a:r>
            <a:endParaRPr lang="en-US" sz="1100" dirty="0"/>
          </a:p>
        </p:txBody>
      </p:sp>
      <p:sp>
        <p:nvSpPr>
          <p:cNvPr id="9" name="Text 3"/>
          <p:cNvSpPr/>
          <p:nvPr/>
        </p:nvSpPr>
        <p:spPr>
          <a:xfrm>
            <a:off x="4572000" y="2211705"/>
            <a:ext cx="201168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Indian Airlines Flight 814 was hijacked</a:t>
            </a:r>
            <a:endParaRPr lang="en-US" sz="1100" dirty="0"/>
          </a:p>
        </p:txBody>
      </p:sp>
      <p:sp>
        <p:nvSpPr>
          <p:cNvPr id="10" name="Text 4"/>
          <p:cNvSpPr/>
          <p:nvPr/>
        </p:nvSpPr>
        <p:spPr>
          <a:xfrm>
            <a:off x="6675120" y="2211705"/>
            <a:ext cx="201168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Cyclone in Odisha cause widespread destruction</a:t>
            </a:r>
            <a:endParaRPr 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15430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Indian History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365760" y="1285875"/>
            <a:ext cx="0" cy="2121408"/>
          </a:xfrm>
          <a:prstGeom prst="line">
            <a:avLst/>
          </a:prstGeom>
          <a:noFill/>
          <a:ln w="38100">
            <a:solidFill>
              <a:srgbClr val="0000F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468880" y="1285875"/>
            <a:ext cx="0" cy="2121408"/>
          </a:xfrm>
          <a:prstGeom prst="line">
            <a:avLst/>
          </a:prstGeom>
          <a:noFill/>
          <a:ln w="38100">
            <a:solidFill>
              <a:srgbClr val="0000F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572000" y="1285875"/>
            <a:ext cx="0" cy="2121408"/>
          </a:xfrm>
          <a:prstGeom prst="line">
            <a:avLst/>
          </a:prstGeom>
          <a:noFill/>
          <a:ln w="38100">
            <a:solidFill>
              <a:srgbClr val="0000F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675120" y="1285875"/>
            <a:ext cx="0" cy="2121408"/>
          </a:xfrm>
          <a:prstGeom prst="line">
            <a:avLst/>
          </a:prstGeom>
          <a:noFill/>
          <a:ln w="38100">
            <a:solidFill>
              <a:srgbClr val="0000FF"/>
            </a:solidFill>
            <a:prstDash val="solid"/>
          </a:ln>
        </p:spPr>
      </p:sp>
      <p:pic>
        <p:nvPicPr>
          <p:cNvPr id="7" name="Image 0" descr="https://img.icons8.com/?size=32&amp;id=77258&amp;format=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1440180"/>
            <a:ext cx="274320" cy="257175"/>
          </a:xfrm>
          <a:prstGeom prst="rect">
            <a:avLst/>
          </a:prstGeom>
        </p:spPr>
      </p:pic>
      <p:pic>
        <p:nvPicPr>
          <p:cNvPr id="8" name="Image 1" descr="https://img.icons8.com/?size=32&amp;id=77258&amp;format=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40" y="1440180"/>
            <a:ext cx="274320" cy="257175"/>
          </a:xfrm>
          <a:prstGeom prst="rect">
            <a:avLst/>
          </a:prstGeom>
        </p:spPr>
      </p:pic>
      <p:pic>
        <p:nvPicPr>
          <p:cNvPr id="9" name="Image 2" descr="https://img.icons8.com/?size=32&amp;id=77258&amp;format=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160" y="1440180"/>
            <a:ext cx="274320" cy="257175"/>
          </a:xfrm>
          <a:prstGeom prst="rect">
            <a:avLst/>
          </a:prstGeom>
        </p:spPr>
      </p:pic>
      <p:pic>
        <p:nvPicPr>
          <p:cNvPr id="10" name="Image 3" descr="https://img.icons8.com/?size=32&amp;id=77258&amp;format=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280" y="1440180"/>
            <a:ext cx="274320" cy="25717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457200" y="1954530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Economic activities were primarily agrarian-based, with agriculture being the main source of livelihood. Trade networks expanded, connecting different regions.</a:t>
            </a:r>
            <a:endParaRPr lang="en-US" sz="1100" dirty="0"/>
          </a:p>
        </p:txBody>
      </p:sp>
      <p:sp>
        <p:nvSpPr>
          <p:cNvPr id="12" name="Text 6"/>
          <p:cNvSpPr/>
          <p:nvPr/>
        </p:nvSpPr>
        <p:spPr>
          <a:xfrm>
            <a:off x="2560320" y="1954530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use of iron tools and advancements in metallurgy marked technological progress during this era, enhancing agricultural practices and craftsmanship.</a:t>
            </a:r>
            <a:endParaRPr lang="en-US" sz="1100" dirty="0"/>
          </a:p>
        </p:txBody>
      </p:sp>
      <p:sp>
        <p:nvSpPr>
          <p:cNvPr id="13" name="Text 7"/>
          <p:cNvSpPr/>
          <p:nvPr/>
        </p:nvSpPr>
        <p:spPr>
          <a:xfrm>
            <a:off x="4663440" y="1800225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During 1100BC in India, the Vedic Period continued to flourish with the composition</a:t>
            </a:r>
            <a:endParaRPr lang="en-US" sz="1100" dirty="0"/>
          </a:p>
        </p:txBody>
      </p:sp>
      <p:sp>
        <p:nvSpPr>
          <p:cNvPr id="14" name="Text 8"/>
          <p:cNvSpPr/>
          <p:nvPr/>
        </p:nvSpPr>
        <p:spPr>
          <a:xfrm>
            <a:off x="6766560" y="1800225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During 1100BC in India, the Vedic Period continued to flourish with the composition</a:t>
            </a:r>
            <a:endParaRPr 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15430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Indian History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960120" y="1388745"/>
            <a:ext cx="548640" cy="54864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063240" y="1388745"/>
            <a:ext cx="548640" cy="54864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7D7BEC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166360" y="1388745"/>
            <a:ext cx="548640" cy="54864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0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269480" y="1388745"/>
            <a:ext cx="548640" cy="54864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48337"/>
            </a:solidFill>
            <a:prstDash val="solid"/>
          </a:ln>
        </p:spPr>
      </p:sp>
      <p:pic>
        <p:nvPicPr>
          <p:cNvPr id="7" name="Image 0" descr="https://img.icons8.com/?size=32&amp;id=77258&amp;format=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1532763"/>
            <a:ext cx="274320" cy="257175"/>
          </a:xfrm>
          <a:prstGeom prst="rect">
            <a:avLst/>
          </a:prstGeom>
        </p:spPr>
      </p:pic>
      <p:pic>
        <p:nvPicPr>
          <p:cNvPr id="8" name="Image 1" descr="https://img.icons8.com/?size=32&amp;id=77258&amp;format=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532763"/>
            <a:ext cx="274320" cy="257175"/>
          </a:xfrm>
          <a:prstGeom prst="rect">
            <a:avLst/>
          </a:prstGeom>
        </p:spPr>
      </p:pic>
      <p:pic>
        <p:nvPicPr>
          <p:cNvPr id="9" name="Image 2" descr="https://img.icons8.com/?size=32&amp;id=77258&amp;format=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20" y="1532763"/>
            <a:ext cx="274320" cy="257175"/>
          </a:xfrm>
          <a:prstGeom prst="rect">
            <a:avLst/>
          </a:prstGeom>
        </p:spPr>
      </p:pic>
      <p:pic>
        <p:nvPicPr>
          <p:cNvPr id="10" name="Image 3" descr="https://img.icons8.com/?size=32&amp;id=77258&amp;format=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640" y="1532763"/>
            <a:ext cx="274320" cy="25717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365760" y="2160270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During 1100BC in India, the Vedic Period continued to flourish with the composition</a:t>
            </a:r>
            <a:endParaRPr lang="en-US" sz="1100" dirty="0"/>
          </a:p>
        </p:txBody>
      </p:sp>
      <p:sp>
        <p:nvSpPr>
          <p:cNvPr id="12" name="Text 6"/>
          <p:cNvSpPr/>
          <p:nvPr/>
        </p:nvSpPr>
        <p:spPr>
          <a:xfrm>
            <a:off x="2468880" y="2160270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Art, pottery, and trade activities thrived during this period, showcasing the rich cultural</a:t>
            </a:r>
            <a:endParaRPr lang="en-US" sz="1100" dirty="0"/>
          </a:p>
        </p:txBody>
      </p:sp>
      <p:sp>
        <p:nvSpPr>
          <p:cNvPr id="13" name="Text 7"/>
          <p:cNvSpPr/>
          <p:nvPr/>
        </p:nvSpPr>
        <p:spPr>
          <a:xfrm>
            <a:off x="4572000" y="2314575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Economic activities were primarily agrarian-based, with agriculture being the main source of livelihood. Trade networks expanded, connecting different regions.</a:t>
            </a:r>
            <a:endParaRPr lang="en-US" sz="1100" dirty="0"/>
          </a:p>
        </p:txBody>
      </p:sp>
      <p:sp>
        <p:nvSpPr>
          <p:cNvPr id="14" name="Text 8"/>
          <p:cNvSpPr/>
          <p:nvPr/>
        </p:nvSpPr>
        <p:spPr>
          <a:xfrm>
            <a:off x="6675120" y="2314575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use of iron tools and advancements in metallurgy marked technological progress during this era, enhancing agricultural practices and craftsmanship.</a:t>
            </a:r>
            <a:endParaRPr lang="en-US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15430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Indian History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028700"/>
            <a:ext cx="0" cy="36576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ot"/>
          </a:ln>
        </p:spPr>
      </p:sp>
      <p:sp>
        <p:nvSpPr>
          <p:cNvPr id="4" name="Shape 2"/>
          <p:cNvSpPr/>
          <p:nvPr/>
        </p:nvSpPr>
        <p:spPr>
          <a:xfrm>
            <a:off x="411480" y="1388745"/>
            <a:ext cx="91440" cy="9144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11480" y="2314575"/>
            <a:ext cx="91440" cy="91440"/>
          </a:xfrm>
          <a:prstGeom prst="ellipse">
            <a:avLst/>
          </a:prstGeom>
          <a:solidFill>
            <a:srgbClr val="7D7BEC"/>
          </a:solidFill>
          <a:ln w="12700">
            <a:solidFill>
              <a:srgbClr val="7D7BE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11480" y="3240405"/>
            <a:ext cx="91440" cy="9144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FF0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11480" y="4166235"/>
            <a:ext cx="91440" cy="91440"/>
          </a:xfrm>
          <a:prstGeom prst="ellipse">
            <a:avLst/>
          </a:prstGeom>
          <a:solidFill>
            <a:srgbClr val="F48337"/>
          </a:solidFill>
          <a:ln w="12700">
            <a:solidFill>
              <a:srgbClr val="F4833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11480" y="1440180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11480" y="2366010"/>
            <a:ext cx="457200" cy="0"/>
          </a:xfrm>
          <a:prstGeom prst="line">
            <a:avLst/>
          </a:prstGeom>
          <a:noFill/>
          <a:ln w="25400">
            <a:solidFill>
              <a:srgbClr val="7D7BE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11480" y="3291840"/>
            <a:ext cx="457200" cy="0"/>
          </a:xfrm>
          <a:prstGeom prst="line">
            <a:avLst/>
          </a:prstGeom>
          <a:noFill/>
          <a:ln w="25400">
            <a:solidFill>
              <a:srgbClr val="FFFF00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411480" y="4217670"/>
            <a:ext cx="457200" cy="0"/>
          </a:xfrm>
          <a:prstGeom prst="line">
            <a:avLst/>
          </a:prstGeom>
          <a:noFill/>
          <a:ln w="25400">
            <a:solidFill>
              <a:srgbClr val="F48337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1005840" y="977265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Technological Advancements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1005840" y="1903095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Economic Developments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1005840" y="2828925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Cultural Milestones</a:t>
            </a: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1005840" y="3754755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Political Landscape</a:t>
            </a:r>
            <a:endParaRPr lang="en-US" sz="1400" dirty="0"/>
          </a:p>
        </p:txBody>
      </p:sp>
      <p:sp>
        <p:nvSpPr>
          <p:cNvPr id="16" name="Text 14"/>
          <p:cNvSpPr/>
          <p:nvPr/>
        </p:nvSpPr>
        <p:spPr>
          <a:xfrm>
            <a:off x="3200400" y="977265"/>
            <a:ext cx="4572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1999 witnessed the rise of internet usage in India, with the launch of new tech companies and increased connectivity, laying the foundation for the digital revolution.</a:t>
            </a:r>
            <a:endParaRPr lang="en-US" sz="1100" dirty="0"/>
          </a:p>
        </p:txBody>
      </p:sp>
      <p:sp>
        <p:nvSpPr>
          <p:cNvPr id="17" name="Text 15"/>
          <p:cNvSpPr/>
          <p:nvPr/>
        </p:nvSpPr>
        <p:spPr>
          <a:xfrm>
            <a:off x="3200400" y="1903095"/>
            <a:ext cx="4572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Indian economy in 1999 experienced growth in various sectors, including IT, telecommunications, and manufacturing, contributing to the country's economic progress.</a:t>
            </a:r>
            <a:endParaRPr lang="en-US" sz="1100" dirty="0"/>
          </a:p>
        </p:txBody>
      </p:sp>
      <p:sp>
        <p:nvSpPr>
          <p:cNvPr id="18" name="Text 16"/>
          <p:cNvSpPr/>
          <p:nvPr/>
        </p:nvSpPr>
        <p:spPr>
          <a:xfrm>
            <a:off x="3200400" y="2828925"/>
            <a:ext cx="4572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1999 marked significant cultural events in India, such as the release of iconic Bollywood movies and the celebration of traditional festivals, showcasing the rich cultural heritage of the nation.</a:t>
            </a:r>
            <a:endParaRPr lang="en-US" sz="1100" dirty="0"/>
          </a:p>
        </p:txBody>
      </p:sp>
      <p:sp>
        <p:nvSpPr>
          <p:cNvPr id="19" name="Text 17"/>
          <p:cNvSpPr/>
          <p:nvPr/>
        </p:nvSpPr>
        <p:spPr>
          <a:xfrm>
            <a:off x="3200400" y="3754755"/>
            <a:ext cx="4572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political landscape in 1999 was characterized by key events like elections and policy reforms, shaping the governance and direction of the country during that period.</a:t>
            </a:r>
            <a:endParaRPr lang="en-US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15430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Indian History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028700"/>
            <a:ext cx="0" cy="36576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ot"/>
          </a:ln>
        </p:spPr>
      </p:sp>
      <p:sp>
        <p:nvSpPr>
          <p:cNvPr id="4" name="Shape 2"/>
          <p:cNvSpPr/>
          <p:nvPr/>
        </p:nvSpPr>
        <p:spPr>
          <a:xfrm>
            <a:off x="411480" y="1388745"/>
            <a:ext cx="91440" cy="9144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11480" y="2674620"/>
            <a:ext cx="91440" cy="91440"/>
          </a:xfrm>
          <a:prstGeom prst="ellipse">
            <a:avLst/>
          </a:prstGeom>
          <a:solidFill>
            <a:srgbClr val="7D7BEC"/>
          </a:solidFill>
          <a:ln w="12700">
            <a:solidFill>
              <a:srgbClr val="7D7BE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11480" y="4063365"/>
            <a:ext cx="91440" cy="9144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FF0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11480" y="1440180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11480" y="2726055"/>
            <a:ext cx="457200" cy="0"/>
          </a:xfrm>
          <a:prstGeom prst="line">
            <a:avLst/>
          </a:prstGeom>
          <a:noFill/>
          <a:ln w="25400">
            <a:solidFill>
              <a:srgbClr val="7D7BE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11480" y="4114800"/>
            <a:ext cx="457200" cy="0"/>
          </a:xfrm>
          <a:prstGeom prst="line">
            <a:avLst/>
          </a:prstGeom>
          <a:noFill/>
          <a:ln w="25400">
            <a:solidFill>
              <a:srgbClr val="FFFF0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005840" y="977265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Technological Advancements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1005840" y="2263140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Economic Developments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1005840" y="3651885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Cultural Milestones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3200400" y="977265"/>
            <a:ext cx="4572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1999 witnessed the rise of internet usage in India, with the launch of new tech companies and increased connectivity, laying the foundation for the digital revolution.</a:t>
            </a:r>
            <a:endParaRPr lang="en-US" sz="1100" dirty="0"/>
          </a:p>
        </p:txBody>
      </p:sp>
      <p:sp>
        <p:nvSpPr>
          <p:cNvPr id="14" name="Text 12"/>
          <p:cNvSpPr/>
          <p:nvPr/>
        </p:nvSpPr>
        <p:spPr>
          <a:xfrm>
            <a:off x="3200400" y="2263140"/>
            <a:ext cx="4572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Indian economy in 1999 experienced growth in various sectors, including IT, telecommunications, and manufacturing, contributing to the country's economic progress.</a:t>
            </a:r>
            <a:endParaRPr lang="en-US" sz="1100" dirty="0"/>
          </a:p>
        </p:txBody>
      </p:sp>
      <p:sp>
        <p:nvSpPr>
          <p:cNvPr id="15" name="Text 13"/>
          <p:cNvSpPr/>
          <p:nvPr/>
        </p:nvSpPr>
        <p:spPr>
          <a:xfrm>
            <a:off x="3200400" y="3651885"/>
            <a:ext cx="4572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1999 marked significant cultural events in India, such as the release of iconic Bollywood movies and the celebration of traditional festivals, showcasing the rich cultural heritage of the nation.</a:t>
            </a:r>
            <a:endParaRPr 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2024-02-20T14:04:25Z</dcterms:created>
  <dcterms:modified xsi:type="dcterms:W3CDTF">2024-02-20T14:04:25Z</dcterms:modified>
</cp:coreProperties>
</file>