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9"/>
  </p:notesMasterIdLst>
  <p:handoutMasterIdLst>
    <p:handoutMasterId r:id="rId2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guide orient="horz" pos="2160"/>
        <p:guide pos="3840"/>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CC9ACB-1587-767A-017B-F7196B7A27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3375D0B-C091-B634-94DE-3468488F6B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6F906D-43C6-4501-B801-000D1FF521C9}" type="datetimeFigureOut">
              <a:rPr lang="en-IN" smtClean="0"/>
              <a:t>01-08-2025</a:t>
            </a:fld>
            <a:endParaRPr lang="en-IN"/>
          </a:p>
        </p:txBody>
      </p:sp>
      <p:sp>
        <p:nvSpPr>
          <p:cNvPr id="4" name="Footer Placeholder 3">
            <a:extLst>
              <a:ext uri="{FF2B5EF4-FFF2-40B4-BE49-F238E27FC236}">
                <a16:creationId xmlns:a16="http://schemas.microsoft.com/office/drawing/2014/main" id="{C9C9CFEE-7000-F380-9FFC-A09157D103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F92BAFD-82C0-5E11-A11D-4B660B31F5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B207BA-9D39-409F-A794-0C4E33992949}" type="slidenum">
              <a:rPr lang="en-IN" smtClean="0"/>
              <a:t>‹#›</a:t>
            </a:fld>
            <a:endParaRPr lang="en-IN"/>
          </a:p>
        </p:txBody>
      </p:sp>
    </p:spTree>
    <p:extLst>
      <p:ext uri="{BB962C8B-B14F-4D97-AF65-F5344CB8AC3E}">
        <p14:creationId xmlns:p14="http://schemas.microsoft.com/office/powerpoint/2010/main" val="805412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F6A3D-71E5-4AFC-8068-F041F09649E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A1D15-1FA3-427B-940F-3DB10C61CC17}" type="slidenum">
              <a:rPr lang="en-IN" smtClean="0"/>
              <a:t>‹#›</a:t>
            </a:fld>
            <a:endParaRPr lang="en-IN"/>
          </a:p>
        </p:txBody>
      </p:sp>
    </p:spTree>
    <p:extLst>
      <p:ext uri="{BB962C8B-B14F-4D97-AF65-F5344CB8AC3E}">
        <p14:creationId xmlns:p14="http://schemas.microsoft.com/office/powerpoint/2010/main" val="173926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9EB41D-9A77-4844-9A02-485EB07BE77D}"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39EC7-D68A-46FE-9DD6-044C8729034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C073ADE-6AD3-C007-1568-4AC9D9F2B9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9722" y="6459785"/>
            <a:ext cx="1262761" cy="410704"/>
          </a:xfrm>
          <a:prstGeom prst="rect">
            <a:avLst/>
          </a:prstGeom>
        </p:spPr>
      </p:pic>
    </p:spTree>
    <p:extLst>
      <p:ext uri="{BB962C8B-B14F-4D97-AF65-F5344CB8AC3E}">
        <p14:creationId xmlns:p14="http://schemas.microsoft.com/office/powerpoint/2010/main" val="158810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EB41D-9A77-4844-9A02-485EB07BE77D}"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39EC7-D68A-46FE-9DD6-044C87290341}" type="slidenum">
              <a:rPr lang="en-IN" smtClean="0"/>
              <a:t>‹#›</a:t>
            </a:fld>
            <a:endParaRPr lang="en-IN"/>
          </a:p>
        </p:txBody>
      </p:sp>
    </p:spTree>
    <p:extLst>
      <p:ext uri="{BB962C8B-B14F-4D97-AF65-F5344CB8AC3E}">
        <p14:creationId xmlns:p14="http://schemas.microsoft.com/office/powerpoint/2010/main" val="1394462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EB41D-9A77-4844-9A02-485EB07BE77D}"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39EC7-D68A-46FE-9DD6-044C87290341}" type="slidenum">
              <a:rPr lang="en-IN" smtClean="0"/>
              <a:t>‹#›</a:t>
            </a:fld>
            <a:endParaRPr lang="en-IN"/>
          </a:p>
        </p:txBody>
      </p:sp>
      <p:pic>
        <p:nvPicPr>
          <p:cNvPr id="9" name="Picture 8">
            <a:extLst>
              <a:ext uri="{FF2B5EF4-FFF2-40B4-BE49-F238E27FC236}">
                <a16:creationId xmlns:a16="http://schemas.microsoft.com/office/drawing/2014/main" id="{F109386E-8445-4E8E-0FF9-0B367CE8D6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9722" y="6459785"/>
            <a:ext cx="1262761" cy="410704"/>
          </a:xfrm>
          <a:prstGeom prst="rect">
            <a:avLst/>
          </a:prstGeom>
        </p:spPr>
      </p:pic>
    </p:spTree>
    <p:extLst>
      <p:ext uri="{BB962C8B-B14F-4D97-AF65-F5344CB8AC3E}">
        <p14:creationId xmlns:p14="http://schemas.microsoft.com/office/powerpoint/2010/main" val="69819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EB41D-9A77-4844-9A02-485EB07BE77D}"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39EC7-D68A-46FE-9DD6-044C87290341}" type="slidenum">
              <a:rPr lang="en-IN" smtClean="0"/>
              <a:t>‹#›</a:t>
            </a:fld>
            <a:endParaRPr lang="en-IN"/>
          </a:p>
        </p:txBody>
      </p:sp>
    </p:spTree>
    <p:extLst>
      <p:ext uri="{BB962C8B-B14F-4D97-AF65-F5344CB8AC3E}">
        <p14:creationId xmlns:p14="http://schemas.microsoft.com/office/powerpoint/2010/main" val="111120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EB41D-9A77-4844-9A02-485EB07BE77D}"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739EC7-D68A-46FE-9DD6-044C8729034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66E00B5-922E-E94B-96B2-A09531F504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9722" y="6459785"/>
            <a:ext cx="1262761" cy="410704"/>
          </a:xfrm>
          <a:prstGeom prst="rect">
            <a:avLst/>
          </a:prstGeom>
        </p:spPr>
      </p:pic>
    </p:spTree>
    <p:extLst>
      <p:ext uri="{BB962C8B-B14F-4D97-AF65-F5344CB8AC3E}">
        <p14:creationId xmlns:p14="http://schemas.microsoft.com/office/powerpoint/2010/main" val="413946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9EB41D-9A77-4844-9A02-485EB07BE77D}"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739EC7-D68A-46FE-9DD6-044C87290341}" type="slidenum">
              <a:rPr lang="en-IN" smtClean="0"/>
              <a:t>‹#›</a:t>
            </a:fld>
            <a:endParaRPr lang="en-IN"/>
          </a:p>
        </p:txBody>
      </p:sp>
    </p:spTree>
    <p:extLst>
      <p:ext uri="{BB962C8B-B14F-4D97-AF65-F5344CB8AC3E}">
        <p14:creationId xmlns:p14="http://schemas.microsoft.com/office/powerpoint/2010/main" val="156923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9EB41D-9A77-4844-9A02-485EB07BE77D}" type="datetimeFigureOut">
              <a:rPr lang="en-IN" smtClean="0"/>
              <a:t>01-08-2025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739EC7-D68A-46FE-9DD6-044C87290341}" type="slidenum">
              <a:rPr lang="en-IN" smtClean="0"/>
              <a:t>‹#›</a:t>
            </a:fld>
            <a:endParaRPr lang="en-IN"/>
          </a:p>
        </p:txBody>
      </p:sp>
    </p:spTree>
    <p:extLst>
      <p:ext uri="{BB962C8B-B14F-4D97-AF65-F5344CB8AC3E}">
        <p14:creationId xmlns:p14="http://schemas.microsoft.com/office/powerpoint/2010/main" val="56149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9EB41D-9A77-4844-9A02-485EB07BE77D}" type="datetimeFigureOut">
              <a:rPr lang="en-IN" smtClean="0"/>
              <a:t>01-08-2025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739EC7-D68A-46FE-9DD6-044C87290341}" type="slidenum">
              <a:rPr lang="en-IN" smtClean="0"/>
              <a:t>‹#›</a:t>
            </a:fld>
            <a:endParaRPr lang="en-IN"/>
          </a:p>
        </p:txBody>
      </p:sp>
    </p:spTree>
    <p:extLst>
      <p:ext uri="{BB962C8B-B14F-4D97-AF65-F5344CB8AC3E}">
        <p14:creationId xmlns:p14="http://schemas.microsoft.com/office/powerpoint/2010/main" val="241466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9EB41D-9A77-4844-9A02-485EB07BE77D}" type="datetimeFigureOut">
              <a:rPr lang="en-IN" smtClean="0"/>
              <a:t>01-08-2025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A739EC7-D68A-46FE-9DD6-044C87290341}" type="slidenum">
              <a:rPr lang="en-IN" smtClean="0"/>
              <a:t>‹#›</a:t>
            </a:fld>
            <a:endParaRPr lang="en-IN"/>
          </a:p>
        </p:txBody>
      </p:sp>
      <p:pic>
        <p:nvPicPr>
          <p:cNvPr id="2" name="Picture 1">
            <a:extLst>
              <a:ext uri="{FF2B5EF4-FFF2-40B4-BE49-F238E27FC236}">
                <a16:creationId xmlns:a16="http://schemas.microsoft.com/office/drawing/2014/main" id="{050A629F-C4CB-202C-CFA7-3C71C8422C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9722" y="6459785"/>
            <a:ext cx="1262761" cy="410704"/>
          </a:xfrm>
          <a:prstGeom prst="rect">
            <a:avLst/>
          </a:prstGeom>
        </p:spPr>
      </p:pic>
    </p:spTree>
    <p:extLst>
      <p:ext uri="{BB962C8B-B14F-4D97-AF65-F5344CB8AC3E}">
        <p14:creationId xmlns:p14="http://schemas.microsoft.com/office/powerpoint/2010/main" val="364531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9EB41D-9A77-4844-9A02-485EB07BE77D}" type="datetimeFigureOut">
              <a:rPr lang="en-IN" smtClean="0"/>
              <a:t>01-08-2025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739EC7-D68A-46FE-9DD6-044C87290341}" type="slidenum">
              <a:rPr lang="en-IN" smtClean="0"/>
              <a:t>‹#›</a:t>
            </a:fld>
            <a:endParaRPr lang="en-IN"/>
          </a:p>
        </p:txBody>
      </p:sp>
      <p:pic>
        <p:nvPicPr>
          <p:cNvPr id="10" name="Picture 9">
            <a:extLst>
              <a:ext uri="{FF2B5EF4-FFF2-40B4-BE49-F238E27FC236}">
                <a16:creationId xmlns:a16="http://schemas.microsoft.com/office/drawing/2014/main" id="{0245B59D-DF8D-12CB-97CA-369ABAE2537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9722" y="6459785"/>
            <a:ext cx="1262761" cy="410704"/>
          </a:xfrm>
          <a:prstGeom prst="rect">
            <a:avLst/>
          </a:prstGeom>
        </p:spPr>
      </p:pic>
    </p:spTree>
    <p:extLst>
      <p:ext uri="{BB962C8B-B14F-4D97-AF65-F5344CB8AC3E}">
        <p14:creationId xmlns:p14="http://schemas.microsoft.com/office/powerpoint/2010/main" val="56081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dirty="0"/>
          </a:p>
        </p:txBody>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9EB41D-9A77-4844-9A02-485EB07BE77D}"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739EC7-D68A-46FE-9DD6-044C87290341}" type="slidenum">
              <a:rPr lang="en-IN" smtClean="0"/>
              <a:t>‹#›</a:t>
            </a:fld>
            <a:endParaRPr lang="en-IN"/>
          </a:p>
        </p:txBody>
      </p:sp>
      <p:pic>
        <p:nvPicPr>
          <p:cNvPr id="10" name="Picture 9">
            <a:extLst>
              <a:ext uri="{FF2B5EF4-FFF2-40B4-BE49-F238E27FC236}">
                <a16:creationId xmlns:a16="http://schemas.microsoft.com/office/drawing/2014/main" id="{31970D54-C3D7-344E-FA58-22D1E1A8740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49722" y="6459785"/>
            <a:ext cx="1262761" cy="410704"/>
          </a:xfrm>
          <a:prstGeom prst="rect">
            <a:avLst/>
          </a:prstGeom>
        </p:spPr>
      </p:pic>
    </p:spTree>
    <p:extLst>
      <p:ext uri="{BB962C8B-B14F-4D97-AF65-F5344CB8AC3E}">
        <p14:creationId xmlns:p14="http://schemas.microsoft.com/office/powerpoint/2010/main" val="414048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9EB41D-9A77-4844-9A02-485EB07BE77D}" type="datetimeFigureOut">
              <a:rPr lang="en-IN" smtClean="0"/>
              <a:t>01-08-2025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739EC7-D68A-46FE-9DD6-044C8729034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EA8A961-9351-D3F9-68B1-7A07F1B2704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49722" y="6424048"/>
            <a:ext cx="1262761" cy="410704"/>
          </a:xfrm>
          <a:prstGeom prst="rect">
            <a:avLst/>
          </a:prstGeom>
        </p:spPr>
      </p:pic>
    </p:spTree>
    <p:extLst>
      <p:ext uri="{BB962C8B-B14F-4D97-AF65-F5344CB8AC3E}">
        <p14:creationId xmlns:p14="http://schemas.microsoft.com/office/powerpoint/2010/main" val="339841139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39004-62CE-90A3-BC46-416CB4EFB70A}"/>
              </a:ext>
            </a:extLst>
          </p:cNvPr>
          <p:cNvSpPr>
            <a:spLocks noGrp="1"/>
          </p:cNvSpPr>
          <p:nvPr>
            <p:ph type="ctrTitle"/>
          </p:nvPr>
        </p:nvSpPr>
        <p:spPr>
          <a:xfrm>
            <a:off x="1476935" y="2135360"/>
            <a:ext cx="8718177" cy="1639654"/>
          </a:xfrm>
        </p:spPr>
        <p:txBody>
          <a:bodyPr/>
          <a:lstStyle/>
          <a:p>
            <a:pPr algn="ctr"/>
            <a:r>
              <a:rPr lang="en-IN" b="1" dirty="0">
                <a:solidFill>
                  <a:schemeClr val="accent1"/>
                </a:solidFill>
              </a:rPr>
              <a:t>CAREER AI AGENT</a:t>
            </a:r>
          </a:p>
        </p:txBody>
      </p:sp>
      <p:sp>
        <p:nvSpPr>
          <p:cNvPr id="3" name="Subtitle 2">
            <a:extLst>
              <a:ext uri="{FF2B5EF4-FFF2-40B4-BE49-F238E27FC236}">
                <a16:creationId xmlns:a16="http://schemas.microsoft.com/office/drawing/2014/main" id="{05AB1EAE-A2AD-5857-0DC3-3B5282A81BE6}"/>
              </a:ext>
            </a:extLst>
          </p:cNvPr>
          <p:cNvSpPr>
            <a:spLocks noGrp="1"/>
          </p:cNvSpPr>
          <p:nvPr>
            <p:ph type="subTitle" idx="1"/>
          </p:nvPr>
        </p:nvSpPr>
        <p:spPr>
          <a:xfrm>
            <a:off x="1143000" y="4722640"/>
            <a:ext cx="9906000" cy="1253284"/>
          </a:xfrm>
        </p:spPr>
        <p:txBody>
          <a:bodyPr>
            <a:normAutofit fontScale="55000" lnSpcReduction="20000"/>
          </a:bodyPr>
          <a:lstStyle/>
          <a:p>
            <a:r>
              <a:rPr lang="en-US" b="1" dirty="0"/>
              <a:t>Presented By:</a:t>
            </a:r>
          </a:p>
          <a:p>
            <a:r>
              <a:rPr lang="en-US" b="1" dirty="0"/>
              <a:t>Student name :PRATIKSHA SURYAKANT BHOSLE</a:t>
            </a:r>
          </a:p>
          <a:p>
            <a:r>
              <a:rPr lang="en-US" b="1" dirty="0"/>
              <a:t>College Name &amp; Department :</a:t>
            </a:r>
            <a:r>
              <a:rPr lang="en-US" b="1" dirty="0" err="1"/>
              <a:t>Dwarkadas</a:t>
            </a:r>
            <a:r>
              <a:rPr lang="en-US" b="1" dirty="0"/>
              <a:t> J. Sanghvi College of Engineering &amp;</a:t>
            </a:r>
          </a:p>
          <a:p>
            <a:r>
              <a:rPr lang="en-US" b="1" dirty="0"/>
              <a:t>                                              BACHELOR OF MECHANICAL ENGINEERING</a:t>
            </a:r>
            <a:endParaRPr lang="en-IN" b="1" dirty="0"/>
          </a:p>
        </p:txBody>
      </p:sp>
      <p:sp>
        <p:nvSpPr>
          <p:cNvPr id="4" name="TextBox 3">
            <a:extLst>
              <a:ext uri="{FF2B5EF4-FFF2-40B4-BE49-F238E27FC236}">
                <a16:creationId xmlns:a16="http://schemas.microsoft.com/office/drawing/2014/main" id="{B77775FF-D48E-FC40-3B7D-0D658530A465}"/>
              </a:ext>
            </a:extLst>
          </p:cNvPr>
          <p:cNvSpPr txBox="1"/>
          <p:nvPr/>
        </p:nvSpPr>
        <p:spPr>
          <a:xfrm>
            <a:off x="3110754" y="726141"/>
            <a:ext cx="5450540" cy="646331"/>
          </a:xfrm>
          <a:prstGeom prst="rect">
            <a:avLst/>
          </a:prstGeom>
          <a:noFill/>
        </p:spPr>
        <p:txBody>
          <a:bodyPr wrap="square" rtlCol="0">
            <a:spAutoFit/>
          </a:bodyPr>
          <a:lstStyle/>
          <a:p>
            <a:pPr algn="ctr"/>
            <a:r>
              <a:rPr lang="en-IN" sz="3600" b="1" dirty="0"/>
              <a:t>IBM HACKATHON PROJECT</a:t>
            </a:r>
          </a:p>
        </p:txBody>
      </p:sp>
    </p:spTree>
    <p:extLst>
      <p:ext uri="{BB962C8B-B14F-4D97-AF65-F5344CB8AC3E}">
        <p14:creationId xmlns:p14="http://schemas.microsoft.com/office/powerpoint/2010/main" val="3812535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046440"/>
          </a:xfrm>
          <a:prstGeom prst="rect">
            <a:avLst/>
          </a:prstGeom>
          <a:noFill/>
        </p:spPr>
        <p:txBody>
          <a:bodyPr wrap="square">
            <a:spAutoFit/>
          </a:bodyPr>
          <a:lstStyle/>
          <a:p>
            <a:r>
              <a:rPr lang="en-US" sz="4400" b="1" dirty="0">
                <a:solidFill>
                  <a:schemeClr val="accent1"/>
                </a:solidFill>
              </a:rPr>
              <a:t>RESULT</a:t>
            </a:r>
            <a:endParaRPr lang="en-US" b="1" dirty="0">
              <a:solidFill>
                <a:schemeClr val="accent1"/>
              </a:solidFill>
            </a:endParaRPr>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7C10FBFD-CDAA-CE32-3A1D-D1FCBE710864}"/>
              </a:ext>
            </a:extLst>
          </p:cNvPr>
          <p:cNvPicPr>
            <a:picLocks noChangeAspect="1"/>
          </p:cNvPicPr>
          <p:nvPr/>
        </p:nvPicPr>
        <p:blipFill>
          <a:blip r:embed="rId2"/>
          <a:stretch>
            <a:fillRect/>
          </a:stretch>
        </p:blipFill>
        <p:spPr>
          <a:xfrm>
            <a:off x="1470212" y="1228164"/>
            <a:ext cx="9359152" cy="4935811"/>
          </a:xfrm>
          <a:prstGeom prst="rect">
            <a:avLst/>
          </a:prstGeom>
        </p:spPr>
      </p:pic>
    </p:spTree>
    <p:extLst>
      <p:ext uri="{BB962C8B-B14F-4D97-AF65-F5344CB8AC3E}">
        <p14:creationId xmlns:p14="http://schemas.microsoft.com/office/powerpoint/2010/main" val="1588441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046440"/>
          </a:xfrm>
          <a:prstGeom prst="rect">
            <a:avLst/>
          </a:prstGeom>
          <a:noFill/>
        </p:spPr>
        <p:txBody>
          <a:bodyPr wrap="square">
            <a:spAutoFit/>
          </a:bodyPr>
          <a:lstStyle/>
          <a:p>
            <a:r>
              <a:rPr lang="en-US" sz="4400" b="1" dirty="0">
                <a:solidFill>
                  <a:schemeClr val="accent1"/>
                </a:solidFill>
              </a:rPr>
              <a:t>RESULT</a:t>
            </a:r>
            <a:endParaRPr lang="en-US" b="1" dirty="0">
              <a:solidFill>
                <a:schemeClr val="accent1"/>
              </a:solidFill>
            </a:endParaRPr>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5D316A4F-7C7A-EEE9-A2EB-0BCD9175A1B0}"/>
              </a:ext>
            </a:extLst>
          </p:cNvPr>
          <p:cNvPicPr>
            <a:picLocks noChangeAspect="1"/>
          </p:cNvPicPr>
          <p:nvPr/>
        </p:nvPicPr>
        <p:blipFill>
          <a:blip r:embed="rId2"/>
          <a:stretch>
            <a:fillRect/>
          </a:stretch>
        </p:blipFill>
        <p:spPr>
          <a:xfrm>
            <a:off x="1111624" y="1335335"/>
            <a:ext cx="9699811" cy="4769630"/>
          </a:xfrm>
          <a:prstGeom prst="rect">
            <a:avLst/>
          </a:prstGeom>
        </p:spPr>
      </p:pic>
    </p:spTree>
    <p:extLst>
      <p:ext uri="{BB962C8B-B14F-4D97-AF65-F5344CB8AC3E}">
        <p14:creationId xmlns:p14="http://schemas.microsoft.com/office/powerpoint/2010/main" val="3736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046440"/>
          </a:xfrm>
          <a:prstGeom prst="rect">
            <a:avLst/>
          </a:prstGeom>
          <a:noFill/>
        </p:spPr>
        <p:txBody>
          <a:bodyPr wrap="square">
            <a:spAutoFit/>
          </a:bodyPr>
          <a:lstStyle/>
          <a:p>
            <a:r>
              <a:rPr lang="en-US" sz="4400" b="1" dirty="0">
                <a:solidFill>
                  <a:schemeClr val="accent1"/>
                </a:solidFill>
              </a:rPr>
              <a:t>CONCLUSION</a:t>
            </a:r>
            <a:endParaRPr lang="en-US" b="1" dirty="0">
              <a:solidFill>
                <a:schemeClr val="accent1"/>
              </a:solidFill>
            </a:endParaRPr>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1B89399-72BB-D3DC-1A5F-7608BD8CCA16}"/>
              </a:ext>
            </a:extLst>
          </p:cNvPr>
          <p:cNvSpPr txBox="1"/>
          <p:nvPr/>
        </p:nvSpPr>
        <p:spPr>
          <a:xfrm>
            <a:off x="672353" y="1412155"/>
            <a:ext cx="10838329" cy="1711366"/>
          </a:xfrm>
          <a:prstGeom prst="rect">
            <a:avLst/>
          </a:prstGeom>
          <a:noFill/>
        </p:spPr>
        <p:txBody>
          <a:bodyPr wrap="square">
            <a:spAutoFit/>
          </a:bodyPr>
          <a:lstStyle/>
          <a:p>
            <a:pPr>
              <a:lnSpc>
                <a:spcPct val="150000"/>
              </a:lnSpc>
            </a:pPr>
            <a:r>
              <a:rPr lang="en-US" dirty="0"/>
              <a:t>This intelligent career agent bridges the gap between traditional counseling and modern AI-driven guidance. It empowers students and job seekers to discover career paths that align with their skills and ambitions, while reducing the dependency on human advisors. The system offers scalability, personalization, and automation — key ingredients for next-gen counseling.</a:t>
            </a:r>
          </a:p>
        </p:txBody>
      </p:sp>
    </p:spTree>
    <p:extLst>
      <p:ext uri="{BB962C8B-B14F-4D97-AF65-F5344CB8AC3E}">
        <p14:creationId xmlns:p14="http://schemas.microsoft.com/office/powerpoint/2010/main" val="351617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046440"/>
          </a:xfrm>
          <a:prstGeom prst="rect">
            <a:avLst/>
          </a:prstGeom>
          <a:noFill/>
        </p:spPr>
        <p:txBody>
          <a:bodyPr wrap="square">
            <a:spAutoFit/>
          </a:bodyPr>
          <a:lstStyle/>
          <a:p>
            <a:r>
              <a:rPr lang="en-US" sz="4400" b="1" dirty="0">
                <a:solidFill>
                  <a:schemeClr val="accent1"/>
                </a:solidFill>
              </a:rPr>
              <a:t>GIT-HUB LINK</a:t>
            </a:r>
            <a:endParaRPr lang="en-US" b="1" dirty="0">
              <a:solidFill>
                <a:schemeClr val="accent1"/>
              </a:solidFill>
            </a:endParaRPr>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048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046440"/>
          </a:xfrm>
          <a:prstGeom prst="rect">
            <a:avLst/>
          </a:prstGeom>
          <a:noFill/>
        </p:spPr>
        <p:txBody>
          <a:bodyPr wrap="square">
            <a:spAutoFit/>
          </a:bodyPr>
          <a:lstStyle/>
          <a:p>
            <a:r>
              <a:rPr lang="en-US" sz="4400" b="1" dirty="0">
                <a:solidFill>
                  <a:schemeClr val="accent1"/>
                </a:solidFill>
              </a:rPr>
              <a:t>FUTURE SCOPE</a:t>
            </a:r>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6E0A167F-4BC1-B945-B1A2-9418CB613AC5}"/>
              </a:ext>
            </a:extLst>
          </p:cNvPr>
          <p:cNvSpPr txBox="1"/>
          <p:nvPr/>
        </p:nvSpPr>
        <p:spPr>
          <a:xfrm>
            <a:off x="788895" y="1412155"/>
            <a:ext cx="8355106" cy="2585323"/>
          </a:xfrm>
          <a:prstGeom prst="rect">
            <a:avLst/>
          </a:prstGeom>
          <a:noFill/>
        </p:spPr>
        <p:txBody>
          <a:bodyPr wrap="square">
            <a:spAutoFit/>
          </a:bodyPr>
          <a:lstStyle/>
          <a:p>
            <a:pPr marL="285750" indent="-285750">
              <a:buFont typeface="Arial" panose="020B0604020202020204" pitchFamily="34" charset="0"/>
              <a:buChar char="•"/>
            </a:pPr>
            <a:r>
              <a:rPr lang="en-IN" dirty="0"/>
              <a:t>Multilingual support for regional language users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Integration with voice-based virtual assistants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Real-time skill gap detection and course recommendations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Automatic profile updating via LinkedIn scraping (future vision)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Integration with online learning platforms (Coursera, edX)</a:t>
            </a:r>
          </a:p>
        </p:txBody>
      </p:sp>
    </p:spTree>
    <p:extLst>
      <p:ext uri="{BB962C8B-B14F-4D97-AF65-F5344CB8AC3E}">
        <p14:creationId xmlns:p14="http://schemas.microsoft.com/office/powerpoint/2010/main" val="851022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046440"/>
          </a:xfrm>
          <a:prstGeom prst="rect">
            <a:avLst/>
          </a:prstGeom>
          <a:noFill/>
        </p:spPr>
        <p:txBody>
          <a:bodyPr wrap="square">
            <a:spAutoFit/>
          </a:bodyPr>
          <a:lstStyle/>
          <a:p>
            <a:r>
              <a:rPr lang="en-US" sz="4400" b="1" dirty="0">
                <a:solidFill>
                  <a:schemeClr val="accent1"/>
                </a:solidFill>
              </a:rPr>
              <a:t>IBM CERTIFICATIONS</a:t>
            </a:r>
            <a:endParaRPr lang="en-IN" sz="4400" b="1" dirty="0">
              <a:solidFill>
                <a:schemeClr val="accent1"/>
              </a:solidFill>
            </a:endParaRPr>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406248CC-66DD-2D5A-0774-B828AB240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163" y="1188310"/>
            <a:ext cx="7705833" cy="5004000"/>
          </a:xfrm>
          <a:prstGeom prst="rect">
            <a:avLst/>
          </a:prstGeom>
        </p:spPr>
      </p:pic>
    </p:spTree>
    <p:extLst>
      <p:ext uri="{BB962C8B-B14F-4D97-AF65-F5344CB8AC3E}">
        <p14:creationId xmlns:p14="http://schemas.microsoft.com/office/powerpoint/2010/main" val="354561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046440"/>
          </a:xfrm>
          <a:prstGeom prst="rect">
            <a:avLst/>
          </a:prstGeom>
          <a:noFill/>
        </p:spPr>
        <p:txBody>
          <a:bodyPr wrap="square">
            <a:spAutoFit/>
          </a:bodyPr>
          <a:lstStyle/>
          <a:p>
            <a:r>
              <a:rPr lang="en-US" sz="4400" b="1" dirty="0">
                <a:solidFill>
                  <a:schemeClr val="accent1"/>
                </a:solidFill>
              </a:rPr>
              <a:t>IBM CERTIFICATIONS</a:t>
            </a:r>
            <a:endParaRPr lang="en-IN" sz="4400" b="1" dirty="0">
              <a:solidFill>
                <a:schemeClr val="accent1"/>
              </a:solidFill>
            </a:endParaRPr>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8346B0BD-594A-7E19-B76D-3007ECF6E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832" y="1207674"/>
            <a:ext cx="8689911" cy="4921623"/>
          </a:xfrm>
          <a:prstGeom prst="rect">
            <a:avLst/>
          </a:prstGeom>
        </p:spPr>
      </p:pic>
    </p:spTree>
    <p:extLst>
      <p:ext uri="{BB962C8B-B14F-4D97-AF65-F5344CB8AC3E}">
        <p14:creationId xmlns:p14="http://schemas.microsoft.com/office/powerpoint/2010/main" val="62029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854FAA-F813-0CCA-53AC-46B89B462D55}"/>
              </a:ext>
            </a:extLst>
          </p:cNvPr>
          <p:cNvSpPr txBox="1"/>
          <p:nvPr/>
        </p:nvSpPr>
        <p:spPr>
          <a:xfrm>
            <a:off x="2513227" y="1939121"/>
            <a:ext cx="6866965" cy="3046988"/>
          </a:xfrm>
          <a:prstGeom prst="rect">
            <a:avLst/>
          </a:prstGeom>
          <a:noFill/>
        </p:spPr>
        <p:txBody>
          <a:bodyPr wrap="square" rtlCol="0">
            <a:spAutoFit/>
          </a:bodyPr>
          <a:lstStyle/>
          <a:p>
            <a:pPr algn="ctr"/>
            <a:r>
              <a:rPr lang="en-IN" sz="9600" b="1" dirty="0">
                <a:solidFill>
                  <a:schemeClr val="accent1"/>
                </a:solidFill>
              </a:rPr>
              <a:t>THANK</a:t>
            </a:r>
          </a:p>
          <a:p>
            <a:pPr algn="ctr"/>
            <a:r>
              <a:rPr lang="en-IN" sz="9600" b="1" dirty="0">
                <a:solidFill>
                  <a:schemeClr val="accent1"/>
                </a:solidFill>
              </a:rPr>
              <a:t>YOU</a:t>
            </a:r>
          </a:p>
        </p:txBody>
      </p:sp>
    </p:spTree>
    <p:extLst>
      <p:ext uri="{BB962C8B-B14F-4D97-AF65-F5344CB8AC3E}">
        <p14:creationId xmlns:p14="http://schemas.microsoft.com/office/powerpoint/2010/main" val="161123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6"/>
            <a:ext cx="8561295" cy="5478423"/>
          </a:xfrm>
          <a:prstGeom prst="rect">
            <a:avLst/>
          </a:prstGeom>
          <a:noFill/>
        </p:spPr>
        <p:txBody>
          <a:bodyPr wrap="square">
            <a:spAutoFit/>
          </a:bodyPr>
          <a:lstStyle/>
          <a:p>
            <a:r>
              <a:rPr lang="en-US" sz="4400" b="1" dirty="0">
                <a:solidFill>
                  <a:schemeClr val="accent1"/>
                </a:solidFill>
              </a:rPr>
              <a:t>OUTLINE</a:t>
            </a:r>
            <a:endParaRPr lang="en-US" sz="2800" b="1" dirty="0">
              <a:solidFill>
                <a:schemeClr val="accent1"/>
              </a:solidFill>
            </a:endParaRPr>
          </a:p>
          <a:p>
            <a:endParaRPr lang="en-US" dirty="0"/>
          </a:p>
          <a:p>
            <a:pPr marL="285750" indent="-285750">
              <a:buFont typeface="Arial" panose="020B0604020202020204" pitchFamily="34" charset="0"/>
              <a:buChar char="•"/>
            </a:pPr>
            <a:r>
              <a:rPr lang="en-US" sz="3200" dirty="0"/>
              <a:t>Problem Statement</a:t>
            </a:r>
          </a:p>
          <a:p>
            <a:pPr marL="285750" indent="-285750">
              <a:buFont typeface="Arial" panose="020B0604020202020204" pitchFamily="34" charset="0"/>
              <a:buChar char="•"/>
            </a:pPr>
            <a:r>
              <a:rPr lang="en-US" sz="3200" dirty="0"/>
              <a:t>Technology used</a:t>
            </a:r>
          </a:p>
          <a:p>
            <a:pPr marL="285750" indent="-285750">
              <a:buFont typeface="Arial" panose="020B0604020202020204" pitchFamily="34" charset="0"/>
              <a:buChar char="•"/>
            </a:pPr>
            <a:r>
              <a:rPr lang="en-US" sz="3200" dirty="0"/>
              <a:t>Wow factor</a:t>
            </a:r>
          </a:p>
          <a:p>
            <a:pPr marL="285750" indent="-285750">
              <a:buFont typeface="Arial" panose="020B0604020202020204" pitchFamily="34" charset="0"/>
              <a:buChar char="•"/>
            </a:pPr>
            <a:r>
              <a:rPr lang="en-US" sz="3200" dirty="0"/>
              <a:t>End users</a:t>
            </a:r>
          </a:p>
          <a:p>
            <a:pPr marL="285750" indent="-285750">
              <a:buFont typeface="Arial" panose="020B0604020202020204" pitchFamily="34" charset="0"/>
              <a:buChar char="•"/>
            </a:pPr>
            <a:r>
              <a:rPr lang="en-US" sz="3200" dirty="0"/>
              <a:t>Result</a:t>
            </a:r>
          </a:p>
          <a:p>
            <a:pPr marL="285750" indent="-285750">
              <a:buFont typeface="Arial" panose="020B0604020202020204" pitchFamily="34" charset="0"/>
              <a:buChar char="•"/>
            </a:pPr>
            <a:r>
              <a:rPr lang="en-US" sz="3200" dirty="0"/>
              <a:t>Conclusion</a:t>
            </a:r>
          </a:p>
          <a:p>
            <a:pPr marL="285750" indent="-285750">
              <a:buFont typeface="Arial" panose="020B0604020202020204" pitchFamily="34" charset="0"/>
              <a:buChar char="•"/>
            </a:pPr>
            <a:r>
              <a:rPr lang="en-US" sz="3200" dirty="0"/>
              <a:t>Git-hub Link</a:t>
            </a:r>
          </a:p>
          <a:p>
            <a:pPr marL="285750" indent="-285750">
              <a:buFont typeface="Arial" panose="020B0604020202020204" pitchFamily="34" charset="0"/>
              <a:buChar char="•"/>
            </a:pPr>
            <a:r>
              <a:rPr lang="en-US" sz="3200" dirty="0"/>
              <a:t>Future scope</a:t>
            </a:r>
          </a:p>
          <a:p>
            <a:pPr marL="285750" indent="-285750">
              <a:buFont typeface="Arial" panose="020B0604020202020204" pitchFamily="34" charset="0"/>
              <a:buChar char="•"/>
            </a:pPr>
            <a:r>
              <a:rPr lang="en-US" sz="3200" dirty="0"/>
              <a:t>IBM Certifications</a:t>
            </a:r>
            <a:endParaRPr lang="en-IN"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68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323439"/>
          </a:xfrm>
          <a:prstGeom prst="rect">
            <a:avLst/>
          </a:prstGeom>
          <a:noFill/>
        </p:spPr>
        <p:txBody>
          <a:bodyPr wrap="square">
            <a:spAutoFit/>
          </a:bodyPr>
          <a:lstStyle/>
          <a:p>
            <a:r>
              <a:rPr lang="en-US" sz="4400" b="1" dirty="0">
                <a:solidFill>
                  <a:schemeClr val="accent1"/>
                </a:solidFill>
              </a:rPr>
              <a:t>PROBLEM STATEMENT</a:t>
            </a:r>
          </a:p>
          <a:p>
            <a:endParaRPr lang="en-US" dirty="0"/>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7D917D74-1486-A434-9C48-43D50D804979}"/>
              </a:ext>
            </a:extLst>
          </p:cNvPr>
          <p:cNvSpPr txBox="1"/>
          <p:nvPr/>
        </p:nvSpPr>
        <p:spPr>
          <a:xfrm>
            <a:off x="788894" y="1210236"/>
            <a:ext cx="11062447" cy="4832092"/>
          </a:xfrm>
          <a:prstGeom prst="rect">
            <a:avLst/>
          </a:prstGeom>
          <a:noFill/>
        </p:spPr>
        <p:txBody>
          <a:bodyPr wrap="square" rtlCol="0">
            <a:spAutoFit/>
          </a:bodyPr>
          <a:lstStyle/>
          <a:p>
            <a:r>
              <a:rPr lang="en-US" sz="2800" dirty="0"/>
              <a:t>Students often struggle to make informed career decisions due to fragmented access to career guidance, low awareness of their own skills and interests, and the rapidly changing job market. Traditional career counseling is often generalized, manual, and lacks the personalization required for today's diverse academic and career paths.</a:t>
            </a:r>
          </a:p>
          <a:p>
            <a:endParaRPr lang="en-US" sz="2800" dirty="0"/>
          </a:p>
          <a:p>
            <a:r>
              <a:rPr lang="en-US" sz="2800" dirty="0"/>
              <a:t>The challenge is to create an intelligent, autonomous career agent that continuously monitors student interests, academic data, and real-time industry trends. The goal is to deliver tailored, dynamic career suggestions that empower students to make confident, future-ready choices — without relying solely on human intervention.</a:t>
            </a:r>
          </a:p>
        </p:txBody>
      </p:sp>
    </p:spTree>
    <p:extLst>
      <p:ext uri="{BB962C8B-B14F-4D97-AF65-F5344CB8AC3E}">
        <p14:creationId xmlns:p14="http://schemas.microsoft.com/office/powerpoint/2010/main" val="26195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323439"/>
          </a:xfrm>
          <a:prstGeom prst="rect">
            <a:avLst/>
          </a:prstGeom>
          <a:noFill/>
        </p:spPr>
        <p:txBody>
          <a:bodyPr wrap="square">
            <a:spAutoFit/>
          </a:bodyPr>
          <a:lstStyle/>
          <a:p>
            <a:r>
              <a:rPr lang="en-US" sz="4400" b="1" dirty="0">
                <a:solidFill>
                  <a:schemeClr val="accent1"/>
                </a:solidFill>
              </a:rPr>
              <a:t>TECHNOLOGY USED</a:t>
            </a:r>
          </a:p>
          <a:p>
            <a:endParaRPr lang="en-US" dirty="0"/>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E0A67265-B5D0-D090-2225-7F181E7FCEDD}"/>
              </a:ext>
            </a:extLst>
          </p:cNvPr>
          <p:cNvSpPr txBox="1"/>
          <p:nvPr/>
        </p:nvSpPr>
        <p:spPr>
          <a:xfrm>
            <a:off x="851648" y="1473858"/>
            <a:ext cx="6096000" cy="2585323"/>
          </a:xfrm>
          <a:prstGeom prst="rect">
            <a:avLst/>
          </a:prstGeom>
          <a:noFill/>
        </p:spPr>
        <p:txBody>
          <a:bodyPr wrap="square">
            <a:spAutoFit/>
          </a:bodyPr>
          <a:lstStyle/>
          <a:p>
            <a:pPr marL="285750" indent="-285750">
              <a:buFont typeface="Arial" panose="020B0604020202020204" pitchFamily="34" charset="0"/>
              <a:buChar char="•"/>
            </a:pPr>
            <a:r>
              <a:rPr lang="en-IN" dirty="0"/>
              <a:t>IBM </a:t>
            </a:r>
            <a:r>
              <a:rPr lang="en-IN" dirty="0" err="1"/>
              <a:t>Watsonx</a:t>
            </a:r>
            <a:r>
              <a:rPr lang="en-IN" dirty="0"/>
              <a:t> AI Studio</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IBM Cloud Lite Services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IBM Granite Foundation Model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Natural Language Processing (NLP)</a:t>
            </a:r>
          </a:p>
          <a:p>
            <a:endParaRPr lang="en-IN" dirty="0"/>
          </a:p>
          <a:p>
            <a:pPr marL="285750" indent="-285750">
              <a:buFont typeface="Arial" panose="020B0604020202020204" pitchFamily="34" charset="0"/>
              <a:buChar char="•"/>
            </a:pPr>
            <a:r>
              <a:rPr lang="en-IN" dirty="0"/>
              <a:t>Vector Indexing for Career Content</a:t>
            </a:r>
          </a:p>
        </p:txBody>
      </p:sp>
    </p:spTree>
    <p:extLst>
      <p:ext uri="{BB962C8B-B14F-4D97-AF65-F5344CB8AC3E}">
        <p14:creationId xmlns:p14="http://schemas.microsoft.com/office/powerpoint/2010/main" val="4075235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323439"/>
          </a:xfrm>
          <a:prstGeom prst="rect">
            <a:avLst/>
          </a:prstGeom>
          <a:noFill/>
        </p:spPr>
        <p:txBody>
          <a:bodyPr wrap="square">
            <a:spAutoFit/>
          </a:bodyPr>
          <a:lstStyle/>
          <a:p>
            <a:r>
              <a:rPr lang="en-US" sz="4400" b="1" dirty="0">
                <a:solidFill>
                  <a:schemeClr val="accent1"/>
                </a:solidFill>
              </a:rPr>
              <a:t>WOW FACTOR</a:t>
            </a:r>
          </a:p>
          <a:p>
            <a:endParaRPr lang="en-US" dirty="0"/>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587202A1-5D2C-29BE-FF81-8917579C5AB5}"/>
              </a:ext>
            </a:extLst>
          </p:cNvPr>
          <p:cNvSpPr txBox="1"/>
          <p:nvPr/>
        </p:nvSpPr>
        <p:spPr>
          <a:xfrm>
            <a:off x="537883" y="1066800"/>
            <a:ext cx="10972800" cy="4247317"/>
          </a:xfrm>
          <a:prstGeom prst="rect">
            <a:avLst/>
          </a:prstGeom>
          <a:noFill/>
        </p:spPr>
        <p:txBody>
          <a:bodyPr wrap="square" rtlCol="0">
            <a:spAutoFit/>
          </a:bodyPr>
          <a:lstStyle/>
          <a:p>
            <a:r>
              <a:rPr lang="en-US" dirty="0"/>
              <a:t>Unlike static or manual career guidance tools, this AI agent offers a fully autonomous and personalized experience. It adapts in real-time based on:</a:t>
            </a:r>
          </a:p>
          <a:p>
            <a:r>
              <a:rPr lang="en-US" dirty="0"/>
              <a:t>User preferences and profile</a:t>
            </a:r>
          </a:p>
          <a:p>
            <a:endParaRPr lang="en-US" dirty="0"/>
          </a:p>
          <a:p>
            <a:r>
              <a:rPr lang="en-US" dirty="0"/>
              <a:t>Current job market and skill demand</a:t>
            </a:r>
          </a:p>
          <a:p>
            <a:endParaRPr lang="en-US" dirty="0"/>
          </a:p>
          <a:p>
            <a:r>
              <a:rPr lang="en-US" dirty="0"/>
              <a:t>Dynamic resume parsing and career suggestions</a:t>
            </a:r>
          </a:p>
          <a:p>
            <a:endParaRPr lang="en-US" dirty="0"/>
          </a:p>
          <a:p>
            <a:r>
              <a:rPr lang="en-US" dirty="0"/>
              <a:t>Key Unique Features:</a:t>
            </a:r>
          </a:p>
          <a:p>
            <a:pPr marL="285750" indent="-285750">
              <a:buFont typeface="Arial" panose="020B0604020202020204" pitchFamily="34" charset="0"/>
              <a:buChar char="•"/>
            </a:pPr>
            <a:r>
              <a:rPr lang="en-US" dirty="0"/>
              <a:t>Resume-based job role matching</a:t>
            </a:r>
          </a:p>
          <a:p>
            <a:pPr marL="285750" indent="-285750">
              <a:buFont typeface="Arial" panose="020B0604020202020204" pitchFamily="34" charset="0"/>
              <a:buChar char="•"/>
            </a:pPr>
            <a:r>
              <a:rPr lang="en-US" dirty="0"/>
              <a:t>Personalized skill and course recommendations</a:t>
            </a:r>
          </a:p>
          <a:p>
            <a:pPr marL="285750" indent="-285750">
              <a:buFont typeface="Arial" panose="020B0604020202020204" pitchFamily="34" charset="0"/>
              <a:buChar char="•"/>
            </a:pPr>
            <a:r>
              <a:rPr lang="en-US" dirty="0"/>
              <a:t>Real-time labor market trend integration</a:t>
            </a:r>
          </a:p>
          <a:p>
            <a:pPr marL="285750" indent="-285750">
              <a:buFont typeface="Arial" panose="020B0604020202020204" pitchFamily="34" charset="0"/>
              <a:buChar char="•"/>
            </a:pPr>
            <a:r>
              <a:rPr lang="en-US" dirty="0"/>
              <a:t>Dialog-based smart conversations via IBM Watson Assistant</a:t>
            </a:r>
          </a:p>
          <a:p>
            <a:pPr marL="285750" indent="-285750">
              <a:buFont typeface="Arial" panose="020B0604020202020204" pitchFamily="34" charset="0"/>
              <a:buChar char="•"/>
            </a:pPr>
            <a:r>
              <a:rPr lang="en-US" dirty="0"/>
              <a:t>Career pathways based on education level and interests</a:t>
            </a:r>
          </a:p>
          <a:p>
            <a:endParaRPr lang="en-IN" dirty="0"/>
          </a:p>
        </p:txBody>
      </p:sp>
    </p:spTree>
    <p:extLst>
      <p:ext uri="{BB962C8B-B14F-4D97-AF65-F5344CB8AC3E}">
        <p14:creationId xmlns:p14="http://schemas.microsoft.com/office/powerpoint/2010/main" val="321530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323439"/>
          </a:xfrm>
          <a:prstGeom prst="rect">
            <a:avLst/>
          </a:prstGeom>
          <a:noFill/>
        </p:spPr>
        <p:txBody>
          <a:bodyPr wrap="square">
            <a:spAutoFit/>
          </a:bodyPr>
          <a:lstStyle/>
          <a:p>
            <a:r>
              <a:rPr lang="en-US" sz="4400" b="1" dirty="0">
                <a:solidFill>
                  <a:schemeClr val="accent1"/>
                </a:solidFill>
              </a:rPr>
              <a:t>END USERS</a:t>
            </a:r>
          </a:p>
          <a:p>
            <a:endParaRPr lang="en-US" dirty="0"/>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EFFA705-6591-DCF8-03B6-8BD60B774DA6}"/>
              </a:ext>
            </a:extLst>
          </p:cNvPr>
          <p:cNvSpPr txBox="1"/>
          <p:nvPr/>
        </p:nvSpPr>
        <p:spPr>
          <a:xfrm>
            <a:off x="788894" y="1550893"/>
            <a:ext cx="707315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High school and college students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Career counselors and training institutions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Parents and educators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Professionals seeking career transition</a:t>
            </a:r>
          </a:p>
          <a:p>
            <a:endParaRPr lang="en-IN" dirty="0"/>
          </a:p>
        </p:txBody>
      </p:sp>
    </p:spTree>
    <p:extLst>
      <p:ext uri="{BB962C8B-B14F-4D97-AF65-F5344CB8AC3E}">
        <p14:creationId xmlns:p14="http://schemas.microsoft.com/office/powerpoint/2010/main" val="306727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046440"/>
          </a:xfrm>
          <a:prstGeom prst="rect">
            <a:avLst/>
          </a:prstGeom>
          <a:noFill/>
        </p:spPr>
        <p:txBody>
          <a:bodyPr wrap="square">
            <a:spAutoFit/>
          </a:bodyPr>
          <a:lstStyle/>
          <a:p>
            <a:r>
              <a:rPr lang="en-US" sz="4400" b="1" dirty="0">
                <a:solidFill>
                  <a:schemeClr val="accent1"/>
                </a:solidFill>
              </a:rPr>
              <a:t>RESULT</a:t>
            </a:r>
            <a:endParaRPr lang="en-US" b="1" dirty="0">
              <a:solidFill>
                <a:schemeClr val="accent1"/>
              </a:solidFill>
            </a:endParaRPr>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0E11AD72-1CA7-6846-39CF-83697203C724}"/>
              </a:ext>
            </a:extLst>
          </p:cNvPr>
          <p:cNvPicPr>
            <a:picLocks noChangeAspect="1"/>
          </p:cNvPicPr>
          <p:nvPr/>
        </p:nvPicPr>
        <p:blipFill>
          <a:blip r:embed="rId2"/>
          <a:stretch>
            <a:fillRect/>
          </a:stretch>
        </p:blipFill>
        <p:spPr>
          <a:xfrm>
            <a:off x="1483658" y="1326776"/>
            <a:ext cx="9332259" cy="4464424"/>
          </a:xfrm>
          <a:prstGeom prst="rect">
            <a:avLst/>
          </a:prstGeom>
        </p:spPr>
      </p:pic>
    </p:spTree>
    <p:extLst>
      <p:ext uri="{BB962C8B-B14F-4D97-AF65-F5344CB8AC3E}">
        <p14:creationId xmlns:p14="http://schemas.microsoft.com/office/powerpoint/2010/main" val="31778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046440"/>
          </a:xfrm>
          <a:prstGeom prst="rect">
            <a:avLst/>
          </a:prstGeom>
          <a:noFill/>
        </p:spPr>
        <p:txBody>
          <a:bodyPr wrap="square">
            <a:spAutoFit/>
          </a:bodyPr>
          <a:lstStyle/>
          <a:p>
            <a:r>
              <a:rPr lang="en-US" sz="4400" b="1" dirty="0">
                <a:solidFill>
                  <a:schemeClr val="accent1"/>
                </a:solidFill>
              </a:rPr>
              <a:t>RESULT</a:t>
            </a:r>
            <a:endParaRPr lang="en-US" b="1" dirty="0">
              <a:solidFill>
                <a:schemeClr val="accent1"/>
              </a:solidFill>
            </a:endParaRPr>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8B963987-65E9-B1C9-DCBC-FB75D669BF52}"/>
              </a:ext>
            </a:extLst>
          </p:cNvPr>
          <p:cNvPicPr>
            <a:picLocks noChangeAspect="1"/>
          </p:cNvPicPr>
          <p:nvPr/>
        </p:nvPicPr>
        <p:blipFill>
          <a:blip r:embed="rId2"/>
          <a:stretch>
            <a:fillRect/>
          </a:stretch>
        </p:blipFill>
        <p:spPr>
          <a:xfrm>
            <a:off x="1296235" y="1159335"/>
            <a:ext cx="9750867" cy="4793228"/>
          </a:xfrm>
          <a:prstGeom prst="rect">
            <a:avLst/>
          </a:prstGeom>
        </p:spPr>
      </p:pic>
    </p:spTree>
    <p:extLst>
      <p:ext uri="{BB962C8B-B14F-4D97-AF65-F5344CB8AC3E}">
        <p14:creationId xmlns:p14="http://schemas.microsoft.com/office/powerpoint/2010/main" val="2868299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10ECE9-7E8E-D4EF-68E2-C36C87142E0F}"/>
              </a:ext>
            </a:extLst>
          </p:cNvPr>
          <p:cNvSpPr txBox="1"/>
          <p:nvPr/>
        </p:nvSpPr>
        <p:spPr>
          <a:xfrm>
            <a:off x="788894" y="365715"/>
            <a:ext cx="8561295" cy="1046440"/>
          </a:xfrm>
          <a:prstGeom prst="rect">
            <a:avLst/>
          </a:prstGeom>
          <a:noFill/>
        </p:spPr>
        <p:txBody>
          <a:bodyPr wrap="square">
            <a:spAutoFit/>
          </a:bodyPr>
          <a:lstStyle/>
          <a:p>
            <a:r>
              <a:rPr lang="en-US" sz="4400" b="1" dirty="0">
                <a:solidFill>
                  <a:schemeClr val="accent1"/>
                </a:solidFill>
              </a:rPr>
              <a:t>RESULT</a:t>
            </a:r>
            <a:endParaRPr lang="en-US" b="1" dirty="0">
              <a:solidFill>
                <a:schemeClr val="accent1"/>
              </a:solidFill>
            </a:endParaRPr>
          </a:p>
          <a:p>
            <a:endParaRPr lang="en-US" dirty="0"/>
          </a:p>
        </p:txBody>
      </p:sp>
      <p:cxnSp>
        <p:nvCxnSpPr>
          <p:cNvPr id="7" name="Straight Connector 6">
            <a:extLst>
              <a:ext uri="{FF2B5EF4-FFF2-40B4-BE49-F238E27FC236}">
                <a16:creationId xmlns:a16="http://schemas.microsoft.com/office/drawing/2014/main" id="{77E5C25B-91B0-2091-A7CE-2F9E1E99DEE3}"/>
              </a:ext>
            </a:extLst>
          </p:cNvPr>
          <p:cNvCxnSpPr>
            <a:cxnSpLocks/>
          </p:cNvCxnSpPr>
          <p:nvPr/>
        </p:nvCxnSpPr>
        <p:spPr>
          <a:xfrm>
            <a:off x="788894" y="1066800"/>
            <a:ext cx="10721788" cy="0"/>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FBCF3993-5F0D-B036-5429-6E69F3976929}"/>
              </a:ext>
            </a:extLst>
          </p:cNvPr>
          <p:cNvPicPr>
            <a:picLocks noChangeAspect="1"/>
          </p:cNvPicPr>
          <p:nvPr/>
        </p:nvPicPr>
        <p:blipFill>
          <a:blip r:embed="rId2"/>
          <a:stretch>
            <a:fillRect/>
          </a:stretch>
        </p:blipFill>
        <p:spPr>
          <a:xfrm>
            <a:off x="1214717" y="1223681"/>
            <a:ext cx="9762566" cy="4837043"/>
          </a:xfrm>
          <a:prstGeom prst="rect">
            <a:avLst/>
          </a:prstGeom>
        </p:spPr>
      </p:pic>
    </p:spTree>
    <p:extLst>
      <p:ext uri="{BB962C8B-B14F-4D97-AF65-F5344CB8AC3E}">
        <p14:creationId xmlns:p14="http://schemas.microsoft.com/office/powerpoint/2010/main" val="13961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233</TotalTime>
  <Words>390</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CAREER AI AGENT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bhoslepratiksha18@gmail.com</dc:creator>
  <cp:lastModifiedBy>bhoslepratiksha18@gmail.com</cp:lastModifiedBy>
  <cp:revision>5</cp:revision>
  <dcterms:created xsi:type="dcterms:W3CDTF">2025-08-01T09:37:09Z</dcterms:created>
  <dcterms:modified xsi:type="dcterms:W3CDTF">2025-08-01T13:30:56Z</dcterms:modified>
</cp:coreProperties>
</file>