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5" r:id="rId2"/>
    <p:sldId id="266" r:id="rId3"/>
    <p:sldId id="267" r:id="rId4"/>
    <p:sldId id="268" r:id="rId5"/>
    <p:sldId id="269" r:id="rId6"/>
    <p:sldId id="281" r:id="rId7"/>
    <p:sldId id="270" r:id="rId8"/>
    <p:sldId id="272" r:id="rId9"/>
    <p:sldId id="285" r:id="rId10"/>
    <p:sldId id="282" r:id="rId11"/>
    <p:sldId id="279" r:id="rId12"/>
    <p:sldId id="280" r:id="rId13"/>
    <p:sldId id="271" r:id="rId14"/>
    <p:sldId id="283" r:id="rId15"/>
    <p:sldId id="273" r:id="rId16"/>
    <p:sldId id="274" r:id="rId17"/>
    <p:sldId id="275" r:id="rId18"/>
    <p:sldId id="276" r:id="rId19"/>
    <p:sldId id="277" r:id="rId20"/>
    <p:sldId id="278" r:id="rId21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7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3" autoAdjust="0"/>
    <p:restoredTop sz="94624" autoAdjust="0"/>
  </p:normalViewPr>
  <p:slideViewPr>
    <p:cSldViewPr>
      <p:cViewPr>
        <p:scale>
          <a:sx n="70" d="100"/>
          <a:sy n="70" d="100"/>
        </p:scale>
        <p:origin x="-1188" y="-78"/>
      </p:cViewPr>
      <p:guideLst>
        <p:guide orient="horz" pos="2160"/>
        <p:guide pos="3168"/>
      </p:guideLst>
    </p:cSldViewPr>
  </p:slideViewPr>
  <p:outlineViewPr>
    <p:cViewPr>
      <p:scale>
        <a:sx n="33" d="100"/>
        <a:sy n="33" d="100"/>
      </p:scale>
      <p:origin x="0" y="102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2FE7-4BA6-4D0D-9978-70A8F8EB4868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685800"/>
            <a:ext cx="502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DB107-1BF4-468D-BA79-A5F9E1838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685800"/>
            <a:ext cx="5029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B107-1BF4-468D-BA79-A5F9E1838D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1" y="4664147"/>
            <a:ext cx="1006619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4380" y="1752605"/>
            <a:ext cx="854964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4380" y="3611607"/>
            <a:ext cx="854964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41" y="4953001"/>
            <a:ext cx="10062541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81333"/>
            <a:ext cx="905256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8417" y="274644"/>
            <a:ext cx="1955219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74641"/>
            <a:ext cx="695706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14" y="1059712"/>
            <a:ext cx="854964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985" y="2931712"/>
            <a:ext cx="50292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0348" y="3005472"/>
            <a:ext cx="20116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95290" y="3005472"/>
            <a:ext cx="20116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81332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481332"/>
            <a:ext cx="4442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73050"/>
            <a:ext cx="905256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5410200"/>
            <a:ext cx="4444206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32" y="5410200"/>
            <a:ext cx="444595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3" y="1444297"/>
            <a:ext cx="4444206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444297"/>
            <a:ext cx="444595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876800"/>
            <a:ext cx="8229954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61560" y="5355102"/>
            <a:ext cx="437205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5840" y="274320"/>
            <a:ext cx="822777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36" y="6407944"/>
            <a:ext cx="2112264" cy="365760"/>
          </a:xfrm>
        </p:spPr>
        <p:txBody>
          <a:bodyPr/>
          <a:lstStyle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5356" y="5443404"/>
            <a:ext cx="787908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" y="189968"/>
            <a:ext cx="955548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082" y="6407948"/>
            <a:ext cx="258574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4865124"/>
            <a:ext cx="8882976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8081" y="5001997"/>
            <a:ext cx="41822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914" y="5785023"/>
            <a:ext cx="41822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47" y="5791254"/>
            <a:ext cx="3742547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60" y="5787742"/>
            <a:ext cx="374605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30524" y="4988440"/>
            <a:ext cx="20116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25466" y="4988440"/>
            <a:ext cx="20116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8081" y="5001997"/>
            <a:ext cx="41822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914" y="5785023"/>
            <a:ext cx="41822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47" y="5791254"/>
            <a:ext cx="3742547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60" y="5787742"/>
            <a:ext cx="374605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274638"/>
            <a:ext cx="905256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1481332"/>
            <a:ext cx="905256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99736" y="6407944"/>
            <a:ext cx="2112264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CFA5C6-CEF1-4A8C-AC47-2A6B14FF146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18082" y="6407948"/>
            <a:ext cx="25857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12000" y="6407948"/>
            <a:ext cx="402336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70F84D-21E1-476E-8B5C-DEA6100FF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iksha-ux/maternal-health-SDG3.1/edit/main/README.m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hyperlink" Target="https://rchiips.org/NFH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32"/>
            <a:ext cx="9304020" cy="4525963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Tracking Maternal Health </a:t>
            </a:r>
            <a:r>
              <a:rPr lang="en-US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Progress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Toward </a:t>
            </a:r>
            <a:r>
              <a:rPr lang="en-US" sz="36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SDG 3.1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2400" dirty="0" smtClean="0">
                <a:latin typeface="Arial Rounded MT Bold" pitchFamily="34" charset="0"/>
              </a:rPr>
              <a:t>CAPSTONE </a:t>
            </a:r>
            <a:r>
              <a:rPr lang="en-US" sz="2400" dirty="0" smtClean="0">
                <a:latin typeface="Arial Rounded MT Bold" pitchFamily="34" charset="0"/>
              </a:rPr>
              <a:t>PROJECT</a:t>
            </a:r>
            <a:endParaRPr lang="en-US" dirty="0" smtClean="0">
              <a:latin typeface="Arial Rounded MT Bold" pitchFamily="34" charset="0"/>
            </a:endParaRPr>
          </a:p>
          <a:p>
            <a:pPr algn="ctr">
              <a:lnSpc>
                <a:spcPct val="120000"/>
              </a:lnSpc>
            </a:pPr>
            <a:endParaRPr lang="en-US" i="1" dirty="0" smtClean="0"/>
          </a:p>
          <a:p>
            <a:pPr algn="ctr">
              <a:lnSpc>
                <a:spcPct val="120000"/>
              </a:lnSpc>
            </a:pPr>
            <a:endParaRPr lang="en-US" i="1" dirty="0" smtClean="0"/>
          </a:p>
          <a:p>
            <a:pPr algn="ctr">
              <a:lnSpc>
                <a:spcPct val="120000"/>
              </a:lnSpc>
              <a:buNone/>
            </a:pPr>
            <a:endParaRPr lang="en-US" i="1" dirty="0" smtClean="0"/>
          </a:p>
          <a:p>
            <a:pPr algn="ctr">
              <a:lnSpc>
                <a:spcPct val="120000"/>
              </a:lnSpc>
            </a:pPr>
            <a:endParaRPr lang="en-US" i="1" dirty="0" smtClean="0"/>
          </a:p>
          <a:p>
            <a:pPr lvl="4" algn="ctr">
              <a:lnSpc>
                <a:spcPct val="120000"/>
              </a:lnSpc>
              <a:buNone/>
            </a:pPr>
            <a:r>
              <a:rPr lang="en-US" sz="2700" b="1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Presented By:</a:t>
            </a:r>
          </a:p>
          <a:p>
            <a:pPr lvl="4" algn="ctr">
              <a:lnSpc>
                <a:spcPct val="120000"/>
              </a:lnSpc>
              <a:buNone/>
            </a:pPr>
            <a:r>
              <a:rPr lang="en-US" sz="2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Pratiksha Mahajan</a:t>
            </a:r>
            <a:endParaRPr lang="en-US" sz="2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740" y="274638"/>
            <a:ext cx="9052560" cy="1143000"/>
          </a:xfrm>
        </p:spPr>
        <p:txBody>
          <a:bodyPr/>
          <a:lstStyle/>
          <a:p>
            <a:r>
              <a:rPr lang="en-US" sz="4400" dirty="0" smtClean="0">
                <a:solidFill>
                  <a:srgbClr val="0070C0"/>
                </a:solidFill>
                <a:latin typeface="Arial"/>
                <a:cs typeface="Arial"/>
              </a:rPr>
              <a:t>	   IBM  AICTE </a:t>
            </a:r>
            <a:r>
              <a:rPr lang="en-US" sz="4400" dirty="0" smtClean="0">
                <a:solidFill>
                  <a:srgbClr val="0070C0"/>
                </a:solidFill>
                <a:latin typeface="Arial"/>
                <a:cs typeface="Arial"/>
              </a:rPr>
              <a:t>PROJECT</a:t>
            </a:r>
            <a:endParaRPr lang="en-US" sz="4400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RATIKSHA\bio data\mmr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3333" r="5000" b="1684"/>
          <a:stretch>
            <a:fillRect/>
          </a:stretch>
        </p:blipFill>
        <p:spPr bwMode="auto">
          <a:xfrm>
            <a:off x="-167640" y="3657600"/>
            <a:ext cx="10058400" cy="3200400"/>
          </a:xfrm>
          <a:prstGeom prst="rect">
            <a:avLst/>
          </a:prstGeom>
          <a:noFill/>
        </p:spPr>
      </p:pic>
      <p:pic>
        <p:nvPicPr>
          <p:cNvPr id="1027" name="Picture 3" descr="D:\PRATIKSHA\bio data\mmmr.png"/>
          <p:cNvPicPr>
            <a:picLocks noChangeAspect="1" noChangeArrowheads="1"/>
          </p:cNvPicPr>
          <p:nvPr/>
        </p:nvPicPr>
        <p:blipFill>
          <a:blip r:embed="rId3"/>
          <a:srcRect b="2128"/>
          <a:stretch>
            <a:fillRect/>
          </a:stretch>
        </p:blipFill>
        <p:spPr bwMode="auto">
          <a:xfrm>
            <a:off x="167640" y="0"/>
            <a:ext cx="980694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RATIKSHA\bio data\mmr graph.png"/>
          <p:cNvPicPr>
            <a:picLocks noChangeAspect="1" noChangeArrowheads="1"/>
          </p:cNvPicPr>
          <p:nvPr/>
        </p:nvPicPr>
        <p:blipFill>
          <a:blip r:embed="rId2"/>
          <a:srcRect l="1667"/>
          <a:stretch>
            <a:fillRect/>
          </a:stretch>
        </p:blipFill>
        <p:spPr bwMode="auto">
          <a:xfrm>
            <a:off x="251460" y="3657600"/>
            <a:ext cx="9555480" cy="3200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2" name="Picture 2" descr="D:\PRATIKSHA\bio data\da.png"/>
          <p:cNvPicPr>
            <a:picLocks noChangeAspect="1" noChangeArrowheads="1"/>
          </p:cNvPicPr>
          <p:nvPr/>
        </p:nvPicPr>
        <p:blipFill>
          <a:blip r:embed="rId3"/>
          <a:srcRect r="14706"/>
          <a:stretch>
            <a:fillRect/>
          </a:stretch>
        </p:blipFill>
        <p:spPr bwMode="auto">
          <a:xfrm>
            <a:off x="0" y="0"/>
            <a:ext cx="10058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ATIKSHA\bio data\mmmr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741" y="1"/>
            <a:ext cx="8834279" cy="3352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  <p:pic>
        <p:nvPicPr>
          <p:cNvPr id="2051" name="Picture 3" descr="D:\PRATIKSHA\bio data\data.png"/>
          <p:cNvPicPr>
            <a:picLocks noChangeAspect="1" noChangeArrowheads="1"/>
          </p:cNvPicPr>
          <p:nvPr/>
        </p:nvPicPr>
        <p:blipFill>
          <a:blip r:embed="rId3"/>
          <a:srcRect l="15882" t="14669" r="14706"/>
          <a:stretch>
            <a:fillRect/>
          </a:stretch>
        </p:blipFill>
        <p:spPr bwMode="auto">
          <a:xfrm>
            <a:off x="0" y="3352803"/>
            <a:ext cx="10058400" cy="370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1447803"/>
            <a:ext cx="9052560" cy="45259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Maternal health outcomes improve with better antenatal coverage and education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ML models can help predict high-risk regions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 provides data-driven evidence to support policy makers and health planners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Challenge: Limited or inconsistent data from some regions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US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0560" y="274638"/>
            <a:ext cx="9052560" cy="1143000"/>
          </a:xfrm>
        </p:spPr>
        <p:txBody>
          <a:bodyPr/>
          <a:lstStyle/>
          <a:p>
            <a:r>
              <a:rPr lang="en-US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  <a:endParaRPr lang="en-US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560" y="2484438"/>
            <a:ext cx="9304020" cy="3154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https://github.com/Pratiksha-ux/maternal-health-SDG3.1/edit/main/README.md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5840" y="533400"/>
            <a:ext cx="5029200" cy="1143000"/>
          </a:xfrm>
        </p:spPr>
        <p:txBody>
          <a:bodyPr/>
          <a:lstStyle/>
          <a:p>
            <a:r>
              <a:rPr lang="en-IN" dirty="0" err="1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</a:t>
            </a:r>
            <a:r>
              <a:rPr lang="en-IN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Link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1371604"/>
            <a:ext cx="905256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Expand the system to global scale using WHO datasets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more ML models (e.g., Random Forest, XGBoost)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Deploy as a dashboard or app for local healthcare workers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Integrate with mobile platforms for real-time community-level input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380" y="274638"/>
            <a:ext cx="9052560" cy="1143000"/>
          </a:xfrm>
        </p:spPr>
        <p:txBody>
          <a:bodyPr/>
          <a:lstStyle/>
          <a:p>
            <a:r>
              <a:rPr lang="en-US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Future Scope</a:t>
            </a:r>
            <a:endParaRPr lang="en-US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0560" y="1341439"/>
            <a:ext cx="905256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it-IT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AI Kosh Dataset – SDG Indicators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National Family Health Survey (NFHS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(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https://rchiips.org/NFHS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2"/>
              </a:rPr>
              <a:t>/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)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Use: Data on maternal health, antenatal visits, skilled birth attendance, etc.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Ministry of Health and Family Welfare (MoHFW), Government of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India    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/>
              </a:rPr>
              <a:t>(https://www.mohfw.gov.in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hlinkClick r:id="rId3"/>
              </a:rPr>
              <a:t>/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</a:t>
            </a:r>
            <a:r>
              <a:rPr 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National health mission policies, SDG 3.1 progress data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380" y="274638"/>
            <a:ext cx="9052560" cy="1143000"/>
          </a:xfrm>
        </p:spPr>
        <p:txBody>
          <a:bodyPr/>
          <a:lstStyle/>
          <a:p>
            <a:r>
              <a:rPr lang="en-US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References</a:t>
            </a:r>
            <a:endParaRPr lang="en-US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</a:t>
            </a:r>
            <a:r>
              <a:rPr lang="en-IN" sz="4000" b="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Certifications</a:t>
            </a:r>
            <a:endParaRPr lang="en-US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 descr="D:\PRATIKSHA\bio data\getting a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7195" y="1371600"/>
            <a:ext cx="6644015" cy="4691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Certifications</a:t>
            </a:r>
            <a:endParaRPr lang="en-US" sz="4000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50" name="Picture 2" descr="D:\PRATIKSHA\bio data\jorney to clou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2331" y="1371600"/>
            <a:ext cx="6733491" cy="4691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Certifications</a:t>
            </a:r>
            <a:endParaRPr lang="en-US" sz="4000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74" name="Picture 2" descr="D:\PRATIKSHA\bio data\ra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7713" y="1481138"/>
            <a:ext cx="8048670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Statement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Proposed Solution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 Development Approach (Technology Used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End Users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 &amp; Deployment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 (Output Image)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Github Link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Future Scope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References</a:t>
            </a:r>
          </a:p>
          <a:p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380" y="685800"/>
            <a:ext cx="8884920" cy="914400"/>
          </a:xfrm>
        </p:spPr>
        <p:txBody>
          <a:bodyPr>
            <a:noAutofit/>
          </a:bodyPr>
          <a:lstStyle/>
          <a:p>
            <a:r>
              <a:rPr lang="en-US" sz="40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OUTLINE</a:t>
            </a:r>
            <a:br>
              <a:rPr lang="en-US" sz="40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40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1295404"/>
            <a:ext cx="905256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5400" b="1" dirty="0" smtClean="0">
              <a:solidFill>
                <a:srgbClr val="0070C0"/>
              </a:solidFill>
              <a:latin typeface="Arial Rounded MT Bold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sz="5400" b="1" dirty="0" smtClean="0">
              <a:solidFill>
                <a:srgbClr val="0070C0"/>
              </a:solidFill>
              <a:latin typeface="Arial Rounded MT Bold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 Rounded MT Bold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" y="1036641"/>
            <a:ext cx="100584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Sustainable Development Goal 3.1 aims to reduce the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global and India’s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maternal mortality ratio (MMR) to less than 70 per 100,000 live births by 2030.</a:t>
            </a:r>
            <a:b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However, disparities in access to antenatal care, adolescent pregnancies, and lack of skilled birth attendants still result in high maternal deaths, particularly in low-income regions.</a:t>
            </a:r>
            <a:b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There is a need to track these indicators using data to generate insights and prioritize action.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685800"/>
            <a:ext cx="9052560" cy="1143000"/>
          </a:xfrm>
        </p:spPr>
        <p:txBody>
          <a:bodyPr>
            <a:noAutofit/>
          </a:bodyPr>
          <a:lstStyle/>
          <a:p>
            <a:r>
              <a:rPr lang="en-US" sz="44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 Statement</a:t>
            </a:r>
            <a:br>
              <a:rPr lang="en-US" sz="44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44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6740" y="609600"/>
            <a:ext cx="9471660" cy="5791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proposed system uses AI-driven analysis of key</a:t>
            </a:r>
          </a:p>
          <a:p>
            <a:pPr>
              <a:buNone/>
            </a:pP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health indicators such as: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Maternal Mortality Rate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Antenatal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care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coverage</a:t>
            </a: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Adolescent birth rate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Skilled birth attendance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Healthcare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expenditure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Institutional births (in the 5 years before the survey) (%)</a:t>
            </a: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22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provides: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visualizations (trends, maps, comparisons)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Regression-based MMR prediction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Insight into which factors most influence maternal health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Actionable recommendations for policy improvements</a:t>
            </a:r>
          </a:p>
          <a:p>
            <a:endParaRPr 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0560" y="503238"/>
            <a:ext cx="9052560" cy="715962"/>
          </a:xfrm>
        </p:spPr>
        <p:txBody>
          <a:bodyPr>
            <a:noAutofit/>
          </a:bodyPr>
          <a:lstStyle/>
          <a:p>
            <a:r>
              <a:rPr lang="en-US" sz="46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Proposed Solution</a:t>
            </a:r>
            <a:br>
              <a:rPr lang="en-US" sz="46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sz="46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14400"/>
            <a:ext cx="1039368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 Lite Tools and Models 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Used</a:t>
            </a:r>
            <a:r>
              <a:rPr lang="en-US" sz="18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IBM cloud lite </a:t>
            </a:r>
            <a:r>
              <a:rPr lang="en-US" sz="1800" dirty="0" smtClean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services</a:t>
            </a:r>
          </a:p>
          <a:p>
            <a:pPr marL="305435" indent="-30543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IBM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 Watsonx AI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Studio-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Data analysis + modeling</a:t>
            </a:r>
            <a:endParaRPr lang="en-IN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05435" indent="-30543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IBM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 Watsonx AI </a:t>
            </a:r>
            <a:r>
              <a:rPr lang="en-IN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runtime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Cloud Object Storage – Dataset hosting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Jupiter Notebook – Python-based analysis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Watson Machine Learning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Regression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Random Forest Regressor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Libraries </a:t>
            </a:r>
            <a:r>
              <a:rPr lang="en-US" sz="20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Required</a:t>
            </a:r>
            <a:r>
              <a:rPr lang="en-US" sz="2000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Pandas, NumPy, Seaborn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Matplotlib, Scikit-learn</a:t>
            </a: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US" sz="180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4380" y="-76200"/>
            <a:ext cx="9052560" cy="1143000"/>
          </a:xfrm>
        </p:spPr>
        <p:txBody>
          <a:bodyPr>
            <a:normAutofit/>
          </a:bodyPr>
          <a:lstStyle/>
          <a:p>
            <a:r>
              <a:rPr lang="en-US" sz="38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System Development Approach</a:t>
            </a:r>
            <a:endParaRPr lang="en-US" sz="38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Government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Health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Departments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Policy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Makers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Planners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Healthcare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NGOs &amp;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Foundations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Researchers and Public Health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Analysts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Rural Health Workers &amp;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ASHAs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Mobile Health App Developers 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0560" y="274638"/>
            <a:ext cx="9052560" cy="114300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End </a:t>
            </a:r>
            <a:r>
              <a:rPr lang="en-IN" dirty="0" smtClean="0">
                <a:solidFill>
                  <a:schemeClr val="accent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Users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609600"/>
            <a:ext cx="10896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 </a:t>
            </a:r>
            <a:r>
              <a:rPr lang="en-US" sz="17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None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Linear Regression was chosen due to the continuous numerical </a:t>
            </a:r>
          </a:p>
          <a:p>
            <a:pPr>
              <a:buNone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nature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 MMR and associated indicators.</a:t>
            </a:r>
          </a:p>
          <a:p>
            <a:pPr>
              <a:buNone/>
            </a:pPr>
            <a:r>
              <a:rPr lang="en-US" sz="17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Input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Adolescent Birth Rate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Antenatal Care (%)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Skilled Birth Attendance (%)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Maternal Mortality Rate (per 1lakh live births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Institutional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births (in the 5 years before the survey) (%)</a:t>
            </a:r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7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Training Process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was split into training and testing sets (80:20 ratio)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trained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scikit-learn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Random Forest model was trained using the training </a:t>
            </a:r>
            <a:r>
              <a:rPr lang="en-US" sz="1700" dirty="0" smtClean="0"/>
              <a:t>set</a:t>
            </a:r>
            <a:r>
              <a:rPr lang="en-US" sz="1700" dirty="0" smtClean="0"/>
              <a:t>.</a:t>
            </a:r>
          </a:p>
          <a:p>
            <a:pPr>
              <a:buNone/>
            </a:pPr>
            <a:r>
              <a:rPr lang="en-US" sz="1700" dirty="0" smtClean="0"/>
              <a:t>Model performance was evaluated using: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R² Score</a:t>
            </a:r>
          </a:p>
          <a:p>
            <a:pPr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Mean Squared Error (MSE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1700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Prediction Process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marL="452628" indent="-342900"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 predicts MMR from health </a:t>
            </a: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indicators</a:t>
            </a:r>
          </a:p>
          <a:p>
            <a:pPr marL="452628" indent="-342900">
              <a:buFont typeface="Wingdings" pitchFamily="2" charset="2"/>
              <a:buChar char="§"/>
            </a:pPr>
            <a:r>
              <a:rPr lang="en-US" sz="17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model was deployed using IBM Watson Machine Learning (WML)</a:t>
            </a:r>
            <a:endParaRPr lang="en-US" sz="17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sz="17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3900" y="-152400"/>
            <a:ext cx="8801100" cy="868362"/>
          </a:xfrm>
        </p:spPr>
        <p:txBody>
          <a:bodyPr>
            <a:normAutofit/>
          </a:bodyPr>
          <a:lstStyle/>
          <a:p>
            <a:r>
              <a:rPr lang="en-US" sz="38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Algorithm &amp; Deployment</a:t>
            </a:r>
            <a:endParaRPr lang="en-US" sz="38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" y="1066803"/>
            <a:ext cx="10142220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Strongest predictors: Antenatal care and skilled birth attendance.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States with lower ANC/skilled attendance showed higher MMR.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watsonx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ML model explained majority of the variance in MMR (R^2 Score: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0.1757).</a:t>
            </a: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Time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trend shows MMR decline in states with higher antenatal care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Correlation heatmap reveals strongest link between adolescent birth rate and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 MMR</a:t>
            </a:r>
            <a:endParaRPr lang="en-US" sz="2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Regression model achieves MSE &lt; 100, meaning reasonable prediction accuracy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Higher ANC visits are associated with lower MMR.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States like Kerala and Tamil Nadu have low MMR and high skilled birth attendance.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Bihar and Assam need focused improvement.</a:t>
            </a:r>
            <a:endParaRPr lang="en-US" sz="2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9052560" cy="1143000"/>
          </a:xfrm>
        </p:spPr>
        <p:txBody>
          <a:bodyPr>
            <a:normAutofit/>
          </a:bodyPr>
          <a:lstStyle/>
          <a:p>
            <a:r>
              <a:rPr lang="en-US" sz="3800" b="0" dirty="0" smtClean="0">
                <a:solidFill>
                  <a:srgbClr val="0070C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 (Output Image)</a:t>
            </a:r>
            <a:endParaRPr lang="en-US" sz="3800" b="0" dirty="0">
              <a:solidFill>
                <a:srgbClr val="0070C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ATIKSHA\bio data\data a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" y="0"/>
            <a:ext cx="9890760" cy="3505200"/>
          </a:xfrm>
          <a:prstGeom prst="rect">
            <a:avLst/>
          </a:prstGeom>
          <a:noFill/>
        </p:spPr>
      </p:pic>
      <p:pic>
        <p:nvPicPr>
          <p:cNvPr id="3075" name="Picture 3" descr="D:\PRATIKSHA\bio data\da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429000"/>
            <a:ext cx="100584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7661</TotalTime>
  <Words>626</Words>
  <Application>Microsoft Office PowerPoint</Application>
  <PresentationFormat>Custom</PresentationFormat>
  <Paragraphs>113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    IBM  AICTE PROJECT</vt:lpstr>
      <vt:lpstr>OUTLINE </vt:lpstr>
      <vt:lpstr>Problem Statement </vt:lpstr>
      <vt:lpstr>Proposed Solution </vt:lpstr>
      <vt:lpstr>System Development Approach</vt:lpstr>
      <vt:lpstr>End Users</vt:lpstr>
      <vt:lpstr> Algorithm &amp; Deployment</vt:lpstr>
      <vt:lpstr>Result (Output Image)</vt:lpstr>
      <vt:lpstr>Slide 9</vt:lpstr>
      <vt:lpstr>Slide 10</vt:lpstr>
      <vt:lpstr>Slide 11</vt:lpstr>
      <vt:lpstr>Slide 12</vt:lpstr>
      <vt:lpstr>Conclusion</vt:lpstr>
      <vt:lpstr>GitHub Link</vt:lpstr>
      <vt:lpstr>Future Scope</vt:lpstr>
      <vt:lpstr>References</vt:lpstr>
      <vt:lpstr>IBM Certifications</vt:lpstr>
      <vt:lpstr>IBM Certifications</vt:lpstr>
      <vt:lpstr>IBM Certifications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LOKESH MAHAJAN</dc:creator>
  <cp:lastModifiedBy>LOKESH MAHAJAN</cp:lastModifiedBy>
  <cp:revision>106</cp:revision>
  <dcterms:created xsi:type="dcterms:W3CDTF">2025-07-26T04:37:15Z</dcterms:created>
  <dcterms:modified xsi:type="dcterms:W3CDTF">2025-08-02T03:55:22Z</dcterms:modified>
</cp:coreProperties>
</file>