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8" r:id="rId4"/>
  </p:sldMasterIdLst>
  <p:notesMasterIdLst>
    <p:notesMasterId r:id="rId15"/>
  </p:notesMasterIdLst>
  <p:sldIdLst>
    <p:sldId id="256" r:id="rId5"/>
    <p:sldId id="266" r:id="rId6"/>
    <p:sldId id="258" r:id="rId7"/>
    <p:sldId id="259" r:id="rId8"/>
    <p:sldId id="260" r:id="rId9"/>
    <p:sldId id="261" r:id="rId10"/>
    <p:sldId id="262" r:id="rId11"/>
    <p:sldId id="265" r:id="rId12"/>
    <p:sldId id="26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722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862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1412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418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4740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325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1834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0975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47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099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2548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3471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688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184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08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784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5/11/2022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1537048"/>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The Right Cause</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pPr algn="ctr"/>
            <a:r>
              <a:rPr lang="en-US" b="1" dirty="0"/>
              <a:t>Waste Food Management And Donation System</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54A89E-01B6-4C24-A52C-32C406EE07BC}"/>
              </a:ext>
            </a:extLst>
          </p:cNvPr>
          <p:cNvSpPr>
            <a:spLocks noGrp="1"/>
          </p:cNvSpPr>
          <p:nvPr>
            <p:ph type="title"/>
          </p:nvPr>
        </p:nvSpPr>
        <p:spPr>
          <a:xfrm>
            <a:off x="4518734" y="2938508"/>
            <a:ext cx="8015688" cy="1319074"/>
          </a:xfrm>
        </p:spPr>
        <p:txBody>
          <a:bodyPr/>
          <a:lstStyle/>
          <a:p>
            <a:r>
              <a:rPr lang="en-US" b="1" dirty="0"/>
              <a:t>Thank You:)</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1C61-7FD5-4791-A3B4-C1FB3521352B}"/>
              </a:ext>
            </a:extLst>
          </p:cNvPr>
          <p:cNvSpPr>
            <a:spLocks noGrp="1"/>
          </p:cNvSpPr>
          <p:nvPr>
            <p:ph type="title"/>
          </p:nvPr>
        </p:nvSpPr>
        <p:spPr/>
        <p:txBody>
          <a:bodyPr/>
          <a:lstStyle/>
          <a:p>
            <a:pPr algn="ctr"/>
            <a:r>
              <a:rPr lang="en-US" b="1" dirty="0"/>
              <a:t>Members</a:t>
            </a:r>
          </a:p>
        </p:txBody>
      </p:sp>
      <p:sp>
        <p:nvSpPr>
          <p:cNvPr id="3" name="Content Placeholder 2">
            <a:extLst>
              <a:ext uri="{FF2B5EF4-FFF2-40B4-BE49-F238E27FC236}">
                <a16:creationId xmlns:a16="http://schemas.microsoft.com/office/drawing/2014/main" id="{AFB7BF46-4621-4E75-A379-3FF41D28194A}"/>
              </a:ext>
            </a:extLst>
          </p:cNvPr>
          <p:cNvSpPr>
            <a:spLocks noGrp="1"/>
          </p:cNvSpPr>
          <p:nvPr>
            <p:ph idx="1"/>
          </p:nvPr>
        </p:nvSpPr>
        <p:spPr/>
        <p:txBody>
          <a:bodyPr/>
          <a:lstStyle/>
          <a:p>
            <a:r>
              <a:rPr lang="en-US" dirty="0"/>
              <a:t>Pratiksha Angad Gore</a:t>
            </a:r>
          </a:p>
          <a:p>
            <a:pPr marL="0" indent="0">
              <a:buNone/>
            </a:pPr>
            <a:r>
              <a:rPr lang="en-US" dirty="0"/>
              <a:t>		Roll No:71257</a:t>
            </a:r>
          </a:p>
          <a:p>
            <a:r>
              <a:rPr lang="en-US" dirty="0"/>
              <a:t>Leena Laxman Zende</a:t>
            </a:r>
          </a:p>
          <a:p>
            <a:pPr marL="0" indent="0">
              <a:buNone/>
            </a:pPr>
            <a:r>
              <a:rPr lang="en-US" dirty="0"/>
              <a:t>		Roll No:71251</a:t>
            </a:r>
          </a:p>
          <a:p>
            <a:r>
              <a:rPr lang="en-US" dirty="0"/>
              <a:t>Parth Dilip Mahadik</a:t>
            </a:r>
          </a:p>
          <a:p>
            <a:pPr marL="0" indent="0">
              <a:buNone/>
            </a:pPr>
            <a:r>
              <a:rPr lang="en-US" dirty="0"/>
              <a:t>		Roll No:71253</a:t>
            </a:r>
          </a:p>
        </p:txBody>
      </p:sp>
    </p:spTree>
    <p:extLst>
      <p:ext uri="{BB962C8B-B14F-4D97-AF65-F5344CB8AC3E}">
        <p14:creationId xmlns:p14="http://schemas.microsoft.com/office/powerpoint/2010/main" val="813474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D31-FC33-4D0D-8985-D889328844A6}"/>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2D42EA9A-3576-4799-8297-6B7C966CAA6B}"/>
              </a:ext>
            </a:extLst>
          </p:cNvPr>
          <p:cNvSpPr>
            <a:spLocks noGrp="1"/>
          </p:cNvSpPr>
          <p:nvPr>
            <p:ph idx="1"/>
          </p:nvPr>
        </p:nvSpPr>
        <p:spPr>
          <a:xfrm>
            <a:off x="2589212" y="2098089"/>
            <a:ext cx="8915400" cy="3777622"/>
          </a:xfrm>
        </p:spPr>
        <p:txBody>
          <a:bodyPr>
            <a:normAutofit/>
          </a:bodyPr>
          <a:lstStyle/>
          <a:p>
            <a:pPr algn="just">
              <a:spcBef>
                <a:spcPts val="0"/>
              </a:spcBef>
              <a:buFont typeface="Wingdings" panose="05000000000000000000" pitchFamily="2" charset="2"/>
              <a:buChar char="q"/>
            </a:pPr>
            <a:r>
              <a:rPr lang="en-US" sz="1800" b="0" dirty="0">
                <a:solidFill>
                  <a:srgbClr val="0E101A"/>
                </a:solidFill>
                <a:effectLst/>
                <a:latin typeface="Bell MT" panose="02020503060305020303" pitchFamily="18" charset="0"/>
                <a:ea typeface="Times New Roman" panose="02020603050405020304" pitchFamily="18" charset="0"/>
                <a:cs typeface="Calibri" panose="020F0502020204030204" pitchFamily="34" charset="0"/>
              </a:rPr>
              <a:t> </a:t>
            </a:r>
            <a:r>
              <a:rPr lang="en-US" sz="1800" b="0" dirty="0">
                <a:effectLst/>
                <a:latin typeface="Bell MT" panose="02020503060305020303" pitchFamily="18" charset="0"/>
                <a:ea typeface="Times New Roman" panose="02020603050405020304" pitchFamily="18" charset="0"/>
              </a:rPr>
              <a:t>This project is used to manage wastage foods in a useful way. Every day the people are wasting lots of foods. So, we have to reduce that food wastage problem through online. If anyone have wastage foods, they are entering their food quantity details and their address in that application and then the admin maintains the details of food donator.</a:t>
            </a:r>
          </a:p>
          <a:p>
            <a:pPr algn="just">
              <a:spcBef>
                <a:spcPts val="0"/>
              </a:spcBef>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20DEB4D5-EB58-4113-A629-4BC1EA1336C7}"/>
              </a:ext>
            </a:extLst>
          </p:cNvPr>
          <p:cNvPicPr>
            <a:picLocks noChangeAspect="1"/>
          </p:cNvPicPr>
          <p:nvPr/>
        </p:nvPicPr>
        <p:blipFill>
          <a:blip r:embed="rId2"/>
          <a:stretch>
            <a:fillRect/>
          </a:stretch>
        </p:blipFill>
        <p:spPr>
          <a:xfrm>
            <a:off x="3982584" y="3653032"/>
            <a:ext cx="5188048" cy="3051793"/>
          </a:xfrm>
          <a:prstGeom prst="rect">
            <a:avLst/>
          </a:prstGeom>
        </p:spPr>
      </p:pic>
    </p:spTree>
    <p:extLst>
      <p:ext uri="{BB962C8B-B14F-4D97-AF65-F5344CB8AC3E}">
        <p14:creationId xmlns:p14="http://schemas.microsoft.com/office/powerpoint/2010/main" val="1445500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childTnLst>
                                </p:cTn>
                              </p:par>
                            </p:childTnLst>
                          </p:cTn>
                        </p:par>
                        <p:par>
                          <p:cTn id="8" fill="hold">
                            <p:stCondLst>
                              <p:cond delay="260"/>
                            </p:stCondLst>
                            <p:childTnLst>
                              <p:par>
                                <p:cTn id="9" presetID="14" presetClass="entr" presetSubtype="1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0C59-8D5E-40F6-9DC9-F79C23B53919}"/>
              </a:ext>
            </a:extLst>
          </p:cNvPr>
          <p:cNvSpPr>
            <a:spLocks noGrp="1"/>
          </p:cNvSpPr>
          <p:nvPr>
            <p:ph type="title"/>
          </p:nvPr>
        </p:nvSpPr>
        <p:spPr/>
        <p:txBody>
          <a:bodyPr/>
          <a:lstStyle/>
          <a:p>
            <a:pPr algn="ctr"/>
            <a:r>
              <a:rPr lang="en-US" b="1" dirty="0"/>
              <a:t>Need For A System</a:t>
            </a:r>
          </a:p>
        </p:txBody>
      </p:sp>
      <p:sp>
        <p:nvSpPr>
          <p:cNvPr id="3" name="Content Placeholder 2">
            <a:extLst>
              <a:ext uri="{FF2B5EF4-FFF2-40B4-BE49-F238E27FC236}">
                <a16:creationId xmlns:a16="http://schemas.microsoft.com/office/drawing/2014/main" id="{393ED666-8DA1-4AB3-B53D-646AA2377221}"/>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effectLst/>
                <a:latin typeface="Bell MT" panose="02020503060305020303" pitchFamily="18" charset="0"/>
                <a:ea typeface="Calibri" panose="020F0502020204030204" pitchFamily="34" charset="0"/>
                <a:cs typeface="Times New Roman" panose="02020603050405020304" pitchFamily="18" charset="0"/>
              </a:rPr>
              <a:t>And the admin also maintains the buyer (orphanage, poor people,) details too. After the admin view the donator request and give the alert message like time to come and collect the food.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Bell MT" panose="02020503060305020303" pitchFamily="18" charset="0"/>
                <a:ea typeface="Calibri" panose="020F0502020204030204" pitchFamily="34" charset="0"/>
                <a:cs typeface="Times New Roman" panose="02020603050405020304" pitchFamily="18" charset="0"/>
              </a:rPr>
              <a:t>The admin collects foods from donator through their nearby agent then provide to nearest orphanages or poor people. After receiving the food from the agent by admin and give alert message to that donator. If the donator needs any detail about the orphanage with helping thought they can give request to the admin and collect the orphanage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7336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afterEffect">
                                  <p:stCondLst>
                                    <p:cond delay="25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C9349-BC46-40FC-8125-AB4EE99BC7B4}"/>
              </a:ext>
            </a:extLst>
          </p:cNvPr>
          <p:cNvSpPr>
            <a:spLocks noGrp="1"/>
          </p:cNvSpPr>
          <p:nvPr>
            <p:ph idx="1"/>
          </p:nvPr>
        </p:nvSpPr>
        <p:spPr>
          <a:xfrm>
            <a:off x="2464925" y="970625"/>
            <a:ext cx="8915400" cy="2101049"/>
          </a:xfrm>
        </p:spPr>
        <p:txBody>
          <a:bodyPr>
            <a:normAutofit/>
          </a:bodyPr>
          <a:lstStyle/>
          <a:p>
            <a:pPr marL="0" marR="0">
              <a:lnSpc>
                <a:spcPct val="107000"/>
              </a:lnSpc>
              <a:spcBef>
                <a:spcPts val="0"/>
              </a:spcBef>
              <a:spcAft>
                <a:spcPts val="800"/>
              </a:spcAft>
            </a:pPr>
            <a:r>
              <a:rPr lang="en-US" sz="1800" dirty="0">
                <a:effectLst/>
                <a:latin typeface="Bell MT" panose="02020503060305020303" pitchFamily="18" charset="0"/>
                <a:ea typeface="Calibri" panose="020F0502020204030204" pitchFamily="34" charset="0"/>
                <a:cs typeface="Times New Roman" panose="02020603050405020304" pitchFamily="18" charset="0"/>
              </a:rPr>
              <a:t> This project is food redistribution is an enormously successful social innovation that tackles food waste and food poverty.</a:t>
            </a:r>
            <a:r>
              <a:rPr lang="en-US" sz="1800" dirty="0">
                <a:effectLst/>
                <a:latin typeface="Bell MT" panose="02020503060305020303" pitchFamily="18" charset="0"/>
                <a:ea typeface="Times New Roman" panose="02020603050405020304" pitchFamily="18" charset="0"/>
                <a:cs typeface="Times New Roman" panose="02020603050405020304" pitchFamily="18" charset="0"/>
              </a:rPr>
              <a:t> The user’s details are maintained confidential because it maintains a separate account for each 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2EF1B9D8-2A05-4A74-9688-DA7FC66ABDAC}"/>
              </a:ext>
            </a:extLst>
          </p:cNvPr>
          <p:cNvPicPr>
            <a:picLocks noChangeAspect="1"/>
          </p:cNvPicPr>
          <p:nvPr/>
        </p:nvPicPr>
        <p:blipFill>
          <a:blip r:embed="rId2"/>
          <a:stretch>
            <a:fillRect/>
          </a:stretch>
        </p:blipFill>
        <p:spPr>
          <a:xfrm>
            <a:off x="3193109" y="2665520"/>
            <a:ext cx="5933135" cy="3002697"/>
          </a:xfrm>
          <a:prstGeom prst="rect">
            <a:avLst/>
          </a:prstGeom>
        </p:spPr>
      </p:pic>
    </p:spTree>
    <p:extLst>
      <p:ext uri="{BB962C8B-B14F-4D97-AF65-F5344CB8AC3E}">
        <p14:creationId xmlns:p14="http://schemas.microsoft.com/office/powerpoint/2010/main" val="336859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A70-93CC-4C86-B4AD-A68233579841}"/>
              </a:ext>
            </a:extLst>
          </p:cNvPr>
          <p:cNvSpPr>
            <a:spLocks noGrp="1"/>
          </p:cNvSpPr>
          <p:nvPr>
            <p:ph type="title"/>
          </p:nvPr>
        </p:nvSpPr>
        <p:spPr>
          <a:xfrm>
            <a:off x="2589212" y="609600"/>
            <a:ext cx="8915399" cy="1555864"/>
          </a:xfrm>
        </p:spPr>
        <p:txBody>
          <a:bodyPr>
            <a:normAutofit/>
          </a:bodyPr>
          <a:lstStyle/>
          <a:p>
            <a:pPr algn="ctr"/>
            <a:r>
              <a:rPr lang="en-US" sz="3600" b="1" dirty="0"/>
              <a:t>Benefits Of Project</a:t>
            </a:r>
          </a:p>
        </p:txBody>
      </p:sp>
      <p:sp>
        <p:nvSpPr>
          <p:cNvPr id="3" name="Text Placeholder 2">
            <a:extLst>
              <a:ext uri="{FF2B5EF4-FFF2-40B4-BE49-F238E27FC236}">
                <a16:creationId xmlns:a16="http://schemas.microsoft.com/office/drawing/2014/main" id="{96279095-DBED-4C33-B235-FA2C9049D370}"/>
              </a:ext>
            </a:extLst>
          </p:cNvPr>
          <p:cNvSpPr>
            <a:spLocks noGrp="1"/>
          </p:cNvSpPr>
          <p:nvPr>
            <p:ph type="body" idx="1"/>
          </p:nvPr>
        </p:nvSpPr>
        <p:spPr>
          <a:xfrm>
            <a:off x="2003287" y="2281562"/>
            <a:ext cx="8915399" cy="2589661"/>
          </a:xfrm>
        </p:spPr>
        <p:txBody>
          <a:bodyPr>
            <a:normAutofit fontScale="70000" lnSpcReduction="20000"/>
          </a:bodyPr>
          <a:lstStyle/>
          <a:p>
            <a:pPr marL="0" marR="0">
              <a:lnSpc>
                <a:spcPct val="107000"/>
              </a:lnSpc>
              <a:spcBef>
                <a:spcPts val="0"/>
              </a:spcBef>
              <a:spcAft>
                <a:spcPts val="800"/>
              </a:spcAft>
            </a:pPr>
            <a:r>
              <a:rPr lang="en-US" sz="2800" b="1" dirty="0">
                <a:effectLst/>
                <a:latin typeface="Bell MT" panose="02020503060305020303"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b="0" dirty="0">
                <a:solidFill>
                  <a:srgbClr val="0E101A"/>
                </a:solidFill>
                <a:effectLst/>
                <a:latin typeface="Bell MT" panose="02020503060305020303" pitchFamily="18" charset="0"/>
                <a:ea typeface="Times New Roman" panose="02020603050405020304" pitchFamily="18" charset="0"/>
                <a:cs typeface="Calibri" panose="020F0502020204030204" pitchFamily="34" charset="0"/>
              </a:rPr>
              <a:t> </a:t>
            </a:r>
            <a:endParaRPr lang="en-US" sz="24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800" b="0" dirty="0">
                <a:solidFill>
                  <a:srgbClr val="0E101A"/>
                </a:solidFill>
                <a:effectLst/>
                <a:latin typeface="Bell MT" panose="02020503060305020303" pitchFamily="18" charset="0"/>
                <a:ea typeface="Times New Roman" panose="02020603050405020304" pitchFamily="18" charset="0"/>
                <a:cs typeface="Calibri" panose="020F0502020204030204" pitchFamily="34" charset="0"/>
              </a:rPr>
              <a:t> </a:t>
            </a:r>
            <a:endParaRPr lang="en-US" sz="2400" b="1" dirty="0">
              <a:effectLst/>
              <a:latin typeface="Times New Roman" panose="02020603050405020304" pitchFamily="18" charset="0"/>
              <a:ea typeface="Times New Roman" panose="02020603050405020304" pitchFamily="18" charset="0"/>
            </a:endParaRPr>
          </a:p>
          <a:p>
            <a:pPr marL="742950" marR="0" lvl="1" indent="-285750">
              <a:lnSpc>
                <a:spcPct val="115000"/>
              </a:lnSpc>
              <a:spcBef>
                <a:spcPts val="0"/>
              </a:spcBef>
              <a:spcAft>
                <a:spcPts val="1000"/>
              </a:spcAft>
              <a:buFont typeface="Symbol" panose="05050102010706020507" pitchFamily="18" charset="2"/>
              <a:buChar char=""/>
            </a:pPr>
            <a:r>
              <a:rPr lang="en-US" sz="2800" dirty="0">
                <a:effectLst/>
                <a:latin typeface="Bell MT" panose="02020503060305020303" pitchFamily="18" charset="0"/>
                <a:ea typeface="Calibri" panose="020F0502020204030204" pitchFamily="34" charset="0"/>
                <a:cs typeface="Calibri" panose="020F0502020204030204" pitchFamily="34" charset="0"/>
              </a:rPr>
              <a:t>Benefits will be both the restaurant (reducing food wastage), and the needy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Font typeface="Symbol" panose="05050102010706020507" pitchFamily="18" charset="2"/>
              <a:buChar char=""/>
            </a:pPr>
            <a:r>
              <a:rPr lang="en-US" sz="2800" dirty="0">
                <a:effectLst/>
                <a:latin typeface="Bell MT" panose="02020503060305020303" pitchFamily="18" charset="0"/>
                <a:ea typeface="Calibri" panose="020F0502020204030204" pitchFamily="34" charset="0"/>
                <a:cs typeface="Calibri" panose="020F0502020204030204" pitchFamily="34" charset="0"/>
              </a:rPr>
              <a:t>Keep track of wastage food for restaurant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Font typeface="Symbol" panose="05050102010706020507" pitchFamily="18" charset="2"/>
              <a:buChar char=""/>
            </a:pPr>
            <a:r>
              <a:rPr lang="en-US" sz="2800" dirty="0">
                <a:effectLst/>
                <a:latin typeface="Bell MT" panose="02020503060305020303" pitchFamily="18" charset="0"/>
                <a:ea typeface="Calibri" panose="020F0502020204030204" pitchFamily="34" charset="0"/>
                <a:cs typeface="Calibri" panose="020F0502020204030204" pitchFamily="34" charset="0"/>
              </a:rPr>
              <a:t>User can play role in saving food wastage and help the needy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2004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E172-0509-480B-8B7C-56203FBCCA3B}"/>
              </a:ext>
            </a:extLst>
          </p:cNvPr>
          <p:cNvSpPr>
            <a:spLocks noGrp="1"/>
          </p:cNvSpPr>
          <p:nvPr>
            <p:ph type="title"/>
          </p:nvPr>
        </p:nvSpPr>
        <p:spPr>
          <a:xfrm>
            <a:off x="2127574" y="532659"/>
            <a:ext cx="8915399" cy="1225119"/>
          </a:xfrm>
        </p:spPr>
        <p:txBody>
          <a:bodyPr>
            <a:normAutofit fontScale="90000"/>
          </a:bodyPr>
          <a:lstStyle/>
          <a:p>
            <a:pPr algn="ctr"/>
            <a:r>
              <a:rPr lang="en-US" sz="3600" b="1" dirty="0" err="1">
                <a:effectLst/>
                <a:ea typeface="Calibri" panose="020F0502020204030204" pitchFamily="34" charset="0"/>
                <a:cs typeface="Times New Roman" panose="02020603050405020304" pitchFamily="18" charset="0"/>
              </a:rPr>
              <a:t>WaterFall</a:t>
            </a:r>
            <a:r>
              <a:rPr lang="en-US" sz="3600" b="1" dirty="0">
                <a:effectLst/>
                <a:ea typeface="Calibri" panose="020F0502020204030204" pitchFamily="34" charset="0"/>
                <a:cs typeface="Times New Roman" panose="02020603050405020304" pitchFamily="18" charset="0"/>
              </a:rPr>
              <a:t>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id="{26A3B1F0-ED93-40C0-8E0F-95BFCEDA7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80" y="2186127"/>
            <a:ext cx="6907908" cy="3646502"/>
          </a:xfrm>
          <a:prstGeom prst="rect">
            <a:avLst/>
          </a:prstGeom>
        </p:spPr>
      </p:pic>
    </p:spTree>
    <p:extLst>
      <p:ext uri="{BB962C8B-B14F-4D97-AF65-F5344CB8AC3E}">
        <p14:creationId xmlns:p14="http://schemas.microsoft.com/office/powerpoint/2010/main" val="3254501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CA27-ABDF-4A1B-8E3D-467EEC0633B0}"/>
              </a:ext>
            </a:extLst>
          </p:cNvPr>
          <p:cNvSpPr>
            <a:spLocks noGrp="1"/>
          </p:cNvSpPr>
          <p:nvPr>
            <p:ph type="title"/>
          </p:nvPr>
        </p:nvSpPr>
        <p:spPr/>
        <p:txBody>
          <a:bodyPr/>
          <a:lstStyle/>
          <a:p>
            <a:pPr algn="ctr"/>
            <a:r>
              <a:rPr lang="en-US" b="1" dirty="0"/>
              <a:t>Hardware Requirement</a:t>
            </a:r>
          </a:p>
        </p:txBody>
      </p:sp>
      <p:sp>
        <p:nvSpPr>
          <p:cNvPr id="3" name="Content Placeholder 2">
            <a:extLst>
              <a:ext uri="{FF2B5EF4-FFF2-40B4-BE49-F238E27FC236}">
                <a16:creationId xmlns:a16="http://schemas.microsoft.com/office/drawing/2014/main" id="{2B94BA15-950D-4F6C-8E8A-0B1B452E997B}"/>
              </a:ext>
            </a:extLst>
          </p:cNvPr>
          <p:cNvSpPr>
            <a:spLocks noGrp="1"/>
          </p:cNvSpPr>
          <p:nvPr>
            <p:ph idx="1"/>
          </p:nvPr>
        </p:nvSpPr>
        <p:spPr/>
        <p:txBody>
          <a:bodyPr/>
          <a:lstStyle/>
          <a:p>
            <a:r>
              <a:rPr lang="en-US" b="0" i="0" dirty="0">
                <a:solidFill>
                  <a:srgbClr val="171717"/>
                </a:solidFill>
                <a:effectLst/>
                <a:latin typeface="Bell MT" panose="02020503060305020303" pitchFamily="18" charset="0"/>
              </a:rPr>
              <a:t>Processor           :64-bit, four-core, 2.5 GHz minimum per core</a:t>
            </a:r>
          </a:p>
          <a:p>
            <a:r>
              <a:rPr lang="en-US" b="0" i="0" dirty="0">
                <a:solidFill>
                  <a:srgbClr val="171717"/>
                </a:solidFill>
                <a:effectLst/>
                <a:latin typeface="Bell MT" panose="02020503060305020303" pitchFamily="18" charset="0"/>
              </a:rPr>
              <a:t>RAM			 :24 GB for developer and evaluation use</a:t>
            </a:r>
          </a:p>
          <a:p>
            <a:r>
              <a:rPr lang="en-US" b="0" i="0" dirty="0">
                <a:solidFill>
                  <a:srgbClr val="171717"/>
                </a:solidFill>
                <a:effectLst/>
                <a:latin typeface="Bell MT" panose="02020503060305020303" pitchFamily="18" charset="0"/>
              </a:rPr>
              <a:t>Hard disk</a:t>
            </a:r>
            <a:r>
              <a:rPr lang="en-US" dirty="0">
                <a:solidFill>
                  <a:srgbClr val="171717"/>
                </a:solidFill>
                <a:latin typeface="Bell MT" panose="02020503060305020303" pitchFamily="18" charset="0"/>
              </a:rPr>
              <a:t>		 :</a:t>
            </a:r>
            <a:r>
              <a:rPr lang="en-US" b="0" i="0" dirty="0">
                <a:solidFill>
                  <a:srgbClr val="171717"/>
                </a:solidFill>
                <a:effectLst/>
                <a:latin typeface="Bell MT" panose="02020503060305020303" pitchFamily="18" charset="0"/>
              </a:rPr>
              <a:t>80 GB for installation</a:t>
            </a:r>
            <a:br>
              <a:rPr lang="en-US" dirty="0">
                <a:latin typeface="Bell MT" panose="02020503060305020303" pitchFamily="18" charset="0"/>
              </a:rPr>
            </a:br>
            <a:r>
              <a:rPr lang="en-US" dirty="0">
                <a:latin typeface="Bell MT" panose="02020503060305020303" pitchFamily="18" charset="0"/>
              </a:rPr>
              <a:t>				</a:t>
            </a:r>
            <a:r>
              <a:rPr lang="en-US" b="0" i="0" dirty="0">
                <a:solidFill>
                  <a:srgbClr val="171717"/>
                </a:solidFill>
                <a:effectLst/>
                <a:latin typeface="Bell MT" panose="02020503060305020303" pitchFamily="18" charset="0"/>
              </a:rPr>
              <a:t>For production use, you need additional free disk space for day-						       to-day operations. Add two times as much free space as you 						        have RAM for production environments</a:t>
            </a:r>
            <a:r>
              <a:rPr lang="en-US" b="0" i="0" dirty="0">
                <a:solidFill>
                  <a:srgbClr val="171717"/>
                </a:solidFill>
                <a:effectLst/>
                <a:latin typeface="Segoe UI" panose="020B0502040204020203" pitchFamily="34" charset="0"/>
              </a:rPr>
              <a:t>.</a:t>
            </a:r>
            <a:endParaRPr lang="en-US" dirty="0">
              <a:latin typeface="Bell MT" panose="02020503060305020303" pitchFamily="18" charset="0"/>
            </a:endParaRPr>
          </a:p>
        </p:txBody>
      </p:sp>
    </p:spTree>
    <p:extLst>
      <p:ext uri="{BB962C8B-B14F-4D97-AF65-F5344CB8AC3E}">
        <p14:creationId xmlns:p14="http://schemas.microsoft.com/office/powerpoint/2010/main" val="32134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BF2-A7EF-447F-8ED2-C523F73E14F8}"/>
              </a:ext>
            </a:extLst>
          </p:cNvPr>
          <p:cNvSpPr>
            <a:spLocks noGrp="1"/>
          </p:cNvSpPr>
          <p:nvPr>
            <p:ph type="title"/>
          </p:nvPr>
        </p:nvSpPr>
        <p:spPr/>
        <p:txBody>
          <a:bodyPr>
            <a:normAutofit/>
          </a:bodyPr>
          <a:lstStyle/>
          <a:p>
            <a:pPr algn="ctr"/>
            <a:r>
              <a:rPr lang="en-US" b="1" dirty="0">
                <a:effectLst/>
                <a:ea typeface="Calibri" panose="020F0502020204030204" pitchFamily="34" charset="0"/>
                <a:cs typeface="Times New Roman" panose="02020603050405020304" pitchFamily="18" charset="0"/>
              </a:rPr>
              <a:t>Software Requirement</a:t>
            </a:r>
            <a:br>
              <a:rPr lang="en-US" dirty="0">
                <a:effectLst/>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50F71CF-7DF5-4E8F-87CB-00DB84080B8F}"/>
              </a:ext>
            </a:extLst>
          </p:cNvPr>
          <p:cNvSpPr>
            <a:spLocks noGrp="1"/>
          </p:cNvSpPr>
          <p:nvPr>
            <p:ph idx="1"/>
          </p:nvPr>
        </p:nvSpPr>
        <p:spPr>
          <a:xfrm>
            <a:off x="4749552" y="2133600"/>
            <a:ext cx="6755059" cy="3777622"/>
          </a:xfrm>
        </p:spPr>
        <p:txBody>
          <a:bodyPr>
            <a:normAutofit/>
          </a:bodyPr>
          <a:lstStyle/>
          <a:p>
            <a:pPr>
              <a:lnSpc>
                <a:spcPct val="150000"/>
              </a:lnSpc>
              <a:spcBef>
                <a:spcPts val="0"/>
              </a:spcBef>
              <a:tabLst>
                <a:tab pos="742950" algn="l"/>
              </a:tabLst>
            </a:pPr>
            <a:r>
              <a:rPr lang="en-US" sz="1800" dirty="0">
                <a:effectLst/>
                <a:latin typeface="Bell MT" panose="02020503060305020303" pitchFamily="18" charset="0"/>
                <a:ea typeface="Calibri" panose="020F0502020204030204" pitchFamily="34" charset="0"/>
                <a:cs typeface="Times New Roman" panose="02020603050405020304" pitchFamily="18" charset="0"/>
              </a:rPr>
              <a:t>Operating System		: Windows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tabLst>
                <a:tab pos="742950" algn="l"/>
              </a:tabLst>
            </a:pPr>
            <a:r>
              <a:rPr lang="en-US" sz="1800" dirty="0">
                <a:effectLst/>
                <a:latin typeface="Bell MT" panose="02020503060305020303" pitchFamily="18" charset="0"/>
                <a:ea typeface="Calibri" panose="020F0502020204030204" pitchFamily="34" charset="0"/>
                <a:cs typeface="Times New Roman" panose="02020603050405020304" pitchFamily="18" charset="0"/>
              </a:rPr>
              <a:t>Web Technologies		: Html, CSS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tabLst>
                <a:tab pos="742950" algn="l"/>
              </a:tabLst>
            </a:pPr>
            <a:r>
              <a:rPr lang="en-US" sz="1800" dirty="0">
                <a:effectLst/>
                <a:latin typeface="Bell MT" panose="02020503060305020303" pitchFamily="18" charset="0"/>
                <a:ea typeface="Calibri" panose="020F0502020204030204" pitchFamily="34" charset="0"/>
                <a:cs typeface="Times New Roman" panose="02020603050405020304" pitchFamily="18" charset="0"/>
              </a:rPr>
              <a:t>IDE				         : Notepad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tabLst>
                <a:tab pos="742950" algn="l"/>
              </a:tabLst>
            </a:pPr>
            <a:r>
              <a:rPr lang="en-US" sz="1800" dirty="0">
                <a:solidFill>
                  <a:srgbClr val="000000"/>
                </a:solidFill>
                <a:effectLst/>
                <a:latin typeface="Bell MT" panose="02020503060305020303" pitchFamily="18" charset="0"/>
                <a:ea typeface="Calibri" panose="020F0502020204030204" pitchFamily="34" charset="0"/>
                <a:cs typeface="Times New Roman" panose="02020603050405020304" pitchFamily="18" charset="0"/>
              </a:rPr>
              <a:t>Web Server			 : </a:t>
            </a:r>
            <a:r>
              <a:rPr lang="en-US" sz="180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Microsoft Internet Explorer, Mozilla, 						   Google Chrome or later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tabLst>
                <a:tab pos="742950" algn="l"/>
              </a:tabLst>
            </a:pPr>
            <a:r>
              <a:rPr lang="en-US" sz="180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Operating System              : Windows 10 / Windows 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Bef>
                <a:spcPts val="0"/>
              </a:spcBef>
            </a:pPr>
            <a:r>
              <a:rPr lang="en-US" sz="180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MS Word 97 or later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7429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5981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Wisp</Template>
  <TotalTime>98</TotalTime>
  <Words>435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Bell MT</vt:lpstr>
      <vt:lpstr>Calibri</vt:lpstr>
      <vt:lpstr>Century Gothic</vt:lpstr>
      <vt:lpstr>Segoe UI</vt:lpstr>
      <vt:lpstr>Symbol</vt:lpstr>
      <vt:lpstr>Times New Roman</vt:lpstr>
      <vt:lpstr>Wingdings</vt:lpstr>
      <vt:lpstr>Wingdings 3</vt:lpstr>
      <vt:lpstr>Wisp</vt:lpstr>
      <vt:lpstr>The Right Cause</vt:lpstr>
      <vt:lpstr>Members</vt:lpstr>
      <vt:lpstr>Introduction</vt:lpstr>
      <vt:lpstr>Need For A System</vt:lpstr>
      <vt:lpstr>PowerPoint Presentation</vt:lpstr>
      <vt:lpstr>Benefits Of Project</vt:lpstr>
      <vt:lpstr>WaterFall Model </vt:lpstr>
      <vt:lpstr>Hardware Requirement</vt:lpstr>
      <vt:lpstr>Software Requirement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Right Cause</dc:title>
  <dc:creator>Pratiksha Gore</dc:creator>
  <cp:lastModifiedBy>Pratiksha Gore</cp:lastModifiedBy>
  <cp:revision>9</cp:revision>
  <dcterms:created xsi:type="dcterms:W3CDTF">2022-05-10T13:00:23Z</dcterms:created>
  <dcterms:modified xsi:type="dcterms:W3CDTF">2022-05-11T13:18:41Z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