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02" y="-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0F06-4E60-4195-8844-4E9AFE05863B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7C50-EE09-4707-8389-440524978B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72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0F06-4E60-4195-8844-4E9AFE05863B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7C50-EE09-4707-8389-440524978B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884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0F06-4E60-4195-8844-4E9AFE05863B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7C50-EE09-4707-8389-440524978B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93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0F06-4E60-4195-8844-4E9AFE05863B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7C50-EE09-4707-8389-440524978B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550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0F06-4E60-4195-8844-4E9AFE05863B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7C50-EE09-4707-8389-440524978B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221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0F06-4E60-4195-8844-4E9AFE05863B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7C50-EE09-4707-8389-440524978B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55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0F06-4E60-4195-8844-4E9AFE05863B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7C50-EE09-4707-8389-440524978B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32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0F06-4E60-4195-8844-4E9AFE05863B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7C50-EE09-4707-8389-440524978B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316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0F06-4E60-4195-8844-4E9AFE05863B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7C50-EE09-4707-8389-440524978B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270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0F06-4E60-4195-8844-4E9AFE05863B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7C50-EE09-4707-8389-440524978B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059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0F06-4E60-4195-8844-4E9AFE05863B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7C50-EE09-4707-8389-440524978B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719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F0F06-4E60-4195-8844-4E9AFE05863B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A7C50-EE09-4707-8389-440524978B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85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eb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unsupervised-learning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web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ebp"/><Relationship Id="rId2" Type="http://schemas.openxmlformats.org/officeDocument/2006/relationships/hyperlink" Target="https://www.geeksforgeeks.org/unsupervised-learning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42B657-B8E6-74A6-366C-FC30BF4AC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1544" y="6959279"/>
            <a:ext cx="520456" cy="44852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20425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CD8725-EB58-5E2C-A25B-F55E505F189B}"/>
              </a:ext>
            </a:extLst>
          </p:cNvPr>
          <p:cNvSpPr txBox="1"/>
          <p:nvPr/>
        </p:nvSpPr>
        <p:spPr>
          <a:xfrm>
            <a:off x="5324354" y="1192192"/>
            <a:ext cx="665544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/>
              <a:t>2. </a:t>
            </a:r>
            <a:r>
              <a:rPr lang="en-US" sz="2000" b="1" u="sng" dirty="0"/>
              <a:t>Association Rule Learning</a:t>
            </a:r>
          </a:p>
          <a:p>
            <a:pPr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Purpose:</a:t>
            </a:r>
            <a:r>
              <a:rPr lang="en-US" dirty="0"/>
              <a:t> Identifies patterns or associations between items in datasets.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How it Works:</a:t>
            </a:r>
            <a:r>
              <a:rPr lang="en-US" dirty="0"/>
              <a:t> Finds relationships between items frequently appearing together.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Common Algorithms: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Apriori</a:t>
            </a:r>
            <a:r>
              <a:rPr lang="en-US" dirty="0"/>
              <a:t> Algorithm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Eclat Algorithm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FP-Growth Algorithm</a:t>
            </a:r>
          </a:p>
          <a:p>
            <a:pPr lvl="1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Example:</a:t>
            </a:r>
            <a:r>
              <a:rPr lang="en-US" dirty="0"/>
              <a:t> Discovering that people who buy X also tend to buy Y (Market Basket Analysis).</a:t>
            </a:r>
          </a:p>
          <a:p>
            <a:endParaRPr lang="en-IN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CE5DECC-871A-8D13-E892-5D963F67C4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64" b="47250"/>
          <a:stretch/>
        </p:blipFill>
        <p:spPr bwMode="auto">
          <a:xfrm>
            <a:off x="212203" y="1192192"/>
            <a:ext cx="4834359" cy="351870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951E79-C6B9-3F23-0C90-46856B8D97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05"/>
          <a:stretch/>
        </p:blipFill>
        <p:spPr>
          <a:xfrm>
            <a:off x="-798654" y="5976156"/>
            <a:ext cx="601884" cy="881844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B3CE98-502B-BE19-D2D3-26A451ACD579}"/>
              </a:ext>
            </a:extLst>
          </p:cNvPr>
          <p:cNvSpPr txBox="1"/>
          <p:nvPr/>
        </p:nvSpPr>
        <p:spPr>
          <a:xfrm>
            <a:off x="-497712" y="6858000"/>
            <a:ext cx="6533908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u="sng" dirty="0"/>
              <a:t>Applications of Unsupervised Learning</a:t>
            </a:r>
            <a:r>
              <a:rPr lang="en-US" b="1" u="sng" dirty="0"/>
              <a:t>:</a:t>
            </a:r>
          </a:p>
          <a:p>
            <a:pPr>
              <a:buNone/>
            </a:pPr>
            <a:endParaRPr lang="en-US" b="1" dirty="0"/>
          </a:p>
          <a:p>
            <a:r>
              <a:rPr lang="en-US" dirty="0"/>
              <a:t>1.Anomaly Detection 	</a:t>
            </a:r>
          </a:p>
          <a:p>
            <a:r>
              <a:rPr lang="en-US" dirty="0"/>
              <a:t>2. Scientific Discovery</a:t>
            </a:r>
          </a:p>
          <a:p>
            <a:r>
              <a:rPr lang="en-US" dirty="0"/>
              <a:t>3. Recommendation Systems </a:t>
            </a:r>
          </a:p>
          <a:p>
            <a:r>
              <a:rPr lang="en-US" dirty="0"/>
              <a:t>4.Customer Segmentation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427678-D554-5472-6E9F-86BED3B95F10}"/>
              </a:ext>
            </a:extLst>
          </p:cNvPr>
          <p:cNvSpPr txBox="1"/>
          <p:nvPr/>
        </p:nvSpPr>
        <p:spPr>
          <a:xfrm>
            <a:off x="-497712" y="6858000"/>
            <a:ext cx="6533908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u="sng" dirty="0"/>
              <a:t>Advantages of Unsupervised Learning:</a:t>
            </a:r>
          </a:p>
          <a:p>
            <a:pPr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Doesn’t require labeled data, making it faster and easier to use with large datasets.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Simplifies complex data while preserving essential patterns.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Discovers unknown patterns and relationships in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Reveals meaningful trends and groupings for deeper insights.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BA3D0D-1F5D-299B-1795-FF88C6B7DB6D}"/>
              </a:ext>
            </a:extLst>
          </p:cNvPr>
          <p:cNvSpPr txBox="1"/>
          <p:nvPr/>
        </p:nvSpPr>
        <p:spPr>
          <a:xfrm>
            <a:off x="-378102" y="7134999"/>
            <a:ext cx="653390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u="sng" dirty="0"/>
              <a:t>Disadvantages of Unsupervised Learning:</a:t>
            </a:r>
          </a:p>
          <a:p>
            <a:pPr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Lacks clear accuracy measures due to absence of labeled answers.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produce imprecise results for complex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Requires user intervention to label identified groups.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Sensitive to missing values, outliers, and noisy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5446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CE9A36-7753-D13A-2A60-C0F9343AA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05"/>
          <a:stretch/>
        </p:blipFill>
        <p:spPr>
          <a:xfrm>
            <a:off x="6979534" y="534605"/>
            <a:ext cx="4803494" cy="395854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7582D3-2AB4-B242-E1F2-F4668DD4A6C0}"/>
              </a:ext>
            </a:extLst>
          </p:cNvPr>
          <p:cNvSpPr txBox="1"/>
          <p:nvPr/>
        </p:nvSpPr>
        <p:spPr>
          <a:xfrm>
            <a:off x="185195" y="219919"/>
            <a:ext cx="539380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u="sng" dirty="0"/>
              <a:t>Applications of Unsupervised Learning</a:t>
            </a:r>
            <a:r>
              <a:rPr lang="en-US" b="1" u="sng" dirty="0"/>
              <a:t>:</a:t>
            </a:r>
          </a:p>
          <a:p>
            <a:pPr>
              <a:buNone/>
            </a:pPr>
            <a:endParaRPr lang="en-US" b="1" dirty="0"/>
          </a:p>
          <a:p>
            <a:r>
              <a:rPr lang="en-US" dirty="0"/>
              <a:t>1.Anomaly Detection 	</a:t>
            </a:r>
          </a:p>
          <a:p>
            <a:r>
              <a:rPr lang="en-US" dirty="0"/>
              <a:t>2. Scientific Discovery</a:t>
            </a:r>
          </a:p>
          <a:p>
            <a:r>
              <a:rPr lang="en-US" dirty="0"/>
              <a:t>3. Recommendation Systems </a:t>
            </a:r>
          </a:p>
          <a:p>
            <a:r>
              <a:rPr lang="en-US" dirty="0"/>
              <a:t>4.Customer Segmentation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FD2700-71D8-BBBC-AEB5-262ADA97EAF3}"/>
              </a:ext>
            </a:extLst>
          </p:cNvPr>
          <p:cNvSpPr txBox="1"/>
          <p:nvPr/>
        </p:nvSpPr>
        <p:spPr>
          <a:xfrm>
            <a:off x="189053" y="2005023"/>
            <a:ext cx="599182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u="sng" dirty="0"/>
              <a:t>Advantages of Unsupervised Learning:</a:t>
            </a:r>
          </a:p>
          <a:p>
            <a:pPr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Doesn’t require labeled data, making it faster and easier to use with large datasets.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Simplifies complex data while preserving essential patterns.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Discovers unknown patterns and relationships in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Reveals meaningful trends and groupings for deeper insights.</a:t>
            </a:r>
          </a:p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B89A27-73F7-93C5-163E-7535EF6097AE}"/>
              </a:ext>
            </a:extLst>
          </p:cNvPr>
          <p:cNvSpPr txBox="1"/>
          <p:nvPr/>
        </p:nvSpPr>
        <p:spPr>
          <a:xfrm>
            <a:off x="277791" y="4344125"/>
            <a:ext cx="670174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u="sng" dirty="0"/>
              <a:t>Disadvantages of Unsupervised Learning:</a:t>
            </a:r>
          </a:p>
          <a:p>
            <a:pPr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Lacks clear accuracy measures due to absence of labeled answers.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produce imprecise results for complex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Requires user intervention to label identified groups.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Sensitive to missing values, outliers, and noisy data.</a:t>
            </a:r>
          </a:p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8FFDB1-EAB7-75CA-ABB3-AAC44B26BE92}"/>
              </a:ext>
            </a:extLst>
          </p:cNvPr>
          <p:cNvSpPr txBox="1"/>
          <p:nvPr/>
        </p:nvSpPr>
        <p:spPr>
          <a:xfrm rot="10800000" flipH="1" flipV="1">
            <a:off x="3194612" y="6991004"/>
            <a:ext cx="41668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Thank you.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2240017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64181A-EE95-9C46-EEB6-01F70458F970}"/>
              </a:ext>
            </a:extLst>
          </p:cNvPr>
          <p:cNvSpPr txBox="1"/>
          <p:nvPr/>
        </p:nvSpPr>
        <p:spPr>
          <a:xfrm>
            <a:off x="4375230" y="1724627"/>
            <a:ext cx="5231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Thank you.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4279716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703588-B760-8A27-C3FD-D1D40F790BDB}"/>
              </a:ext>
            </a:extLst>
          </p:cNvPr>
          <p:cNvSpPr txBox="1"/>
          <p:nvPr/>
        </p:nvSpPr>
        <p:spPr>
          <a:xfrm>
            <a:off x="428264" y="1145893"/>
            <a:ext cx="344925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FET -1</a:t>
            </a:r>
          </a:p>
          <a:p>
            <a:endParaRPr lang="en-US" sz="2000" b="1" dirty="0"/>
          </a:p>
          <a:p>
            <a:r>
              <a:rPr lang="en-US" sz="2000" b="1" dirty="0"/>
              <a:t>TY CSE B</a:t>
            </a:r>
          </a:p>
          <a:p>
            <a:r>
              <a:rPr lang="en-US" sz="2000" b="1" dirty="0"/>
              <a:t>Subject: Intelligent System</a:t>
            </a:r>
          </a:p>
          <a:p>
            <a:endParaRPr lang="en-US" sz="2000" b="1" dirty="0"/>
          </a:p>
          <a:p>
            <a:r>
              <a:rPr lang="en-US" sz="2000" b="1" dirty="0"/>
              <a:t>Team Members:</a:t>
            </a:r>
            <a:endParaRPr lang="en-US" dirty="0"/>
          </a:p>
          <a:p>
            <a:r>
              <a:rPr lang="en-US" dirty="0"/>
              <a:t>	1. Ranveer Ghorpade(04)</a:t>
            </a:r>
          </a:p>
          <a:p>
            <a:endParaRPr lang="en-US" dirty="0"/>
          </a:p>
          <a:p>
            <a:r>
              <a:rPr lang="en-US" dirty="0"/>
              <a:t>	2. Pratiksha Patil(19)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   </a:t>
            </a:r>
            <a:r>
              <a:rPr lang="en-US" sz="2000" b="1" dirty="0"/>
              <a:t>Guided by</a:t>
            </a:r>
            <a:r>
              <a:rPr lang="en-US" dirty="0"/>
              <a:t>		</a:t>
            </a:r>
          </a:p>
          <a:p>
            <a:r>
              <a:rPr lang="en-US" dirty="0"/>
              <a:t>		Mrs.	Ambika Gadkari</a:t>
            </a:r>
            <a:endParaRPr lang="en-IN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B206760-5B55-46CB-4EC6-6A05AFFC6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64557" y="0"/>
            <a:ext cx="964557" cy="5353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BFD403-B4AE-2CC6-898E-286B9EBBE9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483" y="535328"/>
            <a:ext cx="6265357" cy="361998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3BD5E87-4931-4C03-E7E2-E353D78F48E1}"/>
              </a:ext>
            </a:extLst>
          </p:cNvPr>
          <p:cNvSpPr txBox="1"/>
          <p:nvPr/>
        </p:nvSpPr>
        <p:spPr>
          <a:xfrm>
            <a:off x="-2934182" y="1024258"/>
            <a:ext cx="273741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Basically</a:t>
            </a:r>
            <a:r>
              <a:rPr lang="en-US" sz="1800" dirty="0"/>
              <a:t>  this is the part of Machine learning  we have these points into the chapter called “ Learning and Planning”</a:t>
            </a:r>
          </a:p>
          <a:p>
            <a:r>
              <a:rPr lang="en-US" sz="1800" dirty="0"/>
              <a:t> </a:t>
            </a:r>
          </a:p>
          <a:p>
            <a:r>
              <a:rPr lang="en-US" sz="1800" dirty="0"/>
              <a:t>In that we have 3 types</a:t>
            </a:r>
          </a:p>
          <a:p>
            <a:r>
              <a:rPr lang="en-US" sz="1800" dirty="0"/>
              <a:t>There are  3 types </a:t>
            </a:r>
          </a:p>
          <a:p>
            <a:endParaRPr lang="en-US" sz="1800" u="sng" dirty="0"/>
          </a:p>
          <a:p>
            <a:r>
              <a:rPr lang="en-US" sz="1800" u="sng" dirty="0"/>
              <a:t>Spervised Learning: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Contains labeled data.</a:t>
            </a:r>
          </a:p>
          <a:p>
            <a:endParaRPr lang="en-US" dirty="0"/>
          </a:p>
          <a:p>
            <a:r>
              <a:rPr lang="en-US" sz="1800" u="sng" dirty="0"/>
              <a:t>Unsupervised Learning: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Contains Unlabeled data</a:t>
            </a:r>
          </a:p>
          <a:p>
            <a:endParaRPr lang="en-US" dirty="0"/>
          </a:p>
          <a:p>
            <a:r>
              <a:rPr lang="en-US" sz="1800" u="sng" dirty="0"/>
              <a:t>Reinforcement Learning: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learns from feedback based on their actions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8795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2AD30FD-50D0-2A5E-D49A-5030AEA22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6096000" cy="685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711914-3D4A-3754-5B62-E897126D6C8A}"/>
              </a:ext>
            </a:extLst>
          </p:cNvPr>
          <p:cNvSpPr txBox="1"/>
          <p:nvPr/>
        </p:nvSpPr>
        <p:spPr>
          <a:xfrm>
            <a:off x="439838" y="717632"/>
            <a:ext cx="4109013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Basically</a:t>
            </a:r>
            <a:r>
              <a:rPr lang="en-US" sz="2000" dirty="0"/>
              <a:t>  this is the part of Machine learning  we have these points into the chapter called “ Learning and Planning”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In that we have 3 types</a:t>
            </a:r>
          </a:p>
          <a:p>
            <a:r>
              <a:rPr lang="en-US" sz="2000" dirty="0"/>
              <a:t>There are  </a:t>
            </a:r>
          </a:p>
          <a:p>
            <a:endParaRPr lang="en-US" sz="2000" u="sng" dirty="0"/>
          </a:p>
          <a:p>
            <a:r>
              <a:rPr lang="en-US" sz="2000" u="sng" dirty="0"/>
              <a:t>Spervised Learning: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Contains labeled data.</a:t>
            </a:r>
          </a:p>
          <a:p>
            <a:endParaRPr lang="en-US" dirty="0"/>
          </a:p>
          <a:p>
            <a:r>
              <a:rPr lang="en-US" sz="2000" u="sng" dirty="0"/>
              <a:t>Unsupervised Learning: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Contains Unlabeled data</a:t>
            </a:r>
          </a:p>
          <a:p>
            <a:endParaRPr lang="en-US" dirty="0"/>
          </a:p>
          <a:p>
            <a:r>
              <a:rPr lang="en-US" sz="2000" u="sng" dirty="0"/>
              <a:t>Reinforcement Learning: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learns from feedback based on their actions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320EEC-48C6-42CA-8C7C-4D3459DEAF8F}"/>
              </a:ext>
            </a:extLst>
          </p:cNvPr>
          <p:cNvSpPr txBox="1"/>
          <p:nvPr/>
        </p:nvSpPr>
        <p:spPr>
          <a:xfrm>
            <a:off x="0" y="6945339"/>
            <a:ext cx="36170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sng" dirty="0"/>
              <a:t>Supervised Learning</a:t>
            </a:r>
            <a:endParaRPr lang="en-IN" sz="1800" b="1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2229CB-E7D1-DB34-C7E8-8BA1DF626476}"/>
              </a:ext>
            </a:extLst>
          </p:cNvPr>
          <p:cNvSpPr txBox="1"/>
          <p:nvPr/>
        </p:nvSpPr>
        <p:spPr>
          <a:xfrm>
            <a:off x="2090195" y="6945339"/>
            <a:ext cx="557610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sng" dirty="0">
                <a:effectLst/>
                <a:latin typeface="Nunito" pitchFamily="2" charset="0"/>
              </a:rPr>
              <a:t>S</a:t>
            </a:r>
            <a:r>
              <a:rPr lang="en-US" u="sng" dirty="0">
                <a:latin typeface="Nunito" pitchFamily="2" charset="0"/>
              </a:rPr>
              <a:t>upervised Learning</a:t>
            </a:r>
            <a:r>
              <a:rPr lang="en-US" b="0" i="0" u="sng" dirty="0">
                <a:effectLst/>
                <a:latin typeface="Nunito" pitchFamily="2" charset="0"/>
              </a:rPr>
              <a:t> </a:t>
            </a:r>
            <a:r>
              <a:rPr lang="en-US" b="0" i="0" dirty="0">
                <a:effectLst/>
                <a:latin typeface="Nunito" pitchFamily="2" charset="0"/>
              </a:rPr>
              <a:t>as the name indicates has the presence of a </a:t>
            </a:r>
            <a:r>
              <a:rPr lang="en-US" b="1" i="0" dirty="0">
                <a:effectLst/>
                <a:latin typeface="Nunito" pitchFamily="2" charset="0"/>
              </a:rPr>
              <a:t>supervisor</a:t>
            </a:r>
            <a:r>
              <a:rPr lang="en-US" b="0" i="0" dirty="0">
                <a:effectLst/>
                <a:latin typeface="Nunito" pitchFamily="2" charset="0"/>
              </a:rPr>
              <a:t> as a teacher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Nunito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unito" pitchFamily="2" charset="0"/>
              </a:rPr>
              <a:t>Supervised learning is when we teach or train the machine using data that is well-labelled.</a:t>
            </a:r>
            <a:endParaRPr lang="en-US" dirty="0">
              <a:latin typeface="Nunito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Nunito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Nunito" pitchFamily="2" charset="0"/>
              </a:rPr>
              <a:t>To understand the concept: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Nunito" pitchFamily="2" charset="0"/>
              </a:rPr>
              <a:t>For instance</a:t>
            </a:r>
            <a:r>
              <a:rPr lang="en-US" b="0" i="0" dirty="0">
                <a:effectLst/>
                <a:latin typeface="Nunito" pitchFamily="2" charset="0"/>
              </a:rPr>
              <a:t>, suppose you are given a basket filled with different kinds of fruits. Now the first step is to train the machine with all the different fruits.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Nunito" pitchFamily="2" charset="0"/>
            </a:endParaRPr>
          </a:p>
          <a:p>
            <a:r>
              <a:rPr lang="en-US" dirty="0">
                <a:latin typeface="Nunito" pitchFamily="2" charset="0"/>
              </a:rPr>
              <a:t>     Ex: identify the fruits based on their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Nunito" pitchFamily="2" charset="0"/>
            </a:endParaRP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9F9A4D-ADBC-CC09-C4AE-A7890569ED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7004"/>
          <a:stretch/>
        </p:blipFill>
        <p:spPr>
          <a:xfrm>
            <a:off x="739815" y="7076596"/>
            <a:ext cx="972274" cy="10488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87670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F11DDB-8DE8-8EAF-7CBE-5762E469D73F}"/>
              </a:ext>
            </a:extLst>
          </p:cNvPr>
          <p:cNvSpPr txBox="1"/>
          <p:nvPr/>
        </p:nvSpPr>
        <p:spPr>
          <a:xfrm>
            <a:off x="5810491" y="358815"/>
            <a:ext cx="2997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Supervised Learning</a:t>
            </a:r>
            <a:endParaRPr lang="en-IN" sz="2400" b="1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189B3A-CABB-D209-4029-3CFF6BD439BA}"/>
              </a:ext>
            </a:extLst>
          </p:cNvPr>
          <p:cNvSpPr txBox="1"/>
          <p:nvPr/>
        </p:nvSpPr>
        <p:spPr>
          <a:xfrm>
            <a:off x="5810491" y="1400537"/>
            <a:ext cx="56715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sng" dirty="0">
                <a:effectLst/>
                <a:latin typeface="Nunito" pitchFamily="2" charset="0"/>
              </a:rPr>
              <a:t>S</a:t>
            </a:r>
            <a:r>
              <a:rPr lang="en-US" u="sng" dirty="0">
                <a:latin typeface="Nunito" pitchFamily="2" charset="0"/>
              </a:rPr>
              <a:t>upervised Learning</a:t>
            </a:r>
            <a:r>
              <a:rPr lang="en-US" b="0" i="0" u="sng" dirty="0">
                <a:effectLst/>
                <a:latin typeface="Nunito" pitchFamily="2" charset="0"/>
              </a:rPr>
              <a:t> </a:t>
            </a:r>
            <a:r>
              <a:rPr lang="en-US" b="0" i="0" dirty="0">
                <a:effectLst/>
                <a:latin typeface="Nunito" pitchFamily="2" charset="0"/>
              </a:rPr>
              <a:t>as the name indicates has the presence of a </a:t>
            </a:r>
            <a:r>
              <a:rPr lang="en-US" b="1" i="0" dirty="0">
                <a:effectLst/>
                <a:latin typeface="Nunito" pitchFamily="2" charset="0"/>
              </a:rPr>
              <a:t>supervisor</a:t>
            </a:r>
            <a:r>
              <a:rPr lang="en-US" b="0" i="0" dirty="0">
                <a:effectLst/>
                <a:latin typeface="Nunito" pitchFamily="2" charset="0"/>
              </a:rPr>
              <a:t> as a teacher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Nunito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unito" pitchFamily="2" charset="0"/>
              </a:rPr>
              <a:t>Supervised learning is when we teach or train the machine using data that is well-labelled.</a:t>
            </a:r>
            <a:endParaRPr lang="en-US" dirty="0">
              <a:latin typeface="Nunito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Nunito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Nunito" pitchFamily="2" charset="0"/>
              </a:rPr>
              <a:t>To understand the concept: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Nunito" pitchFamily="2" charset="0"/>
              </a:rPr>
              <a:t>For instance</a:t>
            </a:r>
            <a:r>
              <a:rPr lang="en-US" b="0" i="0" dirty="0">
                <a:effectLst/>
                <a:latin typeface="Nunito" pitchFamily="2" charset="0"/>
              </a:rPr>
              <a:t>, suppose you are given a basket filled with different kinds of fruits. Now the first step is to train the machine with all the different fruits.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Nunito" pitchFamily="2" charset="0"/>
            </a:endParaRPr>
          </a:p>
          <a:p>
            <a:r>
              <a:rPr lang="en-US" dirty="0">
                <a:latin typeface="Nunito" pitchFamily="2" charset="0"/>
              </a:rPr>
              <a:t>     Ex: identify the fruits based on their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Nunito" pitchFamily="2" charset="0"/>
            </a:endParaRP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64BFF5-C5DF-BD31-1B6F-446AD0691D2F}"/>
              </a:ext>
            </a:extLst>
          </p:cNvPr>
          <p:cNvSpPr txBox="1"/>
          <p:nvPr/>
        </p:nvSpPr>
        <p:spPr>
          <a:xfrm>
            <a:off x="512180" y="6992168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sng" dirty="0"/>
              <a:t>Types of Supervised Learning</a:t>
            </a:r>
            <a:endParaRPr lang="en-IN" sz="1800" b="1" u="sn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F96BC4-B4CB-2717-9E80-2776805DB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7004"/>
          <a:stretch/>
        </p:blipFill>
        <p:spPr>
          <a:xfrm>
            <a:off x="185196" y="358815"/>
            <a:ext cx="5031130" cy="54617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E77390CF-90B3-1209-EB10-95BE05DA38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14" t="11749" r="25267" b="7679"/>
          <a:stretch/>
        </p:blipFill>
        <p:spPr bwMode="auto">
          <a:xfrm>
            <a:off x="11292068" y="6975071"/>
            <a:ext cx="775503" cy="4035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92B0BD-3898-8651-6EE1-43157315A28B}"/>
              </a:ext>
            </a:extLst>
          </p:cNvPr>
          <p:cNvSpPr txBox="1"/>
          <p:nvPr/>
        </p:nvSpPr>
        <p:spPr>
          <a:xfrm>
            <a:off x="408008" y="7546990"/>
            <a:ext cx="609407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b="1" u="sng" dirty="0"/>
              <a:t>Regression</a:t>
            </a:r>
          </a:p>
          <a:p>
            <a:endParaRPr lang="en-US" b="1" dirty="0"/>
          </a:p>
          <a:p>
            <a:r>
              <a:rPr lang="en-US" b="1" dirty="0"/>
              <a:t>Purpose:</a:t>
            </a:r>
            <a:r>
              <a:rPr lang="en-US" dirty="0"/>
              <a:t> Predicts </a:t>
            </a:r>
            <a:r>
              <a:rPr lang="en-US" b="1" dirty="0"/>
              <a:t>continuous numerical values</a:t>
            </a:r>
            <a:r>
              <a:rPr lang="en-US" dirty="0"/>
              <a:t>.</a:t>
            </a:r>
          </a:p>
          <a:p>
            <a:r>
              <a:rPr lang="en-US" b="1" dirty="0"/>
              <a:t>Output:</a:t>
            </a:r>
            <a:r>
              <a:rPr lang="en-US" dirty="0"/>
              <a:t> Real-valued numbers (e.g., price, temperature, salary).</a:t>
            </a:r>
          </a:p>
          <a:p>
            <a:r>
              <a:rPr lang="en-US" b="1" dirty="0"/>
              <a:t>Examples: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Predicting house prices based on features like size, location,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Forecasting stock prices over time.</a:t>
            </a:r>
          </a:p>
          <a:p>
            <a:pPr lvl="1"/>
            <a:endParaRPr lang="en-US" dirty="0"/>
          </a:p>
          <a:p>
            <a:r>
              <a:rPr lang="en-US" b="1" dirty="0"/>
              <a:t>Common Algorithms: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Linear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Polynomial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Decision Trees (for regression)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Support Vector Regression (SVR)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5550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7CEF9E-72CD-DC2B-0BC6-426BD79B551A}"/>
              </a:ext>
            </a:extLst>
          </p:cNvPr>
          <p:cNvSpPr txBox="1"/>
          <p:nvPr/>
        </p:nvSpPr>
        <p:spPr>
          <a:xfrm>
            <a:off x="914400" y="405643"/>
            <a:ext cx="3622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Types of Supervised Learning</a:t>
            </a:r>
            <a:endParaRPr lang="en-IN" sz="2000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DEA6C0-6791-052B-3651-1A5B1E82E426}"/>
              </a:ext>
            </a:extLst>
          </p:cNvPr>
          <p:cNvSpPr txBox="1"/>
          <p:nvPr/>
        </p:nvSpPr>
        <p:spPr>
          <a:xfrm>
            <a:off x="405113" y="1250066"/>
            <a:ext cx="60072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u="sng" dirty="0"/>
              <a:t>Regression</a:t>
            </a:r>
          </a:p>
          <a:p>
            <a:endParaRPr lang="en-US" b="1" dirty="0"/>
          </a:p>
          <a:p>
            <a:r>
              <a:rPr lang="en-US" b="1" dirty="0"/>
              <a:t>Purpose:</a:t>
            </a:r>
            <a:r>
              <a:rPr lang="en-US" dirty="0"/>
              <a:t> Predicts </a:t>
            </a:r>
            <a:r>
              <a:rPr lang="en-US" b="1" dirty="0"/>
              <a:t>continuous numerical values</a:t>
            </a:r>
            <a:r>
              <a:rPr lang="en-US" dirty="0"/>
              <a:t>.</a:t>
            </a:r>
          </a:p>
          <a:p>
            <a:r>
              <a:rPr lang="en-US" b="1" dirty="0"/>
              <a:t>Output:</a:t>
            </a:r>
            <a:r>
              <a:rPr lang="en-US" dirty="0"/>
              <a:t> Real-valued numbers (e.g., price, temperature, salary).</a:t>
            </a:r>
          </a:p>
          <a:p>
            <a:r>
              <a:rPr lang="en-US" b="1" dirty="0"/>
              <a:t>Examples: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Predicting house prices based on features like size, location,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Forecasting stock prices over time.</a:t>
            </a:r>
          </a:p>
          <a:p>
            <a:pPr lvl="1"/>
            <a:endParaRPr lang="en-US" dirty="0"/>
          </a:p>
          <a:p>
            <a:r>
              <a:rPr lang="en-US" b="1" dirty="0"/>
              <a:t>Common Algorithms: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Linear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Polynomial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Decision Trees (for regression)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Support Vector Regression (SVR)</a:t>
            </a:r>
          </a:p>
          <a:p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9488F68-111C-4A4B-AF72-AA72089ADC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14" t="11749" r="25267" b="7679"/>
          <a:stretch/>
        </p:blipFill>
        <p:spPr bwMode="auto">
          <a:xfrm>
            <a:off x="6412375" y="248781"/>
            <a:ext cx="5440102" cy="55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047A0B-BC90-5C86-1E67-CC31A6669DEC}"/>
              </a:ext>
            </a:extLst>
          </p:cNvPr>
          <p:cNvSpPr txBox="1"/>
          <p:nvPr/>
        </p:nvSpPr>
        <p:spPr>
          <a:xfrm>
            <a:off x="133110" y="7056643"/>
            <a:ext cx="6094070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1" dirty="0"/>
              <a:t>2</a:t>
            </a:r>
            <a:r>
              <a:rPr lang="en-IN" sz="2000" b="1" u="sng" dirty="0"/>
              <a:t>. Classification</a:t>
            </a:r>
            <a:endParaRPr lang="en-IN" b="1" u="sng" dirty="0"/>
          </a:p>
          <a:p>
            <a:pPr>
              <a:buNone/>
            </a:pPr>
            <a:endParaRPr lang="en-IN" b="1" dirty="0"/>
          </a:p>
          <a:p>
            <a:r>
              <a:rPr lang="en-IN" b="1" dirty="0"/>
              <a:t>Purpose:</a:t>
            </a:r>
            <a:r>
              <a:rPr lang="en-IN" dirty="0"/>
              <a:t> Predicts </a:t>
            </a:r>
            <a:r>
              <a:rPr lang="en-IN" b="1" dirty="0"/>
              <a:t>discrete categories or labels</a:t>
            </a:r>
            <a:r>
              <a:rPr lang="en-IN" dirty="0"/>
              <a:t>.</a:t>
            </a:r>
          </a:p>
          <a:p>
            <a:r>
              <a:rPr lang="en-IN" b="1" dirty="0"/>
              <a:t>Output:</a:t>
            </a:r>
            <a:r>
              <a:rPr lang="en-IN" dirty="0"/>
              <a:t> Categorical values (e.g., Yes/No, Spam/Not Spam).</a:t>
            </a:r>
          </a:p>
          <a:p>
            <a:r>
              <a:rPr lang="en-IN" b="1" dirty="0"/>
              <a:t>Examples:</a:t>
            </a:r>
            <a:r>
              <a:rPr lang="en-IN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Email classification as Spam or Not Spam.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Disease diagnosis (Disease/No Disease).</a:t>
            </a:r>
          </a:p>
          <a:p>
            <a:r>
              <a:rPr lang="en-IN" b="1" dirty="0"/>
              <a:t>Common Algorithms:</a:t>
            </a:r>
            <a:r>
              <a:rPr lang="en-IN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Logistic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Decision Trees (for classification)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Support Vector Machines (SVM)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k-Nearest </a:t>
            </a:r>
            <a:r>
              <a:rPr lang="en-IN" dirty="0" err="1"/>
              <a:t>Neighbors</a:t>
            </a:r>
            <a:r>
              <a:rPr lang="en-IN" dirty="0"/>
              <a:t> (k-NN)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Neural Networks</a:t>
            </a:r>
          </a:p>
          <a:p>
            <a:endParaRPr lang="en-IN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6888578-B741-129F-9EF6-8251371567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412375" y="7056643"/>
            <a:ext cx="1701478" cy="9722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93484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03F9C6-6FC2-F6CA-DA8F-1C783EA33F06}"/>
              </a:ext>
            </a:extLst>
          </p:cNvPr>
          <p:cNvSpPr txBox="1"/>
          <p:nvPr/>
        </p:nvSpPr>
        <p:spPr>
          <a:xfrm>
            <a:off x="231493" y="1006997"/>
            <a:ext cx="54053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b="1" dirty="0"/>
              <a:t>2</a:t>
            </a:r>
            <a:r>
              <a:rPr lang="en-IN" sz="2000" b="1" u="sng" dirty="0"/>
              <a:t>. Classification</a:t>
            </a:r>
            <a:endParaRPr lang="en-IN" b="1" u="sng" dirty="0"/>
          </a:p>
          <a:p>
            <a:pPr>
              <a:buNone/>
            </a:pPr>
            <a:endParaRPr lang="en-IN" b="1" dirty="0"/>
          </a:p>
          <a:p>
            <a:r>
              <a:rPr lang="en-IN" b="1" dirty="0"/>
              <a:t>Purpose:</a:t>
            </a:r>
            <a:r>
              <a:rPr lang="en-IN" dirty="0"/>
              <a:t> Predicts </a:t>
            </a:r>
            <a:r>
              <a:rPr lang="en-IN" b="1" dirty="0"/>
              <a:t>discrete categories or labels</a:t>
            </a:r>
            <a:r>
              <a:rPr lang="en-IN" dirty="0"/>
              <a:t>.</a:t>
            </a:r>
          </a:p>
          <a:p>
            <a:r>
              <a:rPr lang="en-IN" b="1" dirty="0"/>
              <a:t>Output:</a:t>
            </a:r>
            <a:r>
              <a:rPr lang="en-IN" dirty="0"/>
              <a:t> Categorical values (e.g., Yes/No, Spam/Not Spam).</a:t>
            </a:r>
          </a:p>
          <a:p>
            <a:r>
              <a:rPr lang="en-IN" b="1" dirty="0"/>
              <a:t>Examples:</a:t>
            </a:r>
            <a:r>
              <a:rPr lang="en-IN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Email classification as Spam or Not Spam.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Disease diagnosis (Disease/No Disease).</a:t>
            </a:r>
          </a:p>
          <a:p>
            <a:r>
              <a:rPr lang="en-IN" b="1" dirty="0"/>
              <a:t>Common Algorithms:</a:t>
            </a:r>
            <a:r>
              <a:rPr lang="en-IN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Logistic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Decision Trees (for classification)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Support Vector Machines (SVM)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k-Nearest </a:t>
            </a:r>
            <a:r>
              <a:rPr lang="en-IN" dirty="0" err="1"/>
              <a:t>Neighbors</a:t>
            </a:r>
            <a:r>
              <a:rPr lang="en-IN" dirty="0"/>
              <a:t> (k-NN)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Neural Networks</a:t>
            </a:r>
          </a:p>
          <a:p>
            <a:endParaRPr lang="en-I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95090D8-F1B6-0881-8695-3B91EBF716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389226" y="105981"/>
            <a:ext cx="5571281" cy="58781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3C7699-C8FE-232D-2451-AF78027422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097"/>
          <a:stretch/>
        </p:blipFill>
        <p:spPr>
          <a:xfrm>
            <a:off x="-2777921" y="196770"/>
            <a:ext cx="706054" cy="35881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B5B9CD-1359-3465-3045-99E2049DE8FA}"/>
              </a:ext>
            </a:extLst>
          </p:cNvPr>
          <p:cNvSpPr txBox="1"/>
          <p:nvPr/>
        </p:nvSpPr>
        <p:spPr>
          <a:xfrm>
            <a:off x="4838218" y="7237626"/>
            <a:ext cx="7523544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u="sng" dirty="0"/>
              <a:t>Advantages of Supervised Learning:</a:t>
            </a:r>
          </a:p>
          <a:p>
            <a:pPr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Builds models using labeled data to produce reliable predictions for new data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Improves accuracy over time with more training.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Versatile for various applications (e.g., spam detection, price prediction).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Supports both classification and regression tasks.</a:t>
            </a:r>
          </a:p>
          <a:p>
            <a:endParaRPr lang="en-US" dirty="0"/>
          </a:p>
          <a:p>
            <a:pPr>
              <a:buNone/>
            </a:pPr>
            <a:r>
              <a:rPr lang="en-US" sz="2000" b="1" u="sng" dirty="0"/>
              <a:t>Disadvantages of Supervised Learning:</a:t>
            </a:r>
          </a:p>
          <a:p>
            <a:pPr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Requires well-labeled datasets, which are costly and error-prone to create.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Struggles with complex or unstructured problems.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Demands high computational power and time for training large datasets.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180374-374D-A632-11DA-FE3E42BD6B76}"/>
              </a:ext>
            </a:extLst>
          </p:cNvPr>
          <p:cNvSpPr txBox="1"/>
          <p:nvPr/>
        </p:nvSpPr>
        <p:spPr>
          <a:xfrm>
            <a:off x="4838218" y="7237626"/>
            <a:ext cx="7616142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sz="2000" b="1" i="0" u="sng" dirty="0">
                <a:effectLst/>
                <a:latin typeface="Nunito" pitchFamily="2" charset="0"/>
              </a:rPr>
              <a:t>Applications of Supervised learning</a:t>
            </a:r>
          </a:p>
          <a:p>
            <a:pPr algn="l" fontAlgn="base">
              <a:spcAft>
                <a:spcPts val="1800"/>
              </a:spcAft>
            </a:pPr>
            <a:r>
              <a:rPr lang="en-US" b="1" i="0" dirty="0">
                <a:effectLst/>
                <a:latin typeface="Nunito" pitchFamily="2" charset="0"/>
              </a:rPr>
              <a:t>1.Spam filtering</a:t>
            </a:r>
            <a:r>
              <a:rPr lang="en-US" dirty="0">
                <a:latin typeface="Nunito" pitchFamily="2" charset="0"/>
              </a:rPr>
              <a:t>   </a:t>
            </a:r>
            <a:r>
              <a:rPr lang="en-US" b="1" dirty="0">
                <a:latin typeface="Nunito" pitchFamily="2" charset="0"/>
              </a:rPr>
              <a:t>	2. </a:t>
            </a:r>
            <a:r>
              <a:rPr lang="en-US" b="1" i="0" dirty="0">
                <a:effectLst/>
                <a:latin typeface="Nunito" pitchFamily="2" charset="0"/>
              </a:rPr>
              <a:t>Image classification</a:t>
            </a:r>
            <a:endParaRPr lang="en-US" b="0" i="0" dirty="0"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</a:pPr>
            <a:r>
              <a:rPr lang="en-US" b="1" i="0" dirty="0">
                <a:effectLst/>
                <a:latin typeface="Nunito" pitchFamily="2" charset="0"/>
              </a:rPr>
              <a:t>3.Medical diagnosis   4.Fraud detection</a:t>
            </a:r>
          </a:p>
        </p:txBody>
      </p:sp>
    </p:spTree>
    <p:extLst>
      <p:ext uri="{BB962C8B-B14F-4D97-AF65-F5344CB8AC3E}">
        <p14:creationId xmlns:p14="http://schemas.microsoft.com/office/powerpoint/2010/main" val="803672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A6530E-FCDF-3FE0-13AD-9DA6A4B6A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097"/>
          <a:stretch/>
        </p:blipFill>
        <p:spPr>
          <a:xfrm>
            <a:off x="208346" y="1339769"/>
            <a:ext cx="3588151" cy="417846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545F6A-8295-F3DC-EEF6-3C8823F873AF}"/>
              </a:ext>
            </a:extLst>
          </p:cNvPr>
          <p:cNvSpPr txBox="1"/>
          <p:nvPr/>
        </p:nvSpPr>
        <p:spPr>
          <a:xfrm>
            <a:off x="4641448" y="706056"/>
            <a:ext cx="578734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sz="2000" b="1" i="0" u="sng" dirty="0">
                <a:effectLst/>
                <a:latin typeface="Nunito" pitchFamily="2" charset="0"/>
              </a:rPr>
              <a:t>Applications of Supervised learning</a:t>
            </a:r>
          </a:p>
          <a:p>
            <a:pPr algn="l" fontAlgn="base">
              <a:spcAft>
                <a:spcPts val="1800"/>
              </a:spcAft>
            </a:pPr>
            <a:r>
              <a:rPr lang="en-US" b="1" i="0" dirty="0">
                <a:effectLst/>
                <a:latin typeface="Nunito" pitchFamily="2" charset="0"/>
              </a:rPr>
              <a:t>1.Spam filtering</a:t>
            </a:r>
            <a:r>
              <a:rPr lang="en-US" dirty="0">
                <a:latin typeface="Nunito" pitchFamily="2" charset="0"/>
              </a:rPr>
              <a:t>   </a:t>
            </a:r>
            <a:r>
              <a:rPr lang="en-US" b="1" dirty="0">
                <a:latin typeface="Nunito" pitchFamily="2" charset="0"/>
              </a:rPr>
              <a:t>	2. </a:t>
            </a:r>
            <a:r>
              <a:rPr lang="en-US" b="1" i="0" dirty="0">
                <a:effectLst/>
                <a:latin typeface="Nunito" pitchFamily="2" charset="0"/>
              </a:rPr>
              <a:t>Image classification</a:t>
            </a:r>
            <a:endParaRPr lang="en-US" b="0" i="0" dirty="0"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</a:pPr>
            <a:r>
              <a:rPr lang="en-US" b="1" i="0" dirty="0">
                <a:effectLst/>
                <a:latin typeface="Nunito" pitchFamily="2" charset="0"/>
              </a:rPr>
              <a:t>3.Medical diagnosis   4.Fraud detection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6D0D46-1313-4555-4344-CDC3B7FCFD53}"/>
              </a:ext>
            </a:extLst>
          </p:cNvPr>
          <p:cNvSpPr txBox="1"/>
          <p:nvPr/>
        </p:nvSpPr>
        <p:spPr>
          <a:xfrm>
            <a:off x="4641448" y="2176040"/>
            <a:ext cx="755055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u="sng" dirty="0"/>
              <a:t>Advantages of Supervised Learning:</a:t>
            </a:r>
          </a:p>
          <a:p>
            <a:pPr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Builds models using labeled data to produce reliable predictions for new data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Improves accuracy over time with more training.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Versatile for various applications (e.g., spam detection, price prediction).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Supports both classification and regression tasks.</a:t>
            </a:r>
          </a:p>
          <a:p>
            <a:endParaRPr lang="en-US" dirty="0"/>
          </a:p>
          <a:p>
            <a:pPr>
              <a:buNone/>
            </a:pPr>
            <a:r>
              <a:rPr lang="en-US" sz="2000" b="1" u="sng" dirty="0"/>
              <a:t>Disadvantages of Supervised Learning:</a:t>
            </a:r>
          </a:p>
          <a:p>
            <a:pPr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Requires well-labeled datasets, which are costly and error-prone to create.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Struggles with complex or unstructured problems.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Demands high computational power and time for training large datasets.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1BC896-5C07-BEF9-F70B-823768C097B2}"/>
              </a:ext>
            </a:extLst>
          </p:cNvPr>
          <p:cNvSpPr txBox="1"/>
          <p:nvPr/>
        </p:nvSpPr>
        <p:spPr>
          <a:xfrm>
            <a:off x="-3058610" y="0"/>
            <a:ext cx="6117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sng" dirty="0"/>
              <a:t>Unsupervised Learning</a:t>
            </a:r>
            <a:endParaRPr lang="en-IN" sz="1800" b="1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A929E4-D6E4-AF33-B42A-BED65C006A66}"/>
              </a:ext>
            </a:extLst>
          </p:cNvPr>
          <p:cNvSpPr txBox="1"/>
          <p:nvPr/>
        </p:nvSpPr>
        <p:spPr>
          <a:xfrm>
            <a:off x="-4438891" y="889842"/>
            <a:ext cx="443889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u="sng" dirty="0">
              <a:effectLst/>
              <a:latin typeface="Nunito" pitchFamily="2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sng" dirty="0">
                <a:effectLst/>
                <a:latin typeface="Nunito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Unsupervised learning</a:t>
            </a:r>
            <a:r>
              <a:rPr lang="en-US" b="0" i="0" dirty="0">
                <a:effectLst/>
                <a:latin typeface="Nunito" pitchFamily="2" charset="0"/>
              </a:rPr>
              <a:t> is a type of machine learning that works with data that has no labels or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Nunito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unito" pitchFamily="2" charset="0"/>
              </a:rPr>
              <a:t> The main goal is to find patterns and relationships in the data without any guidance.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Nunito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unito" pitchFamily="2" charset="0"/>
              </a:rPr>
              <a:t>In this approach, the machine analyzes unorganized information and groups it based on similarities, patterns, or differences. Unlike supervised learning, there is </a:t>
            </a:r>
            <a:r>
              <a:rPr lang="en-US" b="1" i="0" dirty="0">
                <a:effectLst/>
                <a:latin typeface="Nunito" pitchFamily="2" charset="0"/>
              </a:rPr>
              <a:t>no teacher</a:t>
            </a:r>
            <a:r>
              <a:rPr lang="en-US" b="0" i="0" dirty="0">
                <a:effectLst/>
                <a:latin typeface="Nunito" pitchFamily="2" charset="0"/>
              </a:rPr>
              <a:t> or training involved.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Nunito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unito" pitchFamily="2" charset="0"/>
              </a:rPr>
              <a:t>The machine must uncover hidden structures in the data on its own.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4AE5B1-CB06-44A9-D976-02FAF17939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56" b="13080"/>
          <a:stretch/>
        </p:blipFill>
        <p:spPr>
          <a:xfrm>
            <a:off x="10988234" y="7009877"/>
            <a:ext cx="956839" cy="11849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B1CBD4-C405-949E-2556-96310232521B}"/>
              </a:ext>
            </a:extLst>
          </p:cNvPr>
          <p:cNvSpPr txBox="1"/>
          <p:nvPr/>
        </p:nvSpPr>
        <p:spPr>
          <a:xfrm>
            <a:off x="-4328932" y="5968155"/>
            <a:ext cx="40800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Nunito" pitchFamily="2" charset="0"/>
              </a:rPr>
              <a:t>unsupervised learning to identify the dogs and cats in a new, unseen image.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8704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B99F30-A1F7-7ADB-3324-700D0D4AA929}"/>
              </a:ext>
            </a:extLst>
          </p:cNvPr>
          <p:cNvSpPr txBox="1"/>
          <p:nvPr/>
        </p:nvSpPr>
        <p:spPr>
          <a:xfrm>
            <a:off x="196769" y="1176168"/>
            <a:ext cx="58182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u="sng" dirty="0">
              <a:effectLst/>
              <a:latin typeface="Nunito" pitchFamily="2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sng" dirty="0">
                <a:effectLst/>
                <a:latin typeface="Nunito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Unsupervised learning</a:t>
            </a:r>
            <a:r>
              <a:rPr lang="en-US" b="0" i="0" dirty="0">
                <a:effectLst/>
                <a:latin typeface="Nunito" pitchFamily="2" charset="0"/>
              </a:rPr>
              <a:t> is a type of machine learning that works with data that has no labels or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Nunito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unito" pitchFamily="2" charset="0"/>
              </a:rPr>
              <a:t> The main goal is to find patterns and relationships in the data without any guidance.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Nunito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unito" pitchFamily="2" charset="0"/>
              </a:rPr>
              <a:t>In this approach, the machine analyzes unorganized information and groups it based on similarities, patterns, or differences. Unlike supervised learning, there is </a:t>
            </a:r>
            <a:r>
              <a:rPr lang="en-US" b="1" i="0" dirty="0">
                <a:effectLst/>
                <a:latin typeface="Nunito" pitchFamily="2" charset="0"/>
              </a:rPr>
              <a:t>no teacher</a:t>
            </a:r>
            <a:r>
              <a:rPr lang="en-US" b="0" i="0" dirty="0">
                <a:effectLst/>
                <a:latin typeface="Nunito" pitchFamily="2" charset="0"/>
              </a:rPr>
              <a:t> or training involved.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Nunito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unito" pitchFamily="2" charset="0"/>
              </a:rPr>
              <a:t>The machine must uncover hidden structures in the data on its own.</a:t>
            </a:r>
          </a:p>
          <a:p>
            <a:r>
              <a:rPr lang="en-US" dirty="0">
                <a:latin typeface="Nunito" pitchFamily="2" charset="0"/>
              </a:rPr>
              <a:t>	</a:t>
            </a:r>
          </a:p>
          <a:p>
            <a:r>
              <a:rPr lang="en-US" dirty="0">
                <a:latin typeface="Nunito" pitchFamily="2" charset="0"/>
              </a:rPr>
              <a:t>Ex: </a:t>
            </a:r>
            <a:r>
              <a:rPr lang="en-US" b="0" i="0" dirty="0">
                <a:effectLst/>
                <a:latin typeface="Nunito" pitchFamily="2" charset="0"/>
              </a:rPr>
              <a:t>unsupervised learning to identify the dogs and cats in a new, unseen image.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33E737-89EE-A4B9-A556-87C05C936AA8}"/>
              </a:ext>
            </a:extLst>
          </p:cNvPr>
          <p:cNvSpPr txBox="1"/>
          <p:nvPr/>
        </p:nvSpPr>
        <p:spPr>
          <a:xfrm>
            <a:off x="277792" y="428263"/>
            <a:ext cx="3298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Unsupervised Learning</a:t>
            </a:r>
            <a:endParaRPr lang="en-IN" sz="2400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9FE00E-39C2-ECF2-55BA-7D510A52A2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56" b="13080"/>
          <a:stretch/>
        </p:blipFill>
        <p:spPr>
          <a:xfrm>
            <a:off x="6535840" y="319345"/>
            <a:ext cx="5276787" cy="59609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A5C7CE57-1134-7579-1F6D-229182DEA3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21" r="-1190"/>
          <a:stretch/>
        </p:blipFill>
        <p:spPr bwMode="auto">
          <a:xfrm>
            <a:off x="0" y="7014258"/>
            <a:ext cx="1871994" cy="18635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AD309E-4D65-55A0-B063-CDE8A973A23A}"/>
              </a:ext>
            </a:extLst>
          </p:cNvPr>
          <p:cNvSpPr txBox="1"/>
          <p:nvPr/>
        </p:nvSpPr>
        <p:spPr>
          <a:xfrm>
            <a:off x="2485664" y="7133465"/>
            <a:ext cx="6105644" cy="510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000" b="1" u="sng" dirty="0"/>
              <a:t>Clustering</a:t>
            </a:r>
          </a:p>
          <a:p>
            <a:endParaRPr lang="en-US" b="1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Purpose:</a:t>
            </a:r>
            <a:r>
              <a:rPr lang="en-US" dirty="0"/>
              <a:t> Groups similar data points based on their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How it Works:</a:t>
            </a:r>
            <a:r>
              <a:rPr lang="en-US" dirty="0"/>
              <a:t> Iteratively assigns data points to clusters based on similarity.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Common Algorithms: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K-means Clustering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Hierarchical Clustering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Principal Component Analysis (PCA)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Singular Value Decomposition (SVD)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Independent Component Analysis (ICA)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Gaussian Mixture Models (GMMs)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DBSCAN (Density-Based Spatial Clustering of Applications with Noise)</a:t>
            </a:r>
          </a:p>
          <a:p>
            <a:pPr lvl="1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Example:</a:t>
            </a:r>
            <a:r>
              <a:rPr lang="en-US" dirty="0"/>
              <a:t> Grouping customers based on purchasing behavior.</a:t>
            </a: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71E670-4A93-01D5-E276-4687B66A7A5B}"/>
              </a:ext>
            </a:extLst>
          </p:cNvPr>
          <p:cNvSpPr txBox="1"/>
          <p:nvPr/>
        </p:nvSpPr>
        <p:spPr>
          <a:xfrm>
            <a:off x="-894355" y="319345"/>
            <a:ext cx="280685" cy="7848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0" u="sng" dirty="0">
                <a:effectLst/>
                <a:latin typeface="Nunito" pitchFamily="2" charset="0"/>
              </a:rPr>
              <a:t>Types of Unsupervised Learning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0135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C16FA8-98CD-AD9F-0C47-60F2CC79B34D}"/>
              </a:ext>
            </a:extLst>
          </p:cNvPr>
          <p:cNvSpPr txBox="1"/>
          <p:nvPr/>
        </p:nvSpPr>
        <p:spPr>
          <a:xfrm>
            <a:off x="5034987" y="1203768"/>
            <a:ext cx="65744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b="1" u="sng" dirty="0"/>
              <a:t>Clustering</a:t>
            </a:r>
          </a:p>
          <a:p>
            <a:endParaRPr lang="en-US" b="1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Purpose:</a:t>
            </a:r>
            <a:r>
              <a:rPr lang="en-US" dirty="0"/>
              <a:t> Groups similar data points based on their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How it Works:</a:t>
            </a:r>
            <a:r>
              <a:rPr lang="en-US" dirty="0"/>
              <a:t> Iteratively assigns data points to clusters based on similarity.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Common Algorithms: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K-means Clustering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Hierarchical Clustering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Principal Component Analysis (PCA)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Singular Value Decomposition (SVD)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Independent Component Analysis (ICA)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Gaussian Mixture Models (GMMs)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DBSCAN (Density-Based Spatial Clustering of Applications with Noise)</a:t>
            </a:r>
          </a:p>
          <a:p>
            <a:pPr lvl="1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Example:</a:t>
            </a:r>
            <a:r>
              <a:rPr lang="en-US" dirty="0"/>
              <a:t> Grouping customers based on purchasing behavior.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4F773-69FB-7824-3A55-BEC0B7D4F0C0}"/>
              </a:ext>
            </a:extLst>
          </p:cNvPr>
          <p:cNvSpPr txBox="1"/>
          <p:nvPr/>
        </p:nvSpPr>
        <p:spPr>
          <a:xfrm>
            <a:off x="5034987" y="332851"/>
            <a:ext cx="51623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0" u="sng" dirty="0">
                <a:effectLst/>
                <a:latin typeface="Nunito" pitchFamily="2" charset="0"/>
              </a:rPr>
              <a:t>Types of Unsupervised Learning</a:t>
            </a:r>
          </a:p>
          <a:p>
            <a:endParaRPr lang="en-IN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081B79BD-6169-58BA-7678-0A923073C1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21" r="-1190"/>
          <a:stretch/>
        </p:blipFill>
        <p:spPr bwMode="auto">
          <a:xfrm>
            <a:off x="257748" y="1418756"/>
            <a:ext cx="4461618" cy="41833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A029AC-B8A9-73C7-5E5E-54EEDE6A9348}"/>
              </a:ext>
            </a:extLst>
          </p:cNvPr>
          <p:cNvSpPr txBox="1"/>
          <p:nvPr/>
        </p:nvSpPr>
        <p:spPr>
          <a:xfrm>
            <a:off x="4927711" y="7057039"/>
            <a:ext cx="609407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2. </a:t>
            </a:r>
            <a:r>
              <a:rPr lang="en-US" sz="2000" b="1" u="sng" dirty="0"/>
              <a:t>Association Rule Learning</a:t>
            </a:r>
          </a:p>
          <a:p>
            <a:pPr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Purpose:</a:t>
            </a:r>
            <a:r>
              <a:rPr lang="en-US" dirty="0"/>
              <a:t> Identifies patterns or associations between items in datasets.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How it Works:</a:t>
            </a:r>
            <a:r>
              <a:rPr lang="en-US" dirty="0"/>
              <a:t> Finds relationships between items frequently appearing together.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Common Algorithms: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Apriori</a:t>
            </a:r>
            <a:r>
              <a:rPr lang="en-US" dirty="0"/>
              <a:t> Algorithm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Eclat Algorithm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FP-Growth Algorithm</a:t>
            </a:r>
          </a:p>
          <a:p>
            <a:pPr lvl="1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Example:</a:t>
            </a:r>
            <a:r>
              <a:rPr lang="en-US" dirty="0"/>
              <a:t> Discovering that people who buy X also tend to buy Y (Market Basket Analysis).</a:t>
            </a:r>
          </a:p>
          <a:p>
            <a:endParaRPr lang="en-IN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C1CA116-6435-248B-7439-2910B8C8C4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64" b="47250"/>
          <a:stretch/>
        </p:blipFill>
        <p:spPr bwMode="auto">
          <a:xfrm>
            <a:off x="257748" y="7057039"/>
            <a:ext cx="2357377" cy="9028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38164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150</TotalTime>
  <Words>1491</Words>
  <Application>Microsoft Office PowerPoint</Application>
  <PresentationFormat>Widescreen</PresentationFormat>
  <Paragraphs>254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Nunito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Pratiksha Patil</dc:creator>
  <cp:lastModifiedBy>Pratiksha Patil</cp:lastModifiedBy>
  <cp:revision>4</cp:revision>
  <dcterms:created xsi:type="dcterms:W3CDTF">2025-03-15T05:57:46Z</dcterms:created>
  <dcterms:modified xsi:type="dcterms:W3CDTF">2025-03-16T07:02:26Z</dcterms:modified>
</cp:coreProperties>
</file>