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0" r:id="rId4"/>
    <p:sldId id="261" r:id="rId5"/>
    <p:sldId id="262" r:id="rId6"/>
    <p:sldId id="263" r:id="rId7"/>
    <p:sldId id="264" r:id="rId8"/>
    <p:sldId id="265" r:id="rId9"/>
    <p:sldId id="266"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9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4478-7B5C-2AF2-FB0A-5490A96B5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BFFFF1-E407-8D58-0713-924E5B405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9100A-A185-50AE-953B-48CA287D0791}"/>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178EBF29-B2A1-B0ED-7B25-036A3542A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FFF26-8980-57B9-4689-457E2DEE9909}"/>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115838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FD79-9EC3-20FE-6B8E-FE1F015F9D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34DEC2-451A-2195-FE42-2A13BA18F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545D3-83A3-CE10-093D-57399A5A8D3B}"/>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23B06D91-E7C5-88D0-A4D2-C4E7BCBD4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53D7D-2454-FAFB-1680-D39CCED5524A}"/>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151397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83A48-8EC5-1916-FBDF-D688F52AA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9CEBE5-9F9C-251F-F704-9AE36F453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6AD4AF-04A5-4C98-9289-011EBF3CDEF7}"/>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0C53B6DA-E868-D1C1-4E50-1ACA0545E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6EDE4-C0A3-2C52-F563-40A9D9580986}"/>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55759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948B-97B6-7481-C999-9776BB550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95F0A1-BF94-9616-7089-3140ACDC08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AA511-16A8-D275-59A0-AC1CC10B2EDB}"/>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91DC2787-EB66-CD20-29C6-670CE2819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8B59D-B595-B9E0-331B-208FF03EF858}"/>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45154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5BD5-D3E8-3F5A-BC6C-0EAEB04EF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2FCC6F-E449-7B69-BDE1-1FDC3C7ABB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35E941-25DC-8E39-0090-93C1A98AA896}"/>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31447803-A090-727B-FE4B-949141C46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5AC4E-4C79-6AF4-DFA1-13BF910276EE}"/>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15725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6F0D-BE7F-E69C-9BC6-5ACCEA7B6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494688-D32A-12FA-468F-0243D8C82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C9EB23-3E3B-FCA0-F92D-E35B81DE4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491B6A-1EE0-B932-E8AA-23EC180CF603}"/>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6" name="Footer Placeholder 5">
            <a:extLst>
              <a:ext uri="{FF2B5EF4-FFF2-40B4-BE49-F238E27FC236}">
                <a16:creationId xmlns:a16="http://schemas.microsoft.com/office/drawing/2014/main" id="{BE9A2663-C65B-6E80-8016-42E63F20A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43B4D-E8FE-8D89-E9F3-A20F99753924}"/>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122895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E4D1-6711-ECD6-F60F-19E8F08E45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A9E80-E9F5-75B7-8318-260F159337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4E3D64-A3C4-32B2-3DEE-B49C24F6F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CB2F55-9840-759E-DBD4-A2A0452D7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A5050-DA6C-1445-6A71-1DF7F86AE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5E86A2-E0F3-08B5-E5E1-706A9C263A6C}"/>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8" name="Footer Placeholder 7">
            <a:extLst>
              <a:ext uri="{FF2B5EF4-FFF2-40B4-BE49-F238E27FC236}">
                <a16:creationId xmlns:a16="http://schemas.microsoft.com/office/drawing/2014/main" id="{90635731-2CB3-22D2-0ACD-A999849047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CC5B9-46CE-DEC5-5A50-30FE8B45C011}"/>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373414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B1F7-6DF1-2CC2-DF13-86905A36B2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082C9B-C51F-1F50-73A7-1E47594B0A40}"/>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4" name="Footer Placeholder 3">
            <a:extLst>
              <a:ext uri="{FF2B5EF4-FFF2-40B4-BE49-F238E27FC236}">
                <a16:creationId xmlns:a16="http://schemas.microsoft.com/office/drawing/2014/main" id="{B291DB18-2CC8-65DF-EDFD-2C53DE8910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0BB31B-F6BE-836F-9902-534217885CC9}"/>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71527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422A9-4398-2133-9878-5856008719F2}"/>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3" name="Footer Placeholder 2">
            <a:extLst>
              <a:ext uri="{FF2B5EF4-FFF2-40B4-BE49-F238E27FC236}">
                <a16:creationId xmlns:a16="http://schemas.microsoft.com/office/drawing/2014/main" id="{DEA6FD4D-B07F-3213-0153-4AA7E8DA5F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1F6BBF-B9F4-D860-DEED-03F36BE0EF9F}"/>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276626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A80A-DF53-EEAB-089A-CCC4CD7D6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AB0F4D-E922-1A93-4E8A-BCA79240B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69F1D-80F8-E4FD-D21E-492F6EF36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02AEC-3EAF-2E2E-9605-15EC55A1D9B8}"/>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6" name="Footer Placeholder 5">
            <a:extLst>
              <a:ext uri="{FF2B5EF4-FFF2-40B4-BE49-F238E27FC236}">
                <a16:creationId xmlns:a16="http://schemas.microsoft.com/office/drawing/2014/main" id="{04E37ED8-2E1B-C505-4A85-02E9217DF6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DA78C3-8016-1412-C0E6-9121ED897E4A}"/>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208039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F9A-EB47-1496-E83E-73DC4607F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EFDEAE-A014-FA4C-222D-86166B10B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0ADAAF-EA00-C327-796C-5F8732229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5191F-71C2-5AEF-FBC8-0FAAEF2DD9E3}"/>
              </a:ext>
            </a:extLst>
          </p:cNvPr>
          <p:cNvSpPr>
            <a:spLocks noGrp="1"/>
          </p:cNvSpPr>
          <p:nvPr>
            <p:ph type="dt" sz="half" idx="10"/>
          </p:nvPr>
        </p:nvSpPr>
        <p:spPr/>
        <p:txBody>
          <a:bodyPr/>
          <a:lstStyle/>
          <a:p>
            <a:fld id="{CD2AD6A9-902C-4EFE-87C4-EF1F3B4743FD}" type="datetimeFigureOut">
              <a:rPr lang="en-IN" smtClean="0"/>
              <a:t>05-04-2025</a:t>
            </a:fld>
            <a:endParaRPr lang="en-IN"/>
          </a:p>
        </p:txBody>
      </p:sp>
      <p:sp>
        <p:nvSpPr>
          <p:cNvPr id="6" name="Footer Placeholder 5">
            <a:extLst>
              <a:ext uri="{FF2B5EF4-FFF2-40B4-BE49-F238E27FC236}">
                <a16:creationId xmlns:a16="http://schemas.microsoft.com/office/drawing/2014/main" id="{5E071822-4093-D9AA-495E-22EF2E931E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AEC0F-3852-EFC9-4A7E-D0242444A4E0}"/>
              </a:ext>
            </a:extLst>
          </p:cNvPr>
          <p:cNvSpPr>
            <a:spLocks noGrp="1"/>
          </p:cNvSpPr>
          <p:nvPr>
            <p:ph type="sldNum" sz="quarter" idx="12"/>
          </p:nvPr>
        </p:nvSpPr>
        <p:spPr/>
        <p:txBody>
          <a:bodyPr/>
          <a:lstStyle/>
          <a:p>
            <a:fld id="{24935FD8-A72F-4DFB-A1C1-6ED6209ED417}" type="slidenum">
              <a:rPr lang="en-IN" smtClean="0"/>
              <a:t>‹#›</a:t>
            </a:fld>
            <a:endParaRPr lang="en-IN"/>
          </a:p>
        </p:txBody>
      </p:sp>
    </p:spTree>
    <p:extLst>
      <p:ext uri="{BB962C8B-B14F-4D97-AF65-F5344CB8AC3E}">
        <p14:creationId xmlns:p14="http://schemas.microsoft.com/office/powerpoint/2010/main" val="848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E361F-9201-DDBC-4B21-E6B47A15B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AA6A72-9A55-412D-8703-7C05D20CB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8AA56-9C36-4A73-8039-B032E7EB3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D6A9-902C-4EFE-87C4-EF1F3B4743FD}" type="datetimeFigureOut">
              <a:rPr lang="en-IN" smtClean="0"/>
              <a:t>05-04-2025</a:t>
            </a:fld>
            <a:endParaRPr lang="en-IN"/>
          </a:p>
        </p:txBody>
      </p:sp>
      <p:sp>
        <p:nvSpPr>
          <p:cNvPr id="5" name="Footer Placeholder 4">
            <a:extLst>
              <a:ext uri="{FF2B5EF4-FFF2-40B4-BE49-F238E27FC236}">
                <a16:creationId xmlns:a16="http://schemas.microsoft.com/office/drawing/2014/main" id="{78AF0C38-569D-EDE9-39E3-8712233D4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7C2335-A782-D5C6-93B6-95D23C38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35FD8-A72F-4DFB-A1C1-6ED6209ED417}" type="slidenum">
              <a:rPr lang="en-IN" smtClean="0"/>
              <a:t>‹#›</a:t>
            </a:fld>
            <a:endParaRPr lang="en-IN"/>
          </a:p>
        </p:txBody>
      </p:sp>
    </p:spTree>
    <p:extLst>
      <p:ext uri="{BB962C8B-B14F-4D97-AF65-F5344CB8AC3E}">
        <p14:creationId xmlns:p14="http://schemas.microsoft.com/office/powerpoint/2010/main" val="268712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https://www.geeksforgeeks.org/compiler-design-code-optimization/"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ompiler-design-code-optimization/"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www.geeksforgeeks.org/intermediate-code-generation-in-compiler-desig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intermediate-code-generation-in-compiler-design/"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0E28-5171-23A0-3621-2C40508C340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927AC75D-4CBA-F5EE-0A4B-C56337863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EA9068-DF30-FEE4-6D99-83F3488B5F91}"/>
              </a:ext>
            </a:extLst>
          </p:cNvPr>
          <p:cNvSpPr txBox="1"/>
          <p:nvPr/>
        </p:nvSpPr>
        <p:spPr>
          <a:xfrm>
            <a:off x="-1868129" y="885014"/>
            <a:ext cx="1868129" cy="5355312"/>
          </a:xfrm>
          <a:prstGeom prst="rect">
            <a:avLst/>
          </a:prstGeom>
          <a:noFill/>
        </p:spPr>
        <p:txBody>
          <a:bodyPr wrap="square">
            <a:spAutoFit/>
          </a:bodyPr>
          <a:lstStyle/>
          <a:p>
            <a:r>
              <a:rPr lang="en-US" dirty="0">
                <a:solidFill>
                  <a:schemeClr val="bg1"/>
                </a:solidFill>
              </a:rPr>
              <a:t>Name : Pratiksha P Patil</a:t>
            </a:r>
          </a:p>
          <a:p>
            <a:endParaRPr lang="en-US" dirty="0">
              <a:solidFill>
                <a:schemeClr val="bg1"/>
              </a:solidFill>
            </a:endParaRPr>
          </a:p>
          <a:p>
            <a:r>
              <a:rPr lang="en-US" dirty="0">
                <a:solidFill>
                  <a:schemeClr val="bg1"/>
                </a:solidFill>
              </a:rPr>
              <a:t>Class : TY CSE B</a:t>
            </a:r>
          </a:p>
          <a:p>
            <a:endParaRPr lang="en-US" dirty="0">
              <a:solidFill>
                <a:schemeClr val="bg1"/>
              </a:solidFill>
            </a:endParaRPr>
          </a:p>
          <a:p>
            <a:r>
              <a:rPr lang="en-US" dirty="0">
                <a:solidFill>
                  <a:schemeClr val="bg1"/>
                </a:solidFill>
              </a:rPr>
              <a:t>Roll no. : 19</a:t>
            </a:r>
          </a:p>
          <a:p>
            <a:endParaRPr lang="en-US" dirty="0">
              <a:solidFill>
                <a:schemeClr val="bg1"/>
              </a:solidFill>
            </a:endParaRPr>
          </a:p>
          <a:p>
            <a:r>
              <a:rPr lang="en-US" dirty="0">
                <a:solidFill>
                  <a:schemeClr val="bg1"/>
                </a:solidFill>
              </a:rPr>
              <a:t>Topic : </a:t>
            </a:r>
            <a:r>
              <a:rPr lang="en-IN" b="1" i="0" dirty="0">
                <a:solidFill>
                  <a:schemeClr val="bg1"/>
                </a:solidFill>
                <a:effectLst/>
                <a:latin typeface="Source Sans 3"/>
              </a:rPr>
              <a:t>Peephole Optimization.</a:t>
            </a:r>
          </a:p>
          <a:p>
            <a:endParaRPr lang="en-IN" b="1" dirty="0">
              <a:solidFill>
                <a:schemeClr val="bg1"/>
              </a:solidFill>
              <a:latin typeface="Source Sans 3"/>
            </a:endParaRPr>
          </a:p>
          <a:p>
            <a:endParaRPr lang="en-IN" b="1" i="0" dirty="0">
              <a:solidFill>
                <a:schemeClr val="bg1"/>
              </a:solidFill>
              <a:effectLst/>
              <a:latin typeface="Source Sans 3"/>
            </a:endParaRPr>
          </a:p>
          <a:p>
            <a:endParaRPr lang="en-IN" b="1" dirty="0">
              <a:solidFill>
                <a:schemeClr val="bg1"/>
              </a:solidFill>
              <a:latin typeface="Source Sans 3"/>
            </a:endParaRPr>
          </a:p>
          <a:p>
            <a:endParaRPr lang="en-IN" b="1" dirty="0">
              <a:solidFill>
                <a:schemeClr val="bg1"/>
              </a:solidFill>
              <a:latin typeface="Source Sans 3"/>
            </a:endParaRPr>
          </a:p>
          <a:p>
            <a:r>
              <a:rPr lang="en-IN" b="1" i="0" dirty="0">
                <a:solidFill>
                  <a:schemeClr val="bg1"/>
                </a:solidFill>
                <a:effectLst/>
                <a:latin typeface="Source Sans 3"/>
              </a:rPr>
              <a:t>	Guided By</a:t>
            </a:r>
          </a:p>
          <a:p>
            <a:r>
              <a:rPr lang="en-IN" b="1" dirty="0">
                <a:solidFill>
                  <a:schemeClr val="bg1"/>
                </a:solidFill>
                <a:latin typeface="Source Sans 3"/>
              </a:rPr>
              <a:t>	       Mr. Sameer </a:t>
            </a:r>
            <a:r>
              <a:rPr lang="en-IN" b="1" dirty="0" err="1">
                <a:solidFill>
                  <a:schemeClr val="bg1"/>
                </a:solidFill>
                <a:latin typeface="Source Sans 3"/>
              </a:rPr>
              <a:t>Tamobli</a:t>
            </a:r>
            <a:endParaRPr lang="en-IN" b="1" i="0" dirty="0">
              <a:solidFill>
                <a:schemeClr val="bg1"/>
              </a:solidFill>
              <a:effectLst/>
              <a:latin typeface="Source Sans 3"/>
            </a:endParaRPr>
          </a:p>
          <a:p>
            <a:endParaRPr lang="en-IN" b="1" i="0" dirty="0">
              <a:solidFill>
                <a:schemeClr val="bg1"/>
              </a:solidFill>
              <a:effectLst/>
              <a:latin typeface="Source Sans 3"/>
            </a:endParaRPr>
          </a:p>
          <a:p>
            <a:endParaRPr lang="en-IN" dirty="0">
              <a:solidFill>
                <a:schemeClr val="bg1"/>
              </a:solidFill>
            </a:endParaRPr>
          </a:p>
        </p:txBody>
      </p:sp>
      <p:pic>
        <p:nvPicPr>
          <p:cNvPr id="6" name="Picture 6">
            <a:extLst>
              <a:ext uri="{FF2B5EF4-FFF2-40B4-BE49-F238E27FC236}">
                <a16:creationId xmlns:a16="http://schemas.microsoft.com/office/drawing/2014/main" id="{184F117F-2526-3692-E80D-8663674BC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593" y="6858000"/>
            <a:ext cx="1470906" cy="1002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403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10D5D-7A3E-0D10-7072-CAE9D19C97B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A973945-0F56-BB13-2D72-962C7D468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3D9896-B04A-9E87-EC93-04B5083FD475}"/>
              </a:ext>
            </a:extLst>
          </p:cNvPr>
          <p:cNvSpPr txBox="1"/>
          <p:nvPr/>
        </p:nvSpPr>
        <p:spPr>
          <a:xfrm>
            <a:off x="589935" y="668594"/>
            <a:ext cx="9507795" cy="6558847"/>
          </a:xfrm>
          <a:prstGeom prst="rect">
            <a:avLst/>
          </a:prstGeom>
          <a:noFill/>
        </p:spPr>
        <p:txBody>
          <a:bodyPr wrap="square" rtlCol="0">
            <a:spAutoFit/>
          </a:bodyPr>
          <a:lstStyle/>
          <a:p>
            <a:pPr algn="l" fontAlgn="base">
              <a:lnSpc>
                <a:spcPct val="150000"/>
              </a:lnSpc>
              <a:buNone/>
            </a:pPr>
            <a:r>
              <a:rPr lang="en-US" sz="2000" b="1" i="0" dirty="0">
                <a:solidFill>
                  <a:schemeClr val="bg1"/>
                </a:solidFill>
                <a:effectLst/>
                <a:latin typeface="Nunito" pitchFamily="2" charset="0"/>
              </a:rPr>
              <a:t>Disadvantages of Code Optimization</a:t>
            </a:r>
          </a:p>
          <a:p>
            <a:pPr algn="l" fontAlgn="base">
              <a:lnSpc>
                <a:spcPct val="150000"/>
              </a:lnSpc>
              <a:buNone/>
            </a:pPr>
            <a:endParaRPr lang="en-US" sz="2000" b="1" i="0" dirty="0">
              <a:solidFill>
                <a:schemeClr val="bg1"/>
              </a:solidFill>
              <a:effectLst/>
              <a:latin typeface="Nunito" pitchFamily="2" charset="0"/>
            </a:endParaRP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Increased compilation time: </a:t>
            </a:r>
            <a:r>
              <a:rPr lang="en-US" i="0" dirty="0">
                <a:solidFill>
                  <a:schemeClr val="bg1"/>
                </a:solidFill>
                <a:effectLst/>
                <a:latin typeface="Nunito" pitchFamily="2" charset="0"/>
              </a:rPr>
              <a:t>Code optimization can significantly increase the compilation time, which can be a significant drawback when developing large software systems.</a:t>
            </a:r>
          </a:p>
          <a:p>
            <a:pPr marL="342900" indent="-342900" algn="l" fontAlgn="base">
              <a:lnSpc>
                <a:spcPct val="150000"/>
              </a:lnSpc>
              <a:spcAft>
                <a:spcPts val="1800"/>
              </a:spcAft>
              <a:buFont typeface="+mj-lt"/>
              <a:buAutoNum type="arabicPeriod"/>
            </a:pPr>
            <a:r>
              <a:rPr lang="en-US" sz="2000" b="1" i="0" dirty="0">
                <a:solidFill>
                  <a:schemeClr val="bg1"/>
                </a:solidFill>
                <a:effectLst/>
                <a:latin typeface="Nunito" pitchFamily="2" charset="0"/>
              </a:rPr>
              <a:t>Increased complexity</a:t>
            </a:r>
            <a:r>
              <a:rPr lang="en-US" i="0" dirty="0">
                <a:solidFill>
                  <a:schemeClr val="bg1"/>
                </a:solidFill>
                <a:effectLst/>
                <a:latin typeface="Nunito" pitchFamily="2" charset="0"/>
              </a:rPr>
              <a:t>: Code optimization can result in more complex code, making it harder to understand and debug.</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Potential for introducing bugs</a:t>
            </a:r>
            <a:r>
              <a:rPr lang="en-US" i="0" dirty="0">
                <a:solidFill>
                  <a:schemeClr val="bg1"/>
                </a:solidFill>
                <a:effectLst/>
                <a:latin typeface="Nunito" pitchFamily="2" charset="0"/>
              </a:rPr>
              <a:t>: Code optimization can introduce bugs into the code if not done carefully, leading to unexpected behavior and errors.</a:t>
            </a:r>
          </a:p>
          <a:p>
            <a:pPr marL="342900" indent="-342900" algn="l" fontAlgn="base">
              <a:lnSpc>
                <a:spcPct val="150000"/>
              </a:lnSpc>
              <a:spcAft>
                <a:spcPts val="1800"/>
              </a:spcAft>
              <a:buFont typeface="+mj-lt"/>
              <a:buAutoNum type="arabicPeriod"/>
            </a:pPr>
            <a:r>
              <a:rPr lang="en-US" sz="2000" b="1" i="0" dirty="0">
                <a:solidFill>
                  <a:schemeClr val="bg1"/>
                </a:solidFill>
                <a:effectLst/>
                <a:latin typeface="Nunito" pitchFamily="2" charset="0"/>
              </a:rPr>
              <a:t>Difficulty in assessing the effectiveness</a:t>
            </a:r>
            <a:r>
              <a:rPr lang="en-US" i="0" dirty="0">
                <a:solidFill>
                  <a:schemeClr val="bg1"/>
                </a:solidFill>
                <a:effectLst/>
                <a:latin typeface="Nunito" pitchFamily="2" charset="0"/>
              </a:rPr>
              <a:t>: It can be difficult to determine the effectiveness of code optimization, making it hard to justify the time and resources spent on the process.</a:t>
            </a:r>
          </a:p>
          <a:p>
            <a:pPr>
              <a:lnSpc>
                <a:spcPct val="150000"/>
              </a:lnSpc>
            </a:pPr>
            <a:endParaRPr lang="en-IN" dirty="0">
              <a:solidFill>
                <a:schemeClr val="bg1"/>
              </a:solidFill>
            </a:endParaRPr>
          </a:p>
        </p:txBody>
      </p:sp>
    </p:spTree>
    <p:extLst>
      <p:ext uri="{BB962C8B-B14F-4D97-AF65-F5344CB8AC3E}">
        <p14:creationId xmlns:p14="http://schemas.microsoft.com/office/powerpoint/2010/main" val="243969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04415-CCEE-4A3C-1B6B-C1B35930DDF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85C52C6-F00F-4D3E-59F3-0B8FF8768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5A78EC-BA71-45F3-8BE9-C03AC625DC05}"/>
              </a:ext>
            </a:extLst>
          </p:cNvPr>
          <p:cNvSpPr txBox="1"/>
          <p:nvPr/>
        </p:nvSpPr>
        <p:spPr>
          <a:xfrm>
            <a:off x="4355691" y="2271252"/>
            <a:ext cx="5358581" cy="523220"/>
          </a:xfrm>
          <a:prstGeom prst="rect">
            <a:avLst/>
          </a:prstGeom>
          <a:noFill/>
        </p:spPr>
        <p:txBody>
          <a:bodyPr wrap="square" rtlCol="0">
            <a:spAutoFit/>
          </a:bodyPr>
          <a:lstStyle/>
          <a:p>
            <a:r>
              <a:rPr lang="en-US" sz="2800" dirty="0">
                <a:solidFill>
                  <a:schemeClr val="bg1"/>
                </a:solidFill>
              </a:rPr>
              <a:t>Thank you..</a:t>
            </a:r>
            <a:endParaRPr lang="en-IN" sz="2800" dirty="0">
              <a:solidFill>
                <a:schemeClr val="bg1"/>
              </a:solidFill>
            </a:endParaRPr>
          </a:p>
        </p:txBody>
      </p:sp>
    </p:spTree>
    <p:custDataLst>
      <p:tags r:id="rId1"/>
    </p:custDataLst>
    <p:extLst>
      <p:ext uri="{BB962C8B-B14F-4D97-AF65-F5344CB8AC3E}">
        <p14:creationId xmlns:p14="http://schemas.microsoft.com/office/powerpoint/2010/main" val="3808503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7">
                                            <p:txEl>
                                              <p:pRg st="0" end="0"/>
                                            </p:txEl>
                                          </p:spTgt>
                                        </p:tgtEl>
                                      </p:cBhvr>
                                    </p:animEffect>
                                    <p:anim calcmode="lin" valueType="num">
                                      <p:cBhvr>
                                        <p:cTn id="7" dur="1822" tmFilter="0,0; 0.14,0.31; 0.43,0.73; 0.71,0.91; 1.0,1.0">
                                          <p:stCondLst>
                                            <p:cond delay="0"/>
                                          </p:stCondLst>
                                        </p:cTn>
                                        <p:tgtEl>
                                          <p:spTgt spid="7">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7">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7">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7">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7">
                                            <p:txEl>
                                              <p:pRg st="0" end="0"/>
                                            </p:txEl>
                                          </p:spTgt>
                                        </p:tgtEl>
                                      </p:cBhvr>
                                      <p:to x="100000" y="60000"/>
                                    </p:animScale>
                                    <p:animScale>
                                      <p:cBhvr>
                                        <p:cTn id="15" dur="166" decel="50000">
                                          <p:stCondLst>
                                            <p:cond delay="646"/>
                                          </p:stCondLst>
                                        </p:cTn>
                                        <p:tgtEl>
                                          <p:spTgt spid="7">
                                            <p:txEl>
                                              <p:pRg st="0" end="0"/>
                                            </p:txEl>
                                          </p:spTgt>
                                        </p:tgtEl>
                                      </p:cBhvr>
                                      <p:to x="100000" y="100000"/>
                                    </p:animScale>
                                    <p:animScale>
                                      <p:cBhvr>
                                        <p:cTn id="16" dur="26">
                                          <p:stCondLst>
                                            <p:cond delay="1312"/>
                                          </p:stCondLst>
                                        </p:cTn>
                                        <p:tgtEl>
                                          <p:spTgt spid="7">
                                            <p:txEl>
                                              <p:pRg st="0" end="0"/>
                                            </p:txEl>
                                          </p:spTgt>
                                        </p:tgtEl>
                                      </p:cBhvr>
                                      <p:to x="100000" y="80000"/>
                                    </p:animScale>
                                    <p:animScale>
                                      <p:cBhvr>
                                        <p:cTn id="17" dur="166" decel="50000">
                                          <p:stCondLst>
                                            <p:cond delay="1338"/>
                                          </p:stCondLst>
                                        </p:cTn>
                                        <p:tgtEl>
                                          <p:spTgt spid="7">
                                            <p:txEl>
                                              <p:pRg st="0" end="0"/>
                                            </p:txEl>
                                          </p:spTgt>
                                        </p:tgtEl>
                                      </p:cBhvr>
                                      <p:to x="100000" y="100000"/>
                                    </p:animScale>
                                    <p:animScale>
                                      <p:cBhvr>
                                        <p:cTn id="18" dur="26">
                                          <p:stCondLst>
                                            <p:cond delay="1642"/>
                                          </p:stCondLst>
                                        </p:cTn>
                                        <p:tgtEl>
                                          <p:spTgt spid="7">
                                            <p:txEl>
                                              <p:pRg st="0" end="0"/>
                                            </p:txEl>
                                          </p:spTgt>
                                        </p:tgtEl>
                                      </p:cBhvr>
                                      <p:to x="100000" y="90000"/>
                                    </p:animScale>
                                    <p:animScale>
                                      <p:cBhvr>
                                        <p:cTn id="19" dur="166" decel="50000">
                                          <p:stCondLst>
                                            <p:cond delay="1668"/>
                                          </p:stCondLst>
                                        </p:cTn>
                                        <p:tgtEl>
                                          <p:spTgt spid="7">
                                            <p:txEl>
                                              <p:pRg st="0" end="0"/>
                                            </p:txEl>
                                          </p:spTgt>
                                        </p:tgtEl>
                                      </p:cBhvr>
                                      <p:to x="100000" y="100000"/>
                                    </p:animScale>
                                    <p:animScale>
                                      <p:cBhvr>
                                        <p:cTn id="20" dur="26">
                                          <p:stCondLst>
                                            <p:cond delay="1808"/>
                                          </p:stCondLst>
                                        </p:cTn>
                                        <p:tgtEl>
                                          <p:spTgt spid="7">
                                            <p:txEl>
                                              <p:pRg st="0" end="0"/>
                                            </p:txEl>
                                          </p:spTgt>
                                        </p:tgtEl>
                                      </p:cBhvr>
                                      <p:to x="100000" y="95000"/>
                                    </p:animScale>
                                    <p:animScale>
                                      <p:cBhvr>
                                        <p:cTn id="21" dur="166" decel="50000">
                                          <p:stCondLst>
                                            <p:cond delay="1834"/>
                                          </p:stCondLst>
                                        </p:cTn>
                                        <p:tgtEl>
                                          <p:spTgt spid="7">
                                            <p:txEl>
                                              <p:pRg st="0" end="0"/>
                                            </p:txEl>
                                          </p:spTgt>
                                        </p:tgtEl>
                                      </p:cBhvr>
                                      <p:to x="100000" y="100000"/>
                                    </p:animScale>
                                    <p:set>
                                      <p:cBhvr>
                                        <p:cTn id="22" dur="1" fill="hold">
                                          <p:stCondLst>
                                            <p:cond delay="19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2BC8303-7BBF-2862-61BB-67EDFB007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C53321B-1362-2DAD-9AC8-22F8F06C7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891" y="914400"/>
            <a:ext cx="4758814" cy="32446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F461F79F-0F8C-EC48-90E5-9C9ED76A4FB2}"/>
              </a:ext>
            </a:extLst>
          </p:cNvPr>
          <p:cNvSpPr txBox="1"/>
          <p:nvPr/>
        </p:nvSpPr>
        <p:spPr>
          <a:xfrm>
            <a:off x="1219199" y="1976284"/>
            <a:ext cx="3401961" cy="4247317"/>
          </a:xfrm>
          <a:prstGeom prst="rect">
            <a:avLst/>
          </a:prstGeom>
          <a:noFill/>
        </p:spPr>
        <p:txBody>
          <a:bodyPr wrap="square" rtlCol="0">
            <a:spAutoFit/>
          </a:bodyPr>
          <a:lstStyle/>
          <a:p>
            <a:r>
              <a:rPr lang="en-US" dirty="0">
                <a:solidFill>
                  <a:schemeClr val="bg1"/>
                </a:solidFill>
              </a:rPr>
              <a:t>Name : Pratiksha P Patil</a:t>
            </a:r>
          </a:p>
          <a:p>
            <a:endParaRPr lang="en-US" dirty="0">
              <a:solidFill>
                <a:schemeClr val="bg1"/>
              </a:solidFill>
            </a:endParaRPr>
          </a:p>
          <a:p>
            <a:r>
              <a:rPr lang="en-US" dirty="0">
                <a:solidFill>
                  <a:schemeClr val="bg1"/>
                </a:solidFill>
              </a:rPr>
              <a:t>Class : TY CSE B</a:t>
            </a:r>
          </a:p>
          <a:p>
            <a:endParaRPr lang="en-US" dirty="0">
              <a:solidFill>
                <a:schemeClr val="bg1"/>
              </a:solidFill>
            </a:endParaRPr>
          </a:p>
          <a:p>
            <a:r>
              <a:rPr lang="en-US" dirty="0">
                <a:solidFill>
                  <a:schemeClr val="bg1"/>
                </a:solidFill>
              </a:rPr>
              <a:t>Roll no. : 19</a:t>
            </a:r>
          </a:p>
          <a:p>
            <a:endParaRPr lang="en-US" dirty="0">
              <a:solidFill>
                <a:schemeClr val="bg1"/>
              </a:solidFill>
            </a:endParaRPr>
          </a:p>
          <a:p>
            <a:r>
              <a:rPr lang="en-US" dirty="0">
                <a:solidFill>
                  <a:schemeClr val="bg1"/>
                </a:solidFill>
              </a:rPr>
              <a:t>Topic : </a:t>
            </a:r>
            <a:r>
              <a:rPr lang="en-IN" b="1" i="0" dirty="0">
                <a:solidFill>
                  <a:schemeClr val="bg1"/>
                </a:solidFill>
                <a:effectLst/>
                <a:latin typeface="Source Sans 3"/>
              </a:rPr>
              <a:t>Peephole Optimization.</a:t>
            </a:r>
          </a:p>
          <a:p>
            <a:endParaRPr lang="en-IN" b="1" dirty="0">
              <a:solidFill>
                <a:schemeClr val="bg1"/>
              </a:solidFill>
              <a:latin typeface="Source Sans 3"/>
            </a:endParaRPr>
          </a:p>
          <a:p>
            <a:endParaRPr lang="en-IN" b="1" i="0" dirty="0">
              <a:solidFill>
                <a:schemeClr val="bg1"/>
              </a:solidFill>
              <a:effectLst/>
              <a:latin typeface="Source Sans 3"/>
            </a:endParaRPr>
          </a:p>
          <a:p>
            <a:endParaRPr lang="en-IN" b="1" dirty="0">
              <a:solidFill>
                <a:schemeClr val="bg1"/>
              </a:solidFill>
              <a:latin typeface="Source Sans 3"/>
            </a:endParaRPr>
          </a:p>
          <a:p>
            <a:endParaRPr lang="en-IN" b="1" dirty="0">
              <a:solidFill>
                <a:schemeClr val="bg1"/>
              </a:solidFill>
              <a:latin typeface="Source Sans 3"/>
            </a:endParaRPr>
          </a:p>
          <a:p>
            <a:r>
              <a:rPr lang="en-IN" b="1" i="0" dirty="0">
                <a:solidFill>
                  <a:schemeClr val="bg1"/>
                </a:solidFill>
                <a:effectLst/>
                <a:latin typeface="Source Sans 3"/>
              </a:rPr>
              <a:t>	Guided By</a:t>
            </a:r>
          </a:p>
          <a:p>
            <a:r>
              <a:rPr lang="en-IN" b="1" dirty="0">
                <a:solidFill>
                  <a:schemeClr val="bg1"/>
                </a:solidFill>
                <a:latin typeface="Source Sans 3"/>
              </a:rPr>
              <a:t>	       Mr. Sameer </a:t>
            </a:r>
            <a:r>
              <a:rPr lang="en-IN" b="1" dirty="0" err="1">
                <a:solidFill>
                  <a:schemeClr val="bg1"/>
                </a:solidFill>
                <a:latin typeface="Source Sans 3"/>
              </a:rPr>
              <a:t>Tamobli</a:t>
            </a:r>
            <a:endParaRPr lang="en-IN" b="1" i="0" dirty="0">
              <a:solidFill>
                <a:schemeClr val="bg1"/>
              </a:solidFill>
              <a:effectLst/>
              <a:latin typeface="Source Sans 3"/>
            </a:endParaRPr>
          </a:p>
          <a:p>
            <a:endParaRPr lang="en-IN" b="1" i="0" dirty="0">
              <a:solidFill>
                <a:schemeClr val="bg1"/>
              </a:solidFill>
              <a:effectLst/>
              <a:latin typeface="Source Sans 3"/>
            </a:endParaRPr>
          </a:p>
          <a:p>
            <a:endParaRPr lang="en-IN" dirty="0">
              <a:solidFill>
                <a:schemeClr val="bg1"/>
              </a:solidFill>
            </a:endParaRPr>
          </a:p>
        </p:txBody>
      </p:sp>
      <p:pic>
        <p:nvPicPr>
          <p:cNvPr id="5" name="Picture 2">
            <a:extLst>
              <a:ext uri="{FF2B5EF4-FFF2-40B4-BE49-F238E27FC236}">
                <a16:creationId xmlns:a16="http://schemas.microsoft.com/office/drawing/2014/main" id="{8B95B3B3-D377-6C08-8998-1DC10EA6BC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3702" y="6959069"/>
            <a:ext cx="1720647" cy="13309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E0EE6E6-52CF-79CB-69F1-20DFE838E385}"/>
              </a:ext>
            </a:extLst>
          </p:cNvPr>
          <p:cNvSpPr txBox="1"/>
          <p:nvPr/>
        </p:nvSpPr>
        <p:spPr>
          <a:xfrm>
            <a:off x="0" y="6959069"/>
            <a:ext cx="6174658" cy="4306948"/>
          </a:xfrm>
          <a:prstGeom prst="rect">
            <a:avLst/>
          </a:prstGeom>
          <a:noFill/>
        </p:spPr>
        <p:txBody>
          <a:bodyPr wrap="square">
            <a:spAutoFit/>
          </a:bodyPr>
          <a:lstStyle/>
          <a:p>
            <a:pPr>
              <a:lnSpc>
                <a:spcPct val="150000"/>
              </a:lnSpc>
            </a:pPr>
            <a:r>
              <a:rPr lang="en-US" i="0" dirty="0">
                <a:solidFill>
                  <a:schemeClr val="bg1"/>
                </a:solidFill>
                <a:effectLst/>
                <a:latin typeface="Nunito" pitchFamily="2" charset="0"/>
              </a:rPr>
              <a:t>Peephole optimization is a type of </a:t>
            </a:r>
            <a:r>
              <a:rPr lang="en-US" i="0" u="sng" dirty="0">
                <a:solidFill>
                  <a:schemeClr val="bg1"/>
                </a:solidFill>
                <a:effectLst/>
                <a:latin typeface="Nunito" pitchFamily="2" charset="0"/>
                <a:hlinkClick r:id="rId5">
                  <a:extLst>
                    <a:ext uri="{A12FA001-AC4F-418D-AE19-62706E023703}">
                      <ahyp:hlinkClr xmlns:ahyp="http://schemas.microsoft.com/office/drawing/2018/hyperlinkcolor" val="tx"/>
                    </a:ext>
                  </a:extLst>
                </a:hlinkClick>
              </a:rPr>
              <a:t>code Optimization</a:t>
            </a:r>
            <a:r>
              <a:rPr lang="en-US" i="0" dirty="0">
                <a:solidFill>
                  <a:schemeClr val="bg1"/>
                </a:solidFill>
                <a:effectLst/>
                <a:latin typeface="Nunito" pitchFamily="2" charset="0"/>
              </a:rPr>
              <a:t> performed on a small part of the code. It is performed on a very small set of instructions in a segment of code.</a:t>
            </a:r>
          </a:p>
          <a:p>
            <a:pPr>
              <a:lnSpc>
                <a:spcPct val="150000"/>
              </a:lnSpc>
            </a:pPr>
            <a:endParaRPr lang="en-US" dirty="0">
              <a:solidFill>
                <a:schemeClr val="bg1"/>
              </a:solidFill>
              <a:latin typeface="Nunito" pitchFamily="2" charset="0"/>
            </a:endParaRPr>
          </a:p>
          <a:p>
            <a:pPr algn="l" fontAlgn="base">
              <a:lnSpc>
                <a:spcPct val="150000"/>
              </a:lnSpc>
              <a:buNone/>
            </a:pPr>
            <a:r>
              <a:rPr lang="en-US" b="1" i="0" dirty="0">
                <a:solidFill>
                  <a:schemeClr val="bg1"/>
                </a:solidFill>
                <a:effectLst/>
                <a:latin typeface="Nunito" pitchFamily="2" charset="0"/>
              </a:rPr>
              <a:t>When to Optimize? </a:t>
            </a:r>
          </a:p>
          <a:p>
            <a:pPr algn="just" rtl="0" fontAlgn="base">
              <a:lnSpc>
                <a:spcPct val="150000"/>
              </a:lnSpc>
              <a:spcAft>
                <a:spcPts val="750"/>
              </a:spcAft>
              <a:buNone/>
            </a:pPr>
            <a:r>
              <a:rPr lang="en-US" b="0" i="0" dirty="0">
                <a:solidFill>
                  <a:schemeClr val="bg1"/>
                </a:solidFill>
                <a:effectLst/>
                <a:latin typeface="Nunito" pitchFamily="2" charset="0"/>
              </a:rPr>
              <a:t>Optimization of the code is often performed at the end of the development stage since it reduces readability and adds code that is used to increase performance. </a:t>
            </a:r>
          </a:p>
          <a:p>
            <a:pPr>
              <a:lnSpc>
                <a:spcPct val="150000"/>
              </a:lnSpc>
            </a:pPr>
            <a:endParaRPr lang="en-IN" dirty="0">
              <a:solidFill>
                <a:schemeClr val="bg1"/>
              </a:solidFill>
            </a:endParaRPr>
          </a:p>
        </p:txBody>
      </p:sp>
    </p:spTree>
    <p:extLst>
      <p:ext uri="{BB962C8B-B14F-4D97-AF65-F5344CB8AC3E}">
        <p14:creationId xmlns:p14="http://schemas.microsoft.com/office/powerpoint/2010/main" val="469590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6C907-BF26-0FA0-AF97-B775D49354B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47AAAA3-69DE-9A8A-4712-BA246CD30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719BCE-A672-8A91-3764-1F6C3E98105E}"/>
              </a:ext>
            </a:extLst>
          </p:cNvPr>
          <p:cNvSpPr txBox="1"/>
          <p:nvPr/>
        </p:nvSpPr>
        <p:spPr>
          <a:xfrm>
            <a:off x="383458" y="1238865"/>
            <a:ext cx="5519078" cy="4722447"/>
          </a:xfrm>
          <a:prstGeom prst="rect">
            <a:avLst/>
          </a:prstGeom>
          <a:noFill/>
        </p:spPr>
        <p:txBody>
          <a:bodyPr wrap="square" rtlCol="0">
            <a:spAutoFit/>
          </a:bodyPr>
          <a:lstStyle/>
          <a:p>
            <a:pPr>
              <a:lnSpc>
                <a:spcPct val="150000"/>
              </a:lnSpc>
            </a:pPr>
            <a:r>
              <a:rPr lang="en-US" i="0" dirty="0">
                <a:solidFill>
                  <a:schemeClr val="bg1"/>
                </a:solidFill>
                <a:effectLst/>
                <a:latin typeface="Nunito" pitchFamily="2" charset="0"/>
              </a:rPr>
              <a:t>Peephole optimization is a type of </a:t>
            </a:r>
            <a:r>
              <a:rPr lang="en-US" i="0" u="sng" dirty="0">
                <a:solidFill>
                  <a:schemeClr val="bg1"/>
                </a:solidFill>
                <a:effectLst/>
                <a:latin typeface="Nunito" pitchFamily="2" charset="0"/>
                <a:hlinkClick r:id="rId3">
                  <a:extLst>
                    <a:ext uri="{A12FA001-AC4F-418D-AE19-62706E023703}">
                      <ahyp:hlinkClr xmlns:ahyp="http://schemas.microsoft.com/office/drawing/2018/hyperlinkcolor" val="tx"/>
                    </a:ext>
                  </a:extLst>
                </a:hlinkClick>
              </a:rPr>
              <a:t>code Optimization</a:t>
            </a:r>
            <a:r>
              <a:rPr lang="en-US" i="0" dirty="0">
                <a:solidFill>
                  <a:schemeClr val="bg1"/>
                </a:solidFill>
                <a:effectLst/>
                <a:latin typeface="Nunito" pitchFamily="2" charset="0"/>
              </a:rPr>
              <a:t> performed on a small part of the code. It is performed on a very small set of instructions in a segment of code.</a:t>
            </a:r>
          </a:p>
          <a:p>
            <a:pPr>
              <a:lnSpc>
                <a:spcPct val="150000"/>
              </a:lnSpc>
            </a:pPr>
            <a:endParaRPr lang="en-US" dirty="0">
              <a:solidFill>
                <a:schemeClr val="bg1"/>
              </a:solidFill>
              <a:latin typeface="Nunito" pitchFamily="2" charset="0"/>
            </a:endParaRPr>
          </a:p>
          <a:p>
            <a:pPr algn="l" fontAlgn="base">
              <a:lnSpc>
                <a:spcPct val="150000"/>
              </a:lnSpc>
              <a:buNone/>
            </a:pPr>
            <a:r>
              <a:rPr lang="en-US" b="1" i="0" dirty="0">
                <a:solidFill>
                  <a:schemeClr val="bg1"/>
                </a:solidFill>
                <a:effectLst/>
                <a:latin typeface="Nunito" pitchFamily="2" charset="0"/>
              </a:rPr>
              <a:t>When to Optimize? </a:t>
            </a:r>
          </a:p>
          <a:p>
            <a:pPr algn="just" rtl="0" fontAlgn="base">
              <a:lnSpc>
                <a:spcPct val="150000"/>
              </a:lnSpc>
              <a:spcAft>
                <a:spcPts val="750"/>
              </a:spcAft>
              <a:buNone/>
            </a:pPr>
            <a:r>
              <a:rPr lang="en-US" b="0" i="0" dirty="0">
                <a:solidFill>
                  <a:schemeClr val="bg1"/>
                </a:solidFill>
                <a:effectLst/>
                <a:latin typeface="Nunito" pitchFamily="2" charset="0"/>
              </a:rPr>
              <a:t>Optimization of the code is often performed at the end of the development stage since it reduces readability and adds code that is used to increase performance. </a:t>
            </a:r>
          </a:p>
          <a:p>
            <a:pPr>
              <a:lnSpc>
                <a:spcPct val="150000"/>
              </a:lnSpc>
            </a:pPr>
            <a:endParaRPr lang="en-IN" dirty="0">
              <a:solidFill>
                <a:schemeClr val="bg1"/>
              </a:solidFill>
            </a:endParaRPr>
          </a:p>
        </p:txBody>
      </p:sp>
      <p:sp>
        <p:nvSpPr>
          <p:cNvPr id="3" name="TextBox 2">
            <a:extLst>
              <a:ext uri="{FF2B5EF4-FFF2-40B4-BE49-F238E27FC236}">
                <a16:creationId xmlns:a16="http://schemas.microsoft.com/office/drawing/2014/main" id="{BE1CFAB2-E723-C6E2-4B2C-A19124391D38}"/>
              </a:ext>
            </a:extLst>
          </p:cNvPr>
          <p:cNvSpPr txBox="1"/>
          <p:nvPr/>
        </p:nvSpPr>
        <p:spPr>
          <a:xfrm>
            <a:off x="383458" y="543677"/>
            <a:ext cx="4365523" cy="400110"/>
          </a:xfrm>
          <a:prstGeom prst="rect">
            <a:avLst/>
          </a:prstGeom>
          <a:noFill/>
        </p:spPr>
        <p:txBody>
          <a:bodyPr wrap="square" rtlCol="0">
            <a:spAutoFit/>
          </a:bodyPr>
          <a:lstStyle/>
          <a:p>
            <a:r>
              <a:rPr lang="en-US" sz="2000" b="1" i="0" u="sng" dirty="0">
                <a:solidFill>
                  <a:schemeClr val="bg1"/>
                </a:solidFill>
                <a:effectLst/>
                <a:latin typeface="Nunito" pitchFamily="2" charset="0"/>
              </a:rPr>
              <a:t>Peephole optimization</a:t>
            </a:r>
            <a:r>
              <a:rPr lang="en-US" sz="2000" b="0" i="0" u="sng" dirty="0">
                <a:solidFill>
                  <a:schemeClr val="bg1"/>
                </a:solidFill>
                <a:effectLst/>
                <a:latin typeface="Nunito" pitchFamily="2" charset="0"/>
              </a:rPr>
              <a:t> </a:t>
            </a:r>
            <a:endParaRPr lang="en-IN" sz="2000" u="sng" dirty="0"/>
          </a:p>
        </p:txBody>
      </p:sp>
      <p:pic>
        <p:nvPicPr>
          <p:cNvPr id="9218" name="Picture 2">
            <a:extLst>
              <a:ext uri="{FF2B5EF4-FFF2-40B4-BE49-F238E27FC236}">
                <a16:creationId xmlns:a16="http://schemas.microsoft.com/office/drawing/2014/main" id="{FFB2799C-F19F-796A-F999-510670897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685" y="743732"/>
            <a:ext cx="6069683" cy="46949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6486BE6-7E97-F91E-C823-1F30EE2F559B}"/>
              </a:ext>
            </a:extLst>
          </p:cNvPr>
          <p:cNvSpPr txBox="1"/>
          <p:nvPr/>
        </p:nvSpPr>
        <p:spPr>
          <a:xfrm>
            <a:off x="216309" y="6858000"/>
            <a:ext cx="6096000" cy="6707605"/>
          </a:xfrm>
          <a:prstGeom prst="rect">
            <a:avLst/>
          </a:prstGeom>
          <a:noFill/>
        </p:spPr>
        <p:txBody>
          <a:bodyPr wrap="square">
            <a:spAutoFit/>
          </a:bodyPr>
          <a:lstStyle/>
          <a:p>
            <a:pPr algn="l" fontAlgn="base">
              <a:lnSpc>
                <a:spcPct val="150000"/>
              </a:lnSpc>
              <a:buNone/>
            </a:pPr>
            <a:r>
              <a:rPr lang="en-US" sz="2000" b="1" i="0" u="sng" dirty="0">
                <a:solidFill>
                  <a:schemeClr val="bg1"/>
                </a:solidFill>
                <a:effectLst/>
                <a:latin typeface="Nunito" pitchFamily="2" charset="0"/>
              </a:rPr>
              <a:t>Why Optimize? </a:t>
            </a:r>
          </a:p>
          <a:p>
            <a:pPr algn="l" fontAlgn="base">
              <a:lnSpc>
                <a:spcPct val="150000"/>
              </a:lnSpc>
              <a:buNone/>
            </a:pPr>
            <a:endParaRPr lang="en-US" b="1" i="0" dirty="0">
              <a:solidFill>
                <a:schemeClr val="bg1"/>
              </a:solidFill>
              <a:effectLst/>
              <a:latin typeface="Nunito" pitchFamily="2" charset="0"/>
            </a:endParaRPr>
          </a:p>
          <a:p>
            <a:pPr algn="just" rtl="0" fontAlgn="base">
              <a:lnSpc>
                <a:spcPct val="150000"/>
              </a:lnSpc>
              <a:spcAft>
                <a:spcPts val="750"/>
              </a:spcAft>
              <a:buNone/>
            </a:pPr>
            <a:r>
              <a:rPr lang="en-US" i="0" dirty="0">
                <a:solidFill>
                  <a:schemeClr val="bg1"/>
                </a:solidFill>
                <a:effectLst/>
                <a:latin typeface="Nunito" pitchFamily="2" charset="0"/>
              </a:rPr>
              <a:t>Optimizing an algorithm is beyond the scope of the code optimization phase. So the program is optimized. And it may involve reducing the size of the code. So, optimization helps to:</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Reduce the space consumed and increases the speed of compilation.</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Manually analyzing datasets involves a lot of time. Hence, we make use of software like Tableau for data analysis. Similarly, manually performing the optimization is also tedious and is better done using a code optimizer.</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An optimized code often promotes re-usability.</a:t>
            </a:r>
          </a:p>
          <a:p>
            <a:pPr>
              <a:lnSpc>
                <a:spcPct val="150000"/>
              </a:lnSpc>
            </a:pPr>
            <a:endParaRPr lang="en-IN" dirty="0"/>
          </a:p>
        </p:txBody>
      </p:sp>
      <p:pic>
        <p:nvPicPr>
          <p:cNvPr id="6" name="Picture 4">
            <a:extLst>
              <a:ext uri="{FF2B5EF4-FFF2-40B4-BE49-F238E27FC236}">
                <a16:creationId xmlns:a16="http://schemas.microsoft.com/office/drawing/2014/main" id="{0E34D13E-498E-A281-3584-E9EDD6A5D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5380" y="7049523"/>
            <a:ext cx="202537" cy="393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0923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4226-2436-C08F-602A-2620E508CA2B}"/>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C180638E-463A-6F30-7BEC-0970F9211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F4BB24C-2231-F630-3C0B-9E004F15C230}"/>
              </a:ext>
            </a:extLst>
          </p:cNvPr>
          <p:cNvSpPr txBox="1"/>
          <p:nvPr/>
        </p:nvSpPr>
        <p:spPr>
          <a:xfrm>
            <a:off x="216309" y="462115"/>
            <a:ext cx="7039897" cy="6292107"/>
          </a:xfrm>
          <a:prstGeom prst="rect">
            <a:avLst/>
          </a:prstGeom>
          <a:noFill/>
        </p:spPr>
        <p:txBody>
          <a:bodyPr wrap="square" rtlCol="0">
            <a:spAutoFit/>
          </a:bodyPr>
          <a:lstStyle/>
          <a:p>
            <a:pPr algn="l" fontAlgn="base">
              <a:lnSpc>
                <a:spcPct val="150000"/>
              </a:lnSpc>
              <a:buNone/>
            </a:pPr>
            <a:r>
              <a:rPr lang="en-US" sz="2000" b="1" i="0" u="sng" dirty="0">
                <a:solidFill>
                  <a:schemeClr val="bg1"/>
                </a:solidFill>
                <a:effectLst/>
                <a:latin typeface="Nunito" pitchFamily="2" charset="0"/>
              </a:rPr>
              <a:t>Why Optimize? </a:t>
            </a:r>
          </a:p>
          <a:p>
            <a:pPr algn="l" fontAlgn="base">
              <a:lnSpc>
                <a:spcPct val="150000"/>
              </a:lnSpc>
              <a:buNone/>
            </a:pPr>
            <a:endParaRPr lang="en-US" b="1" i="0" dirty="0">
              <a:solidFill>
                <a:schemeClr val="bg1"/>
              </a:solidFill>
              <a:effectLst/>
              <a:latin typeface="Nunito" pitchFamily="2" charset="0"/>
            </a:endParaRPr>
          </a:p>
          <a:p>
            <a:pPr algn="just" rtl="0" fontAlgn="base">
              <a:lnSpc>
                <a:spcPct val="150000"/>
              </a:lnSpc>
              <a:spcAft>
                <a:spcPts val="750"/>
              </a:spcAft>
              <a:buNone/>
            </a:pPr>
            <a:r>
              <a:rPr lang="en-US" i="0" dirty="0">
                <a:solidFill>
                  <a:schemeClr val="bg1"/>
                </a:solidFill>
                <a:effectLst/>
                <a:latin typeface="Nunito" pitchFamily="2" charset="0"/>
              </a:rPr>
              <a:t>Optimizing an algorithm is beyond the scope of the code optimization phase. So the program is optimized. And it may involve reducing the size of the code. So, optimization helps to:</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Reduce the space consumed and increases the speed of compilation.</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Manually analyzing datasets involves a lot of time. Hence, we make use of software like Tableau for data analysis. Similarly, manually performing the optimization is also tedious and is better done using a code optimizer.</a:t>
            </a:r>
          </a:p>
          <a:p>
            <a:pPr algn="l" fontAlgn="base">
              <a:lnSpc>
                <a:spcPct val="150000"/>
              </a:lnSpc>
              <a:spcAft>
                <a:spcPts val="1800"/>
              </a:spcAft>
              <a:buFont typeface="Arial" panose="020B0604020202020204" pitchFamily="34" charset="0"/>
              <a:buChar char="•"/>
            </a:pPr>
            <a:r>
              <a:rPr lang="en-US" i="0" dirty="0">
                <a:solidFill>
                  <a:schemeClr val="bg1"/>
                </a:solidFill>
                <a:effectLst/>
                <a:latin typeface="Nunito" pitchFamily="2" charset="0"/>
              </a:rPr>
              <a:t>An optimized code often promotes re-usability.</a:t>
            </a:r>
          </a:p>
          <a:p>
            <a:pPr>
              <a:lnSpc>
                <a:spcPct val="150000"/>
              </a:lnSpc>
            </a:pPr>
            <a:endParaRPr lang="en-IN" dirty="0"/>
          </a:p>
        </p:txBody>
      </p:sp>
      <p:pic>
        <p:nvPicPr>
          <p:cNvPr id="8196" name="Picture 4">
            <a:extLst>
              <a:ext uri="{FF2B5EF4-FFF2-40B4-BE49-F238E27FC236}">
                <a16:creationId xmlns:a16="http://schemas.microsoft.com/office/drawing/2014/main" id="{195190BD-7E11-7CC8-E86F-34C844497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515" y="1771343"/>
            <a:ext cx="4391025" cy="2387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4B0DDBA-451E-DF4E-6DEC-79151E9459C0}"/>
              </a:ext>
            </a:extLst>
          </p:cNvPr>
          <p:cNvSpPr txBox="1"/>
          <p:nvPr/>
        </p:nvSpPr>
        <p:spPr>
          <a:xfrm>
            <a:off x="-1101213" y="-334297"/>
            <a:ext cx="884904" cy="109197201"/>
          </a:xfrm>
          <a:prstGeom prst="rect">
            <a:avLst/>
          </a:prstGeom>
          <a:noFill/>
        </p:spPr>
        <p:txBody>
          <a:bodyPr wrap="square">
            <a:spAutoFit/>
          </a:bodyPr>
          <a:lstStyle/>
          <a:p>
            <a:pPr algn="l" fontAlgn="base">
              <a:lnSpc>
                <a:spcPct val="150000"/>
              </a:lnSpc>
              <a:buNone/>
            </a:pPr>
            <a:r>
              <a:rPr lang="en-US" sz="2400" b="1" i="0" u="sng" dirty="0">
                <a:solidFill>
                  <a:schemeClr val="bg1"/>
                </a:solidFill>
                <a:effectLst/>
                <a:latin typeface="Nunito" pitchFamily="2" charset="0"/>
              </a:rPr>
              <a:t>Types of Code Optimization</a:t>
            </a:r>
          </a:p>
          <a:p>
            <a:pPr algn="just" rtl="0" fontAlgn="base">
              <a:lnSpc>
                <a:spcPct val="150000"/>
              </a:lnSpc>
              <a:spcAft>
                <a:spcPts val="750"/>
              </a:spcAft>
              <a:buNone/>
            </a:pPr>
            <a:r>
              <a:rPr lang="en-US" sz="1800" i="0" dirty="0">
                <a:solidFill>
                  <a:schemeClr val="bg1"/>
                </a:solidFill>
                <a:effectLst/>
                <a:latin typeface="Nunito" pitchFamily="2" charset="0"/>
              </a:rPr>
              <a:t>The optimization process can be broadly classified into two types:</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Machine Independent Optimization</a:t>
            </a:r>
            <a:r>
              <a:rPr lang="en-US" sz="1800" i="0" dirty="0">
                <a:solidFill>
                  <a:schemeClr val="bg1"/>
                </a:solidFill>
                <a:effectLst/>
                <a:latin typeface="Nunito" pitchFamily="2" charset="0"/>
              </a:rPr>
              <a:t>: This code optimization phase attempts to improve the </a:t>
            </a:r>
            <a:r>
              <a:rPr lang="en-US" sz="1800" i="0" dirty="0">
                <a:solidFill>
                  <a:schemeClr val="bg1"/>
                </a:solidFill>
                <a:effectLst/>
                <a:latin typeface="Nunito" pitchFamily="2" charset="0"/>
                <a:hlinkClick r:id="rId4">
                  <a:extLst>
                    <a:ext uri="{A12FA001-AC4F-418D-AE19-62706E023703}">
                      <ahyp:hlinkClr xmlns:ahyp="http://schemas.microsoft.com/office/drawing/2018/hyperlinkcolor" val="tx"/>
                    </a:ext>
                  </a:extLst>
                </a:hlinkClick>
              </a:rPr>
              <a:t>intermediate</a:t>
            </a:r>
            <a:r>
              <a:rPr lang="en-US" sz="1800" i="0" u="sng" dirty="0">
                <a:solidFill>
                  <a:schemeClr val="bg1"/>
                </a:solidFill>
                <a:effectLst/>
                <a:latin typeface="Nunito" pitchFamily="2" charset="0"/>
                <a:hlinkClick r:id="rId4">
                  <a:extLst>
                    <a:ext uri="{A12FA001-AC4F-418D-AE19-62706E023703}">
                      <ahyp:hlinkClr xmlns:ahyp="http://schemas.microsoft.com/office/drawing/2018/hyperlinkcolor" val="tx"/>
                    </a:ext>
                  </a:extLst>
                </a:hlinkClick>
              </a:rPr>
              <a:t> code</a:t>
            </a:r>
            <a:r>
              <a:rPr lang="en-US" sz="1800" i="0" dirty="0">
                <a:solidFill>
                  <a:schemeClr val="bg1"/>
                </a:solidFill>
                <a:effectLst/>
                <a:latin typeface="Nunito" pitchFamily="2" charset="0"/>
              </a:rPr>
              <a:t> to get a better target code as the output. The part of the intermediate code which is transformed here does not involve any CPU registers or absolute memory locations.</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Machine Dependent Optimization</a:t>
            </a:r>
            <a:r>
              <a:rPr lang="en-US" sz="1800" b="1" i="0" u="sng" dirty="0">
                <a:solidFill>
                  <a:schemeClr val="bg1"/>
                </a:solidFill>
                <a:effectLst/>
                <a:latin typeface="Nunito" pitchFamily="2" charset="0"/>
              </a:rPr>
              <a:t>: </a:t>
            </a:r>
            <a:r>
              <a:rPr lang="en-US" sz="1800" i="0" dirty="0">
                <a:solidFill>
                  <a:schemeClr val="bg1"/>
                </a:solidFill>
                <a:effectLst/>
                <a:latin typeface="Nunito" pitchFamily="2" charset="0"/>
              </a:rPr>
              <a:t>Machine-dependent optimization is done after the target code has been generated and when the code is transformed according to the target machine architecture. It involves CPU registers and may have absolute memory references rather than relative references. Machine-dependent optimizers put efforts to take maximum advantage of the memory hierarchy.</a:t>
            </a:r>
          </a:p>
          <a:p>
            <a:pPr>
              <a:lnSpc>
                <a:spcPct val="150000"/>
              </a:lnSpc>
              <a:buNone/>
            </a:pPr>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179747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A13E5-338F-B45E-7A8A-47CAE88EBEA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F4AF55D-5636-4E6F-3373-329F8E39A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57AF1A-7754-84D6-C733-CDB7CFF6856C}"/>
              </a:ext>
            </a:extLst>
          </p:cNvPr>
          <p:cNvSpPr txBox="1"/>
          <p:nvPr/>
        </p:nvSpPr>
        <p:spPr>
          <a:xfrm>
            <a:off x="639097" y="528725"/>
            <a:ext cx="9202994" cy="5691943"/>
          </a:xfrm>
          <a:prstGeom prst="rect">
            <a:avLst/>
          </a:prstGeom>
          <a:noFill/>
        </p:spPr>
        <p:txBody>
          <a:bodyPr wrap="square" rtlCol="0">
            <a:spAutoFit/>
          </a:bodyPr>
          <a:lstStyle/>
          <a:p>
            <a:pPr algn="l" fontAlgn="base">
              <a:lnSpc>
                <a:spcPct val="150000"/>
              </a:lnSpc>
              <a:buNone/>
            </a:pPr>
            <a:r>
              <a:rPr lang="en-US" sz="2000" b="1" i="0" u="sng" dirty="0">
                <a:solidFill>
                  <a:schemeClr val="bg1"/>
                </a:solidFill>
                <a:effectLst/>
                <a:latin typeface="Nunito" pitchFamily="2" charset="0"/>
              </a:rPr>
              <a:t>Types of Code Optimization</a:t>
            </a:r>
          </a:p>
          <a:p>
            <a:pPr algn="just" rtl="0" fontAlgn="base">
              <a:lnSpc>
                <a:spcPct val="150000"/>
              </a:lnSpc>
              <a:spcAft>
                <a:spcPts val="750"/>
              </a:spcAft>
              <a:buNone/>
            </a:pPr>
            <a:r>
              <a:rPr lang="en-US" sz="1600" i="0" dirty="0">
                <a:solidFill>
                  <a:schemeClr val="bg1"/>
                </a:solidFill>
                <a:effectLst/>
                <a:latin typeface="Nunito" pitchFamily="2" charset="0"/>
              </a:rPr>
              <a:t>The optimization process can be broadly classified into two types:</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Machine Independent Optimization</a:t>
            </a:r>
            <a:r>
              <a:rPr lang="en-US" sz="1600" i="0" dirty="0">
                <a:solidFill>
                  <a:schemeClr val="bg1"/>
                </a:solidFill>
                <a:effectLst/>
                <a:latin typeface="Nunito" pitchFamily="2" charset="0"/>
              </a:rPr>
              <a:t>: This code optimization phase attempts to improve the </a:t>
            </a:r>
            <a:r>
              <a:rPr lang="en-US" sz="1600" i="0" dirty="0">
                <a:solidFill>
                  <a:schemeClr val="bg1"/>
                </a:solidFill>
                <a:effectLst/>
                <a:latin typeface="Nunito" pitchFamily="2" charset="0"/>
                <a:hlinkClick r:id="rId3">
                  <a:extLst>
                    <a:ext uri="{A12FA001-AC4F-418D-AE19-62706E023703}">
                      <ahyp:hlinkClr xmlns:ahyp="http://schemas.microsoft.com/office/drawing/2018/hyperlinkcolor" val="tx"/>
                    </a:ext>
                  </a:extLst>
                </a:hlinkClick>
              </a:rPr>
              <a:t>intermediate</a:t>
            </a:r>
            <a:r>
              <a:rPr lang="en-US" sz="1600" i="0" u="sng" dirty="0">
                <a:solidFill>
                  <a:schemeClr val="bg1"/>
                </a:solidFill>
                <a:effectLst/>
                <a:latin typeface="Nunito" pitchFamily="2" charset="0"/>
                <a:hlinkClick r:id="rId3">
                  <a:extLst>
                    <a:ext uri="{A12FA001-AC4F-418D-AE19-62706E023703}">
                      <ahyp:hlinkClr xmlns:ahyp="http://schemas.microsoft.com/office/drawing/2018/hyperlinkcolor" val="tx"/>
                    </a:ext>
                  </a:extLst>
                </a:hlinkClick>
              </a:rPr>
              <a:t> code</a:t>
            </a:r>
            <a:r>
              <a:rPr lang="en-US" sz="1600" i="0" dirty="0">
                <a:solidFill>
                  <a:schemeClr val="bg1"/>
                </a:solidFill>
                <a:effectLst/>
                <a:latin typeface="Nunito" pitchFamily="2" charset="0"/>
              </a:rPr>
              <a:t> to get a better target code as the output. The part of the intermediate code which is transformed here does not involve any CPU registers or absolute memory locations.</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Machine Dependent Optimization</a:t>
            </a:r>
            <a:r>
              <a:rPr lang="en-US" sz="1600" b="1" i="0" u="sng" dirty="0">
                <a:solidFill>
                  <a:schemeClr val="bg1"/>
                </a:solidFill>
                <a:effectLst/>
                <a:latin typeface="Nunito" pitchFamily="2" charset="0"/>
              </a:rPr>
              <a:t>: </a:t>
            </a:r>
            <a:r>
              <a:rPr lang="en-US" sz="1600" i="0" dirty="0">
                <a:solidFill>
                  <a:schemeClr val="bg1"/>
                </a:solidFill>
                <a:effectLst/>
                <a:latin typeface="Nunito" pitchFamily="2" charset="0"/>
              </a:rPr>
              <a:t>Machine-dependent optimization is done after the target code has been generated and when the code is transformed according to the target machine architecture. It involves CPU registers and may have absolute memory references rather than relative references. Machine-dependent optimizers put efforts to take maximum advantage of the memory hierarchy.</a:t>
            </a:r>
          </a:p>
          <a:p>
            <a:pPr>
              <a:lnSpc>
                <a:spcPct val="150000"/>
              </a:lnSpc>
              <a:buNone/>
            </a:pPr>
            <a:br>
              <a:rPr lang="en-US" dirty="0">
                <a:solidFill>
                  <a:schemeClr val="bg1"/>
                </a:solidFill>
              </a:rPr>
            </a:br>
            <a:endParaRPr lang="en-IN" dirty="0">
              <a:solidFill>
                <a:schemeClr val="bg1"/>
              </a:solidFill>
            </a:endParaRPr>
          </a:p>
        </p:txBody>
      </p:sp>
      <p:sp>
        <p:nvSpPr>
          <p:cNvPr id="4" name="TextBox 3">
            <a:extLst>
              <a:ext uri="{FF2B5EF4-FFF2-40B4-BE49-F238E27FC236}">
                <a16:creationId xmlns:a16="http://schemas.microsoft.com/office/drawing/2014/main" id="{8AD10DDC-CC12-A4ED-C8CF-28F5FA73DE99}"/>
              </a:ext>
            </a:extLst>
          </p:cNvPr>
          <p:cNvSpPr txBox="1"/>
          <p:nvPr/>
        </p:nvSpPr>
        <p:spPr>
          <a:xfrm>
            <a:off x="-2674373" y="2922667"/>
            <a:ext cx="2212258" cy="23224948"/>
          </a:xfrm>
          <a:prstGeom prst="rect">
            <a:avLst/>
          </a:prstGeom>
          <a:noFill/>
        </p:spPr>
        <p:txBody>
          <a:bodyPr wrap="square">
            <a:spAutoFit/>
          </a:bodyPr>
          <a:lstStyle/>
          <a:p>
            <a:pPr>
              <a:lnSpc>
                <a:spcPct val="150000"/>
              </a:lnSpc>
            </a:pPr>
            <a:r>
              <a:rPr lang="en-US" sz="2000" b="1" u="sng" dirty="0" err="1">
                <a:solidFill>
                  <a:schemeClr val="bg1"/>
                </a:solidFill>
              </a:rPr>
              <a:t>CoCompile</a:t>
            </a:r>
            <a:r>
              <a:rPr lang="en-US" sz="2000" b="1" u="sng" dirty="0">
                <a:solidFill>
                  <a:schemeClr val="bg1"/>
                </a:solidFill>
              </a:rPr>
              <a:t> Time Evaluation</a:t>
            </a:r>
            <a:r>
              <a:rPr lang="en-US" dirty="0">
                <a:solidFill>
                  <a:schemeClr val="bg1"/>
                </a:solidFill>
              </a:rPr>
              <a:t>: Some expressions involving constants can be computed at compile time, reducing runtime overhead. Example: A = 2*(22.0/7.0)*r is evaluated during compilation.</a:t>
            </a:r>
          </a:p>
          <a:p>
            <a:pPr>
              <a:lnSpc>
                <a:spcPct val="150000"/>
              </a:lnSpc>
            </a:pPr>
            <a:endParaRPr lang="en-US" dirty="0">
              <a:solidFill>
                <a:schemeClr val="bg1"/>
              </a:solidFill>
            </a:endParaRPr>
          </a:p>
          <a:p>
            <a:pPr>
              <a:lnSpc>
                <a:spcPct val="150000"/>
              </a:lnSpc>
            </a:pPr>
            <a:r>
              <a:rPr lang="en-US" sz="2000" b="1" u="sng" dirty="0">
                <a:solidFill>
                  <a:schemeClr val="bg1"/>
                </a:solidFill>
              </a:rPr>
              <a:t>Variable Propagation</a:t>
            </a:r>
            <a:r>
              <a:rPr lang="en-US" dirty="0">
                <a:solidFill>
                  <a:schemeClr val="bg1"/>
                </a:solidFill>
              </a:rPr>
              <a:t>: If a variable is assigned another variable's value and remains unchanged, it can be directly replaced, reducing redundant assignments. Example: d = x * b + 4 becomes d = a * b + 4.</a:t>
            </a:r>
          </a:p>
          <a:p>
            <a:pPr>
              <a:lnSpc>
                <a:spcPct val="150000"/>
              </a:lnSpc>
            </a:pPr>
            <a:endParaRPr lang="en-US" dirty="0">
              <a:solidFill>
                <a:schemeClr val="bg1"/>
              </a:solidFill>
            </a:endParaRPr>
          </a:p>
          <a:p>
            <a:pPr>
              <a:lnSpc>
                <a:spcPct val="150000"/>
              </a:lnSpc>
            </a:pPr>
            <a:r>
              <a:rPr lang="en-US" sz="2000" b="1" u="sng" dirty="0">
                <a:solidFill>
                  <a:schemeClr val="bg1"/>
                </a:solidFill>
              </a:rPr>
              <a:t>Constant Propagation</a:t>
            </a:r>
            <a:r>
              <a:rPr lang="en-US" dirty="0">
                <a:solidFill>
                  <a:schemeClr val="bg1"/>
                </a:solidFill>
              </a:rPr>
              <a:t>: If a variable is assigned a constant and never changes, it is replaced by its constant value. Example: if(k) go to L3; becomes go to L3; if k = 2.</a:t>
            </a:r>
          </a:p>
          <a:p>
            <a:pPr>
              <a:lnSpc>
                <a:spcPct val="150000"/>
              </a:lnSpc>
            </a:pPr>
            <a:endParaRPr lang="en-US" dirty="0">
              <a:solidFill>
                <a:schemeClr val="bg1"/>
              </a:solidFill>
            </a:endParaRPr>
          </a:p>
          <a:p>
            <a:pPr>
              <a:lnSpc>
                <a:spcPct val="150000"/>
              </a:lnSpc>
            </a:pPr>
            <a:r>
              <a:rPr lang="en-US" sz="2000" b="1" u="sng" dirty="0">
                <a:solidFill>
                  <a:schemeClr val="bg1"/>
                </a:solidFill>
              </a:rPr>
              <a:t>Constant Folding</a:t>
            </a:r>
            <a:r>
              <a:rPr lang="en-US" dirty="0">
                <a:solidFill>
                  <a:schemeClr val="bg1"/>
                </a:solidFill>
              </a:rPr>
              <a:t>: Expressions with constant values are computed at compile time. Example: #define k 5, x = 2 * k results in x = 10.mpile Time Evaluation: Some expressions involving constants can be computed at compile time, reducing runtime overhead. Example: A = 2*(22.0/7.0)*r is evaluated during compilation.</a:t>
            </a:r>
          </a:p>
          <a:p>
            <a:pPr>
              <a:lnSpc>
                <a:spcPct val="150000"/>
              </a:lnSpc>
            </a:pPr>
            <a:endParaRPr lang="en-US" dirty="0">
              <a:solidFill>
                <a:schemeClr val="bg1"/>
              </a:solidFill>
            </a:endParaRPr>
          </a:p>
          <a:p>
            <a:pPr>
              <a:lnSpc>
                <a:spcPct val="150000"/>
              </a:lnSpc>
            </a:pPr>
            <a:endParaRPr lang="en-IN" dirty="0">
              <a:solidFill>
                <a:schemeClr val="bg1"/>
              </a:solidFill>
            </a:endParaRPr>
          </a:p>
        </p:txBody>
      </p:sp>
      <p:sp>
        <p:nvSpPr>
          <p:cNvPr id="6" name="TextBox 5">
            <a:extLst>
              <a:ext uri="{FF2B5EF4-FFF2-40B4-BE49-F238E27FC236}">
                <a16:creationId xmlns:a16="http://schemas.microsoft.com/office/drawing/2014/main" id="{0A94F914-A398-38FD-D723-A567AC1FACBB}"/>
              </a:ext>
            </a:extLst>
          </p:cNvPr>
          <p:cNvSpPr txBox="1"/>
          <p:nvPr/>
        </p:nvSpPr>
        <p:spPr>
          <a:xfrm>
            <a:off x="-2349909" y="1862817"/>
            <a:ext cx="1243780" cy="1754326"/>
          </a:xfrm>
          <a:prstGeom prst="rect">
            <a:avLst/>
          </a:prstGeom>
          <a:noFill/>
        </p:spPr>
        <p:txBody>
          <a:bodyPr wrap="square">
            <a:spAutoFit/>
          </a:bodyPr>
          <a:lstStyle/>
          <a:p>
            <a:pPr algn="l" fontAlgn="base">
              <a:buNone/>
            </a:pPr>
            <a:r>
              <a:rPr lang="en-IN" sz="1800" b="1" i="0" u="sng" dirty="0">
                <a:solidFill>
                  <a:schemeClr val="bg1"/>
                </a:solidFill>
                <a:effectLst/>
                <a:latin typeface="Nunito" pitchFamily="2" charset="0"/>
              </a:rPr>
              <a:t>Ways to Optimize Code</a:t>
            </a:r>
          </a:p>
          <a:p>
            <a:pPr>
              <a:buNone/>
            </a:pPr>
            <a:endParaRPr lang="en-IN" sz="1800" b="1" u="sng" dirty="0">
              <a:solidFill>
                <a:schemeClr val="bg1"/>
              </a:solidFill>
            </a:endParaRPr>
          </a:p>
          <a:p>
            <a:pPr>
              <a:buNone/>
            </a:pPr>
            <a:br>
              <a:rPr lang="en-IN" sz="1800" b="1" u="sng" dirty="0">
                <a:solidFill>
                  <a:schemeClr val="bg1"/>
                </a:solidFill>
              </a:rPr>
            </a:br>
            <a:endParaRPr lang="en-IN" sz="1800" b="1" u="sng" dirty="0">
              <a:solidFill>
                <a:schemeClr val="bg1"/>
              </a:solidFill>
            </a:endParaRPr>
          </a:p>
        </p:txBody>
      </p:sp>
    </p:spTree>
    <p:extLst>
      <p:ext uri="{BB962C8B-B14F-4D97-AF65-F5344CB8AC3E}">
        <p14:creationId xmlns:p14="http://schemas.microsoft.com/office/powerpoint/2010/main" val="3884782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AF5BE-D9D2-2787-5AA9-65A380C9098C}"/>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C45AB9F-4DEE-1CE1-8D1A-2F9B685F3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06B12A-E96F-DFC9-36D8-F00DCF6DD285}"/>
              </a:ext>
            </a:extLst>
          </p:cNvPr>
          <p:cNvSpPr txBox="1"/>
          <p:nvPr/>
        </p:nvSpPr>
        <p:spPr>
          <a:xfrm>
            <a:off x="855406" y="422787"/>
            <a:ext cx="6213987" cy="1569660"/>
          </a:xfrm>
          <a:prstGeom prst="rect">
            <a:avLst/>
          </a:prstGeom>
          <a:noFill/>
        </p:spPr>
        <p:txBody>
          <a:bodyPr wrap="square" rtlCol="0">
            <a:spAutoFit/>
          </a:bodyPr>
          <a:lstStyle/>
          <a:p>
            <a:pPr algn="l" fontAlgn="base">
              <a:buNone/>
            </a:pPr>
            <a:r>
              <a:rPr lang="en-IN" sz="2400" b="1" i="0" u="sng" dirty="0">
                <a:solidFill>
                  <a:schemeClr val="bg1"/>
                </a:solidFill>
                <a:effectLst/>
                <a:latin typeface="Nunito" pitchFamily="2" charset="0"/>
              </a:rPr>
              <a:t>Ways to Optimize Code</a:t>
            </a:r>
          </a:p>
          <a:p>
            <a:pPr>
              <a:buNone/>
            </a:pPr>
            <a:endParaRPr lang="en-IN" sz="2400" b="1" u="sng" dirty="0">
              <a:solidFill>
                <a:schemeClr val="bg1"/>
              </a:solidFill>
            </a:endParaRPr>
          </a:p>
          <a:p>
            <a:pPr>
              <a:buNone/>
            </a:pPr>
            <a:br>
              <a:rPr lang="en-IN" sz="2400" b="1" u="sng" dirty="0">
                <a:solidFill>
                  <a:schemeClr val="bg1"/>
                </a:solidFill>
              </a:rPr>
            </a:br>
            <a:endParaRPr lang="en-IN" sz="2400" b="1" u="sng" dirty="0">
              <a:solidFill>
                <a:schemeClr val="bg1"/>
              </a:solidFill>
            </a:endParaRPr>
          </a:p>
        </p:txBody>
      </p:sp>
      <p:sp>
        <p:nvSpPr>
          <p:cNvPr id="6" name="TextBox 5">
            <a:extLst>
              <a:ext uri="{FF2B5EF4-FFF2-40B4-BE49-F238E27FC236}">
                <a16:creationId xmlns:a16="http://schemas.microsoft.com/office/drawing/2014/main" id="{A6A2DD20-7724-0299-2C45-87182BB1050E}"/>
              </a:ext>
            </a:extLst>
          </p:cNvPr>
          <p:cNvSpPr txBox="1"/>
          <p:nvPr/>
        </p:nvSpPr>
        <p:spPr>
          <a:xfrm>
            <a:off x="540774" y="1061883"/>
            <a:ext cx="10481187" cy="6051015"/>
          </a:xfrm>
          <a:prstGeom prst="rect">
            <a:avLst/>
          </a:prstGeom>
          <a:noFill/>
        </p:spPr>
        <p:txBody>
          <a:bodyPr wrap="square" rtlCol="0">
            <a:spAutoFit/>
          </a:bodyPr>
          <a:lstStyle/>
          <a:p>
            <a:pPr>
              <a:lnSpc>
                <a:spcPct val="150000"/>
              </a:lnSpc>
            </a:pPr>
            <a:r>
              <a:rPr lang="en-US" sz="2000" b="1" u="sng" dirty="0" err="1">
                <a:solidFill>
                  <a:schemeClr val="bg1"/>
                </a:solidFill>
              </a:rPr>
              <a:t>CoCompile</a:t>
            </a:r>
            <a:r>
              <a:rPr lang="en-US" sz="2000" b="1" u="sng" dirty="0">
                <a:solidFill>
                  <a:schemeClr val="bg1"/>
                </a:solidFill>
              </a:rPr>
              <a:t> Time Evaluation</a:t>
            </a:r>
            <a:r>
              <a:rPr lang="en-US" dirty="0">
                <a:solidFill>
                  <a:schemeClr val="bg1"/>
                </a:solidFill>
              </a:rPr>
              <a:t>: Some expressions involving constants can be computed at compile time, reducing runtime overhead. Example: A = 2*(22.0/7.0)*r is evaluated during compilation.</a:t>
            </a:r>
          </a:p>
          <a:p>
            <a:pPr>
              <a:lnSpc>
                <a:spcPct val="150000"/>
              </a:lnSpc>
            </a:pPr>
            <a:endParaRPr lang="en-US" dirty="0">
              <a:solidFill>
                <a:schemeClr val="bg1"/>
              </a:solidFill>
            </a:endParaRPr>
          </a:p>
          <a:p>
            <a:pPr>
              <a:lnSpc>
                <a:spcPct val="150000"/>
              </a:lnSpc>
            </a:pPr>
            <a:r>
              <a:rPr lang="en-US" sz="2000" b="1" u="sng" dirty="0">
                <a:solidFill>
                  <a:schemeClr val="bg1"/>
                </a:solidFill>
              </a:rPr>
              <a:t>Variable Propagation</a:t>
            </a:r>
            <a:r>
              <a:rPr lang="en-US" dirty="0">
                <a:solidFill>
                  <a:schemeClr val="bg1"/>
                </a:solidFill>
              </a:rPr>
              <a:t>: If a variable is assigned another variable's value and remains unchanged, it can be directly replaced, reducing redundant assignments. Example: d = x * b + 4 becomes d = a * b + 4.</a:t>
            </a:r>
          </a:p>
          <a:p>
            <a:pPr>
              <a:lnSpc>
                <a:spcPct val="150000"/>
              </a:lnSpc>
            </a:pPr>
            <a:endParaRPr lang="en-US" dirty="0">
              <a:solidFill>
                <a:schemeClr val="bg1"/>
              </a:solidFill>
            </a:endParaRPr>
          </a:p>
          <a:p>
            <a:pPr>
              <a:lnSpc>
                <a:spcPct val="150000"/>
              </a:lnSpc>
            </a:pPr>
            <a:r>
              <a:rPr lang="en-US" sz="2000" b="1" u="sng" dirty="0">
                <a:solidFill>
                  <a:schemeClr val="bg1"/>
                </a:solidFill>
              </a:rPr>
              <a:t>Constant Propagation</a:t>
            </a:r>
            <a:r>
              <a:rPr lang="en-US" dirty="0">
                <a:solidFill>
                  <a:schemeClr val="bg1"/>
                </a:solidFill>
              </a:rPr>
              <a:t>: If a variable is assigned a constant and never changes, it is replaced by its constant value. Example: if(k) go to L3; becomes go to L3; if k = 2.</a:t>
            </a:r>
          </a:p>
          <a:p>
            <a:pPr>
              <a:lnSpc>
                <a:spcPct val="150000"/>
              </a:lnSpc>
            </a:pPr>
            <a:endParaRPr lang="en-US" dirty="0">
              <a:solidFill>
                <a:schemeClr val="bg1"/>
              </a:solidFill>
            </a:endParaRPr>
          </a:p>
          <a:p>
            <a:pPr>
              <a:lnSpc>
                <a:spcPct val="150000"/>
              </a:lnSpc>
            </a:pPr>
            <a:r>
              <a:rPr lang="en-US" sz="2000" b="1" u="sng" dirty="0">
                <a:solidFill>
                  <a:schemeClr val="bg1"/>
                </a:solidFill>
              </a:rPr>
              <a:t>Constant Folding</a:t>
            </a:r>
            <a:r>
              <a:rPr lang="en-US" dirty="0">
                <a:solidFill>
                  <a:schemeClr val="bg1"/>
                </a:solidFill>
              </a:rPr>
              <a:t>: Expressions with constant values are computed at compile time. Example: #define k 5, x = 2 * k results in x = 10.mpile Time Evaluation: Some expressions involving constants can be computed at compile time, reducing runtime overhead. Example: A = 2*(22.0/7.0)*r is evaluated during compilation.</a:t>
            </a:r>
          </a:p>
          <a:p>
            <a:pPr>
              <a:lnSpc>
                <a:spcPct val="150000"/>
              </a:lnSpc>
            </a:pPr>
            <a:endParaRPr lang="en-US" dirty="0">
              <a:solidFill>
                <a:schemeClr val="bg1"/>
              </a:solidFill>
            </a:endParaRPr>
          </a:p>
          <a:p>
            <a:pPr>
              <a:lnSpc>
                <a:spcPct val="150000"/>
              </a:lnSpc>
            </a:pPr>
            <a:endParaRPr lang="en-IN" dirty="0">
              <a:solidFill>
                <a:schemeClr val="bg1"/>
              </a:solidFill>
            </a:endParaRPr>
          </a:p>
        </p:txBody>
      </p:sp>
      <p:sp>
        <p:nvSpPr>
          <p:cNvPr id="9" name="TextBox 8">
            <a:extLst>
              <a:ext uri="{FF2B5EF4-FFF2-40B4-BE49-F238E27FC236}">
                <a16:creationId xmlns:a16="http://schemas.microsoft.com/office/drawing/2014/main" id="{60CE274B-CDBA-DEAC-D25D-2B433ED11A37}"/>
              </a:ext>
            </a:extLst>
          </p:cNvPr>
          <p:cNvSpPr txBox="1"/>
          <p:nvPr/>
        </p:nvSpPr>
        <p:spPr>
          <a:xfrm>
            <a:off x="-954959" y="872412"/>
            <a:ext cx="361336" cy="129850932"/>
          </a:xfrm>
          <a:prstGeom prst="rect">
            <a:avLst/>
          </a:prstGeom>
          <a:noFill/>
        </p:spPr>
        <p:txBody>
          <a:bodyPr wrap="square">
            <a:spAutoFit/>
          </a:bodyPr>
          <a:lstStyle/>
          <a:p>
            <a:r>
              <a:rPr lang="en-US" sz="2000" b="1" u="sng" dirty="0">
                <a:solidFill>
                  <a:schemeClr val="bg1"/>
                </a:solidFill>
              </a:rPr>
              <a:t>Copy Propagation</a:t>
            </a:r>
            <a:r>
              <a:rPr lang="en-US" sz="1800" dirty="0">
                <a:solidFill>
                  <a:schemeClr val="bg1"/>
                </a:solidFill>
              </a:rPr>
              <a:t>: If one variable is assigned another and remains unchanged, the first variable can be replaced by the second. Example: d = x * b + 4 is optimized to d = a * b + 4.</a:t>
            </a:r>
          </a:p>
          <a:p>
            <a:endParaRPr lang="en-US" sz="1800" dirty="0">
              <a:solidFill>
                <a:schemeClr val="bg1"/>
              </a:solidFill>
            </a:endParaRPr>
          </a:p>
          <a:p>
            <a:r>
              <a:rPr lang="en-US" sz="2000" b="1" u="sng" dirty="0">
                <a:solidFill>
                  <a:schemeClr val="bg1"/>
                </a:solidFill>
              </a:rPr>
              <a:t>Common Subexpression Elimination</a:t>
            </a:r>
            <a:r>
              <a:rPr lang="en-US" sz="1800" dirty="0">
                <a:solidFill>
                  <a:schemeClr val="bg1"/>
                </a:solidFill>
              </a:rPr>
              <a:t>: Repeated computations of the same expression are eliminated by storing the result. Example: a * b and x * b are computed once instead of twice.</a:t>
            </a:r>
          </a:p>
          <a:p>
            <a:endParaRPr lang="en-US" sz="1800" dirty="0">
              <a:solidFill>
                <a:schemeClr val="bg1"/>
              </a:solidFill>
            </a:endParaRPr>
          </a:p>
          <a:p>
            <a:r>
              <a:rPr lang="en-US" sz="2000" b="1" u="sng" dirty="0">
                <a:solidFill>
                  <a:schemeClr val="bg1"/>
                </a:solidFill>
              </a:rPr>
              <a:t>Dead Code Elimination</a:t>
            </a:r>
            <a:r>
              <a:rPr lang="en-US" sz="1800" dirty="0">
                <a:solidFill>
                  <a:schemeClr val="bg1"/>
                </a:solidFill>
              </a:rPr>
              <a:t>: Code that does not affect the program's outcome is removed. Example: Unused variables or redundant assignments are deleted.</a:t>
            </a:r>
          </a:p>
          <a:p>
            <a:endParaRPr lang="en-US" sz="1800" dirty="0">
              <a:solidFill>
                <a:schemeClr val="bg1"/>
              </a:solidFill>
            </a:endParaRPr>
          </a:p>
          <a:p>
            <a:r>
              <a:rPr lang="en-US" sz="1800" b="1" u="sng" dirty="0">
                <a:solidFill>
                  <a:schemeClr val="bg1"/>
                </a:solidFill>
              </a:rPr>
              <a:t>Unreachable Code Elimination: </a:t>
            </a:r>
            <a:r>
              <a:rPr lang="en-US" sz="1800" dirty="0">
                <a:solidFill>
                  <a:schemeClr val="bg1"/>
                </a:solidFill>
              </a:rPr>
              <a:t>Code that can never be executed is removed. Example: Code after return is deleted, as it will never run.</a:t>
            </a:r>
            <a:endParaRPr lang="en-IN" dirty="0"/>
          </a:p>
        </p:txBody>
      </p:sp>
    </p:spTree>
    <p:extLst>
      <p:ext uri="{BB962C8B-B14F-4D97-AF65-F5344CB8AC3E}">
        <p14:creationId xmlns:p14="http://schemas.microsoft.com/office/powerpoint/2010/main" val="4215335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962F2-70C8-FE7D-887E-2B211EFECA2D}"/>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3BF7749-93D0-E179-BA09-39122713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F79A32-74BA-BDC6-4D0E-2B55121DDF3B}"/>
              </a:ext>
            </a:extLst>
          </p:cNvPr>
          <p:cNvSpPr txBox="1"/>
          <p:nvPr/>
        </p:nvSpPr>
        <p:spPr>
          <a:xfrm>
            <a:off x="786581" y="757084"/>
            <a:ext cx="9822425" cy="3970318"/>
          </a:xfrm>
          <a:prstGeom prst="rect">
            <a:avLst/>
          </a:prstGeom>
          <a:noFill/>
        </p:spPr>
        <p:txBody>
          <a:bodyPr wrap="square" rtlCol="0">
            <a:spAutoFit/>
          </a:bodyPr>
          <a:lstStyle/>
          <a:p>
            <a:r>
              <a:rPr lang="en-US" sz="2400" b="1" u="sng" dirty="0">
                <a:solidFill>
                  <a:schemeClr val="bg1"/>
                </a:solidFill>
              </a:rPr>
              <a:t>Copy Propagation</a:t>
            </a:r>
            <a:r>
              <a:rPr lang="en-US" sz="2000" dirty="0">
                <a:solidFill>
                  <a:schemeClr val="bg1"/>
                </a:solidFill>
              </a:rPr>
              <a:t>: If one variable is assigned another and remains unchanged, the first variable can be replaced by the second. Example: d = x * b + 4 is optimized to d = a * b + 4.</a:t>
            </a:r>
          </a:p>
          <a:p>
            <a:endParaRPr lang="en-US" sz="2000" dirty="0">
              <a:solidFill>
                <a:schemeClr val="bg1"/>
              </a:solidFill>
            </a:endParaRPr>
          </a:p>
          <a:p>
            <a:r>
              <a:rPr lang="en-US" sz="2400" b="1" u="sng" dirty="0">
                <a:solidFill>
                  <a:schemeClr val="bg1"/>
                </a:solidFill>
              </a:rPr>
              <a:t>Common Subexpression Elimination</a:t>
            </a:r>
            <a:r>
              <a:rPr lang="en-US" sz="2000" dirty="0">
                <a:solidFill>
                  <a:schemeClr val="bg1"/>
                </a:solidFill>
              </a:rPr>
              <a:t>: Repeated computations of the same expression are eliminated by storing the result. Example: a * b and x * b are computed once instead of twice.</a:t>
            </a:r>
          </a:p>
          <a:p>
            <a:endParaRPr lang="en-US" sz="2000" dirty="0">
              <a:solidFill>
                <a:schemeClr val="bg1"/>
              </a:solidFill>
            </a:endParaRPr>
          </a:p>
          <a:p>
            <a:r>
              <a:rPr lang="en-US" sz="2400" b="1" u="sng" dirty="0">
                <a:solidFill>
                  <a:schemeClr val="bg1"/>
                </a:solidFill>
              </a:rPr>
              <a:t>Dead Code Elimination</a:t>
            </a:r>
            <a:r>
              <a:rPr lang="en-US" sz="2000" dirty="0">
                <a:solidFill>
                  <a:schemeClr val="bg1"/>
                </a:solidFill>
              </a:rPr>
              <a:t>: Code that does not affect the program's outcome is removed. Example: Unused variables or redundant assignments are deleted.</a:t>
            </a:r>
          </a:p>
          <a:p>
            <a:endParaRPr lang="en-US" sz="2000" dirty="0">
              <a:solidFill>
                <a:schemeClr val="bg1"/>
              </a:solidFill>
            </a:endParaRPr>
          </a:p>
          <a:p>
            <a:r>
              <a:rPr lang="en-US" sz="2000" b="1" u="sng" dirty="0">
                <a:solidFill>
                  <a:schemeClr val="bg1"/>
                </a:solidFill>
              </a:rPr>
              <a:t>Unreachable Code Elimination: </a:t>
            </a:r>
            <a:r>
              <a:rPr lang="en-US" sz="2000" dirty="0">
                <a:solidFill>
                  <a:schemeClr val="bg1"/>
                </a:solidFill>
              </a:rPr>
              <a:t>Code that can never be executed is removed. Example: Code after return is deleted, as it will never run.</a:t>
            </a:r>
            <a:endParaRPr lang="en-IN" dirty="0"/>
          </a:p>
        </p:txBody>
      </p:sp>
      <p:sp>
        <p:nvSpPr>
          <p:cNvPr id="4" name="TextBox 3">
            <a:extLst>
              <a:ext uri="{FF2B5EF4-FFF2-40B4-BE49-F238E27FC236}">
                <a16:creationId xmlns:a16="http://schemas.microsoft.com/office/drawing/2014/main" id="{151F6B60-79E8-E813-061D-8263EFC455A9}"/>
              </a:ext>
            </a:extLst>
          </p:cNvPr>
          <p:cNvSpPr txBox="1"/>
          <p:nvPr/>
        </p:nvSpPr>
        <p:spPr>
          <a:xfrm>
            <a:off x="-1986116" y="930479"/>
            <a:ext cx="1986116" cy="15792144"/>
          </a:xfrm>
          <a:prstGeom prst="rect">
            <a:avLst/>
          </a:prstGeom>
          <a:noFill/>
        </p:spPr>
        <p:txBody>
          <a:bodyPr wrap="square">
            <a:spAutoFit/>
          </a:bodyPr>
          <a:lstStyle/>
          <a:p>
            <a:pPr>
              <a:lnSpc>
                <a:spcPct val="150000"/>
              </a:lnSpc>
            </a:pPr>
            <a:r>
              <a:rPr lang="en-US" sz="2000" b="1" u="sng" dirty="0">
                <a:solidFill>
                  <a:schemeClr val="bg1"/>
                </a:solidFill>
              </a:rPr>
              <a:t>Function Inlining</a:t>
            </a:r>
            <a:r>
              <a:rPr lang="en-US" dirty="0">
                <a:solidFill>
                  <a:schemeClr val="bg1"/>
                </a:solidFill>
              </a:rPr>
              <a:t>: Instead of calling a function, its code is directly inserted where used, reducing function call overhead. Example: inline functions in C++.</a:t>
            </a:r>
          </a:p>
          <a:p>
            <a:pPr>
              <a:lnSpc>
                <a:spcPct val="150000"/>
              </a:lnSpc>
            </a:pPr>
            <a:endParaRPr lang="en-US" dirty="0">
              <a:solidFill>
                <a:schemeClr val="bg1"/>
              </a:solidFill>
            </a:endParaRPr>
          </a:p>
          <a:p>
            <a:pPr>
              <a:lnSpc>
                <a:spcPct val="150000"/>
              </a:lnSpc>
            </a:pPr>
            <a:r>
              <a:rPr lang="en-US" sz="2000" b="1" u="sng" dirty="0">
                <a:solidFill>
                  <a:schemeClr val="bg1"/>
                </a:solidFill>
              </a:rPr>
              <a:t>Function Cloning</a:t>
            </a:r>
            <a:r>
              <a:rPr lang="en-US" dirty="0">
                <a:solidFill>
                  <a:schemeClr val="bg1"/>
                </a:solidFill>
              </a:rPr>
              <a:t>: Multiple optimized versions of a function are created for different input cases. Example: Function overloading in C++.</a:t>
            </a:r>
          </a:p>
          <a:p>
            <a:pPr>
              <a:lnSpc>
                <a:spcPct val="150000"/>
              </a:lnSpc>
            </a:pPr>
            <a:endParaRPr lang="en-US" dirty="0">
              <a:solidFill>
                <a:schemeClr val="bg1"/>
              </a:solidFill>
            </a:endParaRPr>
          </a:p>
          <a:p>
            <a:pPr>
              <a:lnSpc>
                <a:spcPct val="150000"/>
              </a:lnSpc>
            </a:pPr>
            <a:r>
              <a:rPr lang="en-US" sz="2000" b="1" u="sng" dirty="0">
                <a:solidFill>
                  <a:schemeClr val="bg1"/>
                </a:solidFill>
              </a:rPr>
              <a:t>Induction Variable &amp; Strength Reduction: </a:t>
            </a:r>
            <a:r>
              <a:rPr lang="en-US" dirty="0">
                <a:solidFill>
                  <a:schemeClr val="bg1"/>
                </a:solidFill>
              </a:rPr>
              <a:t>Optimizing loop variables and replacing expensive operations with simpler ones. Example: a = a * 16 is rewritten as a = a &lt;&lt; 4.</a:t>
            </a:r>
          </a:p>
          <a:p>
            <a:pPr>
              <a:lnSpc>
                <a:spcPct val="150000"/>
              </a:lnSpc>
            </a:pPr>
            <a:endParaRPr lang="en-US" dirty="0">
              <a:solidFill>
                <a:schemeClr val="bg1"/>
              </a:solidFill>
            </a:endParaRPr>
          </a:p>
          <a:p>
            <a:pPr>
              <a:lnSpc>
                <a:spcPct val="150000"/>
              </a:lnSpc>
            </a:pPr>
            <a:endParaRPr lang="en-US" dirty="0">
              <a:solidFill>
                <a:schemeClr val="bg1"/>
              </a:solidFill>
            </a:endParaRPr>
          </a:p>
          <a:p>
            <a:pPr>
              <a:lnSpc>
                <a:spcPct val="150000"/>
              </a:lnSpc>
            </a:pPr>
            <a:endParaRPr lang="en-US" dirty="0">
              <a:solidFill>
                <a:schemeClr val="bg1"/>
              </a:solidFill>
            </a:endParaRPr>
          </a:p>
        </p:txBody>
      </p:sp>
    </p:spTree>
    <p:extLst>
      <p:ext uri="{BB962C8B-B14F-4D97-AF65-F5344CB8AC3E}">
        <p14:creationId xmlns:p14="http://schemas.microsoft.com/office/powerpoint/2010/main" val="159907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7ED47-35D3-BE6F-EEEF-AE7A9895DFA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9CD840E-9FFE-E015-E95C-E1ABE96F1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C2DF3A-7331-E7E6-CBB8-BF133D429014}"/>
              </a:ext>
            </a:extLst>
          </p:cNvPr>
          <p:cNvSpPr txBox="1"/>
          <p:nvPr/>
        </p:nvSpPr>
        <p:spPr>
          <a:xfrm>
            <a:off x="855406" y="757084"/>
            <a:ext cx="9360309" cy="4758354"/>
          </a:xfrm>
          <a:prstGeom prst="rect">
            <a:avLst/>
          </a:prstGeom>
          <a:noFill/>
        </p:spPr>
        <p:txBody>
          <a:bodyPr wrap="square" rtlCol="0">
            <a:spAutoFit/>
          </a:bodyPr>
          <a:lstStyle/>
          <a:p>
            <a:pPr>
              <a:lnSpc>
                <a:spcPct val="150000"/>
              </a:lnSpc>
            </a:pPr>
            <a:r>
              <a:rPr lang="en-US" sz="2000" b="1" u="sng" dirty="0">
                <a:solidFill>
                  <a:schemeClr val="bg1"/>
                </a:solidFill>
              </a:rPr>
              <a:t>Function Inlining</a:t>
            </a:r>
            <a:r>
              <a:rPr lang="en-US" dirty="0">
                <a:solidFill>
                  <a:schemeClr val="bg1"/>
                </a:solidFill>
              </a:rPr>
              <a:t>: Instead of calling a function, its code is directly inserted where used, reducing function call overhead. Example: inline functions in C++.</a:t>
            </a:r>
          </a:p>
          <a:p>
            <a:pPr>
              <a:lnSpc>
                <a:spcPct val="150000"/>
              </a:lnSpc>
            </a:pPr>
            <a:endParaRPr lang="en-US" dirty="0">
              <a:solidFill>
                <a:schemeClr val="bg1"/>
              </a:solidFill>
            </a:endParaRPr>
          </a:p>
          <a:p>
            <a:pPr>
              <a:lnSpc>
                <a:spcPct val="150000"/>
              </a:lnSpc>
            </a:pPr>
            <a:r>
              <a:rPr lang="en-US" sz="2000" b="1" u="sng" dirty="0">
                <a:solidFill>
                  <a:schemeClr val="bg1"/>
                </a:solidFill>
              </a:rPr>
              <a:t>Function Cloning</a:t>
            </a:r>
            <a:r>
              <a:rPr lang="en-US" dirty="0">
                <a:solidFill>
                  <a:schemeClr val="bg1"/>
                </a:solidFill>
              </a:rPr>
              <a:t>: Multiple optimized versions of a function are created for different input cases. Example: Function overloading in C++.</a:t>
            </a:r>
          </a:p>
          <a:p>
            <a:pPr>
              <a:lnSpc>
                <a:spcPct val="150000"/>
              </a:lnSpc>
            </a:pPr>
            <a:endParaRPr lang="en-US" dirty="0">
              <a:solidFill>
                <a:schemeClr val="bg1"/>
              </a:solidFill>
            </a:endParaRPr>
          </a:p>
          <a:p>
            <a:pPr>
              <a:lnSpc>
                <a:spcPct val="150000"/>
              </a:lnSpc>
            </a:pPr>
            <a:r>
              <a:rPr lang="en-US" sz="2000" b="1" u="sng" dirty="0">
                <a:solidFill>
                  <a:schemeClr val="bg1"/>
                </a:solidFill>
              </a:rPr>
              <a:t>Induction Variable &amp; Strength Reduction: </a:t>
            </a:r>
            <a:r>
              <a:rPr lang="en-US" dirty="0">
                <a:solidFill>
                  <a:schemeClr val="bg1"/>
                </a:solidFill>
              </a:rPr>
              <a:t>Optimizing loop variables and replacing expensive operations with simpler ones. Example: a = a * 16 is rewritten as a = a &lt;&lt; 4.</a:t>
            </a:r>
          </a:p>
          <a:p>
            <a:pPr>
              <a:lnSpc>
                <a:spcPct val="150000"/>
              </a:lnSpc>
            </a:pPr>
            <a:endParaRPr lang="en-US" dirty="0">
              <a:solidFill>
                <a:schemeClr val="bg1"/>
              </a:solidFill>
            </a:endParaRPr>
          </a:p>
          <a:p>
            <a:pPr>
              <a:lnSpc>
                <a:spcPct val="150000"/>
              </a:lnSpc>
            </a:pPr>
            <a:endParaRPr lang="en-US" dirty="0">
              <a:solidFill>
                <a:schemeClr val="bg1"/>
              </a:solidFill>
            </a:endParaRPr>
          </a:p>
          <a:p>
            <a:pPr>
              <a:lnSpc>
                <a:spcPct val="150000"/>
              </a:lnSpc>
            </a:pPr>
            <a:endParaRPr lang="en-US" dirty="0">
              <a:solidFill>
                <a:schemeClr val="bg1"/>
              </a:solidFill>
            </a:endParaRPr>
          </a:p>
        </p:txBody>
      </p:sp>
      <p:sp>
        <p:nvSpPr>
          <p:cNvPr id="5" name="TextBox 4">
            <a:extLst>
              <a:ext uri="{FF2B5EF4-FFF2-40B4-BE49-F238E27FC236}">
                <a16:creationId xmlns:a16="http://schemas.microsoft.com/office/drawing/2014/main" id="{894E2D4F-C7DC-D2BB-45AF-6B97AE3ADA81}"/>
              </a:ext>
            </a:extLst>
          </p:cNvPr>
          <p:cNvSpPr txBox="1"/>
          <p:nvPr/>
        </p:nvSpPr>
        <p:spPr>
          <a:xfrm>
            <a:off x="12801600" y="0"/>
            <a:ext cx="757084" cy="186515803"/>
          </a:xfrm>
          <a:prstGeom prst="rect">
            <a:avLst/>
          </a:prstGeom>
          <a:noFill/>
        </p:spPr>
        <p:txBody>
          <a:bodyPr wrap="square">
            <a:spAutoFit/>
          </a:bodyPr>
          <a:lstStyle/>
          <a:p>
            <a:pPr algn="l" fontAlgn="base">
              <a:lnSpc>
                <a:spcPct val="150000"/>
              </a:lnSpc>
              <a:buNone/>
            </a:pPr>
            <a:r>
              <a:rPr lang="en-US" sz="2000" b="1" i="0" dirty="0">
                <a:solidFill>
                  <a:schemeClr val="bg1"/>
                </a:solidFill>
                <a:effectLst/>
                <a:latin typeface="Nunito" pitchFamily="2" charset="0"/>
              </a:rPr>
              <a:t>Advantages of Code Optimization</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Improved performance</a:t>
            </a:r>
            <a:r>
              <a:rPr lang="en-US" b="1" i="0" dirty="0">
                <a:solidFill>
                  <a:schemeClr val="bg1"/>
                </a:solidFill>
                <a:effectLst/>
                <a:latin typeface="Nunito" pitchFamily="2" charset="0"/>
              </a:rPr>
              <a:t>: </a:t>
            </a:r>
            <a:r>
              <a:rPr lang="en-US" b="0" i="0" dirty="0">
                <a:solidFill>
                  <a:schemeClr val="bg1"/>
                </a:solidFill>
                <a:effectLst/>
                <a:latin typeface="Nunito" pitchFamily="2" charset="0"/>
              </a:rPr>
              <a:t>Code optimization can result in code that executes faster and uses fewer resources, leading to improved performance.</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Reduction in code size</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help reduce the size of the generated code, making it easier to distribute and deploy.</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Increased portability</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result in code that is more portable across different platforms, making it easier to target a wider range of hardware and software.</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Reduced power consumption</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lead to code that consumes less power, making it more energy-efficient.</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Improved maintainability</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result in code that is easier to understand and maintain, reducing the cost of software maintenance.</a:t>
            </a:r>
          </a:p>
          <a:p>
            <a:pPr>
              <a:lnSpc>
                <a:spcPct val="150000"/>
              </a:lnSpc>
            </a:pPr>
            <a:endParaRPr lang="en-IN" dirty="0">
              <a:solidFill>
                <a:schemeClr val="bg1"/>
              </a:solidFill>
            </a:endParaRPr>
          </a:p>
        </p:txBody>
      </p:sp>
    </p:spTree>
    <p:extLst>
      <p:ext uri="{BB962C8B-B14F-4D97-AF65-F5344CB8AC3E}">
        <p14:creationId xmlns:p14="http://schemas.microsoft.com/office/powerpoint/2010/main" val="745698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2B637-43F3-5F26-AEF9-A95DED53B02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39F396E-36D8-1F14-D9F1-20AB845ED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F67194-BB0F-76FB-762D-983099A23B5A}"/>
              </a:ext>
            </a:extLst>
          </p:cNvPr>
          <p:cNvSpPr txBox="1"/>
          <p:nvPr/>
        </p:nvSpPr>
        <p:spPr>
          <a:xfrm>
            <a:off x="732504" y="550607"/>
            <a:ext cx="10982632" cy="6189515"/>
          </a:xfrm>
          <a:prstGeom prst="rect">
            <a:avLst/>
          </a:prstGeom>
          <a:noFill/>
        </p:spPr>
        <p:txBody>
          <a:bodyPr wrap="square" rtlCol="0">
            <a:spAutoFit/>
          </a:bodyPr>
          <a:lstStyle/>
          <a:p>
            <a:pPr algn="l" fontAlgn="base">
              <a:lnSpc>
                <a:spcPct val="150000"/>
              </a:lnSpc>
              <a:buNone/>
            </a:pPr>
            <a:r>
              <a:rPr lang="en-US" sz="2000" b="1" i="0" dirty="0">
                <a:solidFill>
                  <a:schemeClr val="bg1"/>
                </a:solidFill>
                <a:effectLst/>
                <a:latin typeface="Nunito" pitchFamily="2" charset="0"/>
              </a:rPr>
              <a:t>Advantages of Code Optimization</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Improved performance</a:t>
            </a:r>
            <a:r>
              <a:rPr lang="en-US" b="1" i="0" dirty="0">
                <a:solidFill>
                  <a:schemeClr val="bg1"/>
                </a:solidFill>
                <a:effectLst/>
                <a:latin typeface="Nunito" pitchFamily="2" charset="0"/>
              </a:rPr>
              <a:t>: </a:t>
            </a:r>
            <a:r>
              <a:rPr lang="en-US" b="0" i="0" dirty="0">
                <a:solidFill>
                  <a:schemeClr val="bg1"/>
                </a:solidFill>
                <a:effectLst/>
                <a:latin typeface="Nunito" pitchFamily="2" charset="0"/>
              </a:rPr>
              <a:t>Code optimization can result in code that executes faster and uses fewer resources, leading to improved performance.</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Reduction in code size</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help reduce the size of the generated code, making it easier to distribute and deploy.</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Increased portability</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result in code that is more portable across different platforms, making it easier to target a wider range of hardware and software.</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Reduced power consumption</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lead to code that consumes less power, making it more energy-efficient.</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Improved maintainability</a:t>
            </a:r>
            <a:r>
              <a:rPr lang="en-US" b="1" i="0" dirty="0">
                <a:solidFill>
                  <a:schemeClr val="bg1"/>
                </a:solidFill>
                <a:effectLst/>
                <a:latin typeface="Nunito" pitchFamily="2" charset="0"/>
              </a:rPr>
              <a:t>:</a:t>
            </a:r>
            <a:r>
              <a:rPr lang="en-US" b="0" i="0" dirty="0">
                <a:solidFill>
                  <a:schemeClr val="bg1"/>
                </a:solidFill>
                <a:effectLst/>
                <a:latin typeface="Nunito" pitchFamily="2" charset="0"/>
              </a:rPr>
              <a:t> Code optimization can result in code that is easier to understand and maintain, reducing the cost of software maintenance.</a:t>
            </a:r>
          </a:p>
          <a:p>
            <a:pPr>
              <a:lnSpc>
                <a:spcPct val="150000"/>
              </a:lnSpc>
            </a:pPr>
            <a:endParaRPr lang="en-IN" dirty="0">
              <a:solidFill>
                <a:schemeClr val="bg1"/>
              </a:solidFill>
            </a:endParaRPr>
          </a:p>
        </p:txBody>
      </p:sp>
      <p:sp>
        <p:nvSpPr>
          <p:cNvPr id="4" name="TextBox 3">
            <a:extLst>
              <a:ext uri="{FF2B5EF4-FFF2-40B4-BE49-F238E27FC236}">
                <a16:creationId xmlns:a16="http://schemas.microsoft.com/office/drawing/2014/main" id="{6224159E-1381-C609-88B5-6D30B9508B78}"/>
              </a:ext>
            </a:extLst>
          </p:cNvPr>
          <p:cNvSpPr txBox="1"/>
          <p:nvPr/>
        </p:nvSpPr>
        <p:spPr>
          <a:xfrm>
            <a:off x="-1042219" y="97787"/>
            <a:ext cx="776748" cy="146858793"/>
          </a:xfrm>
          <a:prstGeom prst="rect">
            <a:avLst/>
          </a:prstGeom>
          <a:noFill/>
        </p:spPr>
        <p:txBody>
          <a:bodyPr wrap="square">
            <a:spAutoFit/>
          </a:bodyPr>
          <a:lstStyle/>
          <a:p>
            <a:pPr algn="l" fontAlgn="base">
              <a:lnSpc>
                <a:spcPct val="150000"/>
              </a:lnSpc>
              <a:buNone/>
            </a:pPr>
            <a:r>
              <a:rPr lang="en-US" sz="2000" b="1" i="0" dirty="0">
                <a:solidFill>
                  <a:schemeClr val="bg1"/>
                </a:solidFill>
                <a:effectLst/>
                <a:latin typeface="Nunito" pitchFamily="2" charset="0"/>
              </a:rPr>
              <a:t>Disadvantages of Code Optimization</a:t>
            </a:r>
          </a:p>
          <a:p>
            <a:pPr algn="l" fontAlgn="base">
              <a:lnSpc>
                <a:spcPct val="150000"/>
              </a:lnSpc>
              <a:buNone/>
            </a:pPr>
            <a:endParaRPr lang="en-US" sz="2000" b="1" i="0" dirty="0">
              <a:solidFill>
                <a:schemeClr val="bg1"/>
              </a:solidFill>
              <a:effectLst/>
              <a:latin typeface="Nunito" pitchFamily="2" charset="0"/>
            </a:endParaRP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Increased compilation time: </a:t>
            </a:r>
            <a:r>
              <a:rPr lang="en-US" i="0" dirty="0">
                <a:solidFill>
                  <a:schemeClr val="bg1"/>
                </a:solidFill>
                <a:effectLst/>
                <a:latin typeface="Nunito" pitchFamily="2" charset="0"/>
              </a:rPr>
              <a:t>Code optimization can significantly increase the compilation time, which can be a significant drawback when developing large software systems.</a:t>
            </a:r>
          </a:p>
          <a:p>
            <a:pPr marL="342900" indent="-342900" algn="l" fontAlgn="base">
              <a:lnSpc>
                <a:spcPct val="150000"/>
              </a:lnSpc>
              <a:spcAft>
                <a:spcPts val="1800"/>
              </a:spcAft>
              <a:buFont typeface="+mj-lt"/>
              <a:buAutoNum type="arabicPeriod"/>
            </a:pPr>
            <a:r>
              <a:rPr lang="en-US" sz="2000" b="1" i="0" dirty="0">
                <a:solidFill>
                  <a:schemeClr val="bg1"/>
                </a:solidFill>
                <a:effectLst/>
                <a:latin typeface="Nunito" pitchFamily="2" charset="0"/>
              </a:rPr>
              <a:t>Increased complexity</a:t>
            </a:r>
            <a:r>
              <a:rPr lang="en-US" i="0" dirty="0">
                <a:solidFill>
                  <a:schemeClr val="bg1"/>
                </a:solidFill>
                <a:effectLst/>
                <a:latin typeface="Nunito" pitchFamily="2" charset="0"/>
              </a:rPr>
              <a:t>: Code optimization can result in more complex code, making it harder to understand and debug.</a:t>
            </a:r>
          </a:p>
          <a:p>
            <a:pPr marL="342900" indent="-342900" algn="l" fontAlgn="base">
              <a:lnSpc>
                <a:spcPct val="150000"/>
              </a:lnSpc>
              <a:spcAft>
                <a:spcPts val="1800"/>
              </a:spcAft>
              <a:buFont typeface="+mj-lt"/>
              <a:buAutoNum type="arabicPeriod"/>
            </a:pPr>
            <a:r>
              <a:rPr lang="en-US" b="1" i="0" u="sng" dirty="0">
                <a:solidFill>
                  <a:schemeClr val="bg1"/>
                </a:solidFill>
                <a:effectLst/>
                <a:latin typeface="Nunito" pitchFamily="2" charset="0"/>
              </a:rPr>
              <a:t>Potential for introducing bugs</a:t>
            </a:r>
            <a:r>
              <a:rPr lang="en-US" i="0" dirty="0">
                <a:solidFill>
                  <a:schemeClr val="bg1"/>
                </a:solidFill>
                <a:effectLst/>
                <a:latin typeface="Nunito" pitchFamily="2" charset="0"/>
              </a:rPr>
              <a:t>: Code optimization can introduce bugs into the code if not done carefully, leading to unexpected behavior and errors.</a:t>
            </a:r>
          </a:p>
          <a:p>
            <a:pPr marL="342900" indent="-342900" algn="l" fontAlgn="base">
              <a:lnSpc>
                <a:spcPct val="150000"/>
              </a:lnSpc>
              <a:spcAft>
                <a:spcPts val="1800"/>
              </a:spcAft>
              <a:buFont typeface="+mj-lt"/>
              <a:buAutoNum type="arabicPeriod"/>
            </a:pPr>
            <a:r>
              <a:rPr lang="en-US" sz="2000" b="1" i="0" dirty="0">
                <a:solidFill>
                  <a:schemeClr val="bg1"/>
                </a:solidFill>
                <a:effectLst/>
                <a:latin typeface="Nunito" pitchFamily="2" charset="0"/>
              </a:rPr>
              <a:t>Difficulty in assessing the effectiveness</a:t>
            </a:r>
            <a:r>
              <a:rPr lang="en-US" i="0" dirty="0">
                <a:solidFill>
                  <a:schemeClr val="bg1"/>
                </a:solidFill>
                <a:effectLst/>
                <a:latin typeface="Nunito" pitchFamily="2" charset="0"/>
              </a:rPr>
              <a:t>: It can be difficult to determine the effectiveness of code optimization, making it hard to justify the time and resources spent on the process.</a:t>
            </a:r>
          </a:p>
          <a:p>
            <a:pPr>
              <a:lnSpc>
                <a:spcPct val="150000"/>
              </a:lnSpc>
            </a:pPr>
            <a:endParaRPr lang="en-IN" dirty="0">
              <a:solidFill>
                <a:schemeClr val="bg1"/>
              </a:solidFill>
            </a:endParaRPr>
          </a:p>
        </p:txBody>
      </p:sp>
    </p:spTree>
    <p:extLst>
      <p:ext uri="{BB962C8B-B14F-4D97-AF65-F5344CB8AC3E}">
        <p14:creationId xmlns:p14="http://schemas.microsoft.com/office/powerpoint/2010/main" val="4326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1883</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Nunito</vt:lpstr>
      <vt:lpstr>Source Sans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Patil</dc:creator>
  <cp:lastModifiedBy>Pratiksha Patil</cp:lastModifiedBy>
  <cp:revision>1</cp:revision>
  <dcterms:created xsi:type="dcterms:W3CDTF">2025-03-30T05:33:08Z</dcterms:created>
  <dcterms:modified xsi:type="dcterms:W3CDTF">2025-04-05T05:43:46Z</dcterms:modified>
</cp:coreProperties>
</file>