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43"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737000-1DFA-494A-898B-6DC8AFA31337}"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4017892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37000-1DFA-494A-898B-6DC8AFA31337}"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8661831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37000-1DFA-494A-898B-6DC8AFA31337}"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2066922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737000-1DFA-494A-898B-6DC8AFA31337}"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160789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737000-1DFA-494A-898B-6DC8AFA31337}" type="datetimeFigureOut">
              <a:rPr lang="en-IN" smtClean="0"/>
              <a:t>15-03-2025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203655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737000-1DFA-494A-898B-6DC8AFA31337}"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2474398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737000-1DFA-494A-898B-6DC8AFA31337}" type="datetimeFigureOut">
              <a:rPr lang="en-IN" smtClean="0"/>
              <a:t>15-03-2025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2156388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737000-1DFA-494A-898B-6DC8AFA31337}" type="datetimeFigureOut">
              <a:rPr lang="en-IN" smtClean="0"/>
              <a:t>15-03-2025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4253011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737000-1DFA-494A-898B-6DC8AFA31337}" type="datetimeFigureOut">
              <a:rPr lang="en-IN" smtClean="0"/>
              <a:t>15-03-2025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444836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37000-1DFA-494A-898B-6DC8AFA31337}"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305442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737000-1DFA-494A-898B-6DC8AFA31337}" type="datetimeFigureOut">
              <a:rPr lang="en-IN" smtClean="0"/>
              <a:t>15-03-2025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7B71AD-9B01-4F39-A788-B7AE64532658}" type="slidenum">
              <a:rPr lang="en-IN" smtClean="0"/>
              <a:t>‹#›</a:t>
            </a:fld>
            <a:endParaRPr lang="en-IN"/>
          </a:p>
        </p:txBody>
      </p:sp>
    </p:spTree>
    <p:extLst>
      <p:ext uri="{BB962C8B-B14F-4D97-AF65-F5344CB8AC3E}">
        <p14:creationId xmlns:p14="http://schemas.microsoft.com/office/powerpoint/2010/main" val="3913803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737000-1DFA-494A-898B-6DC8AFA31337}" type="datetimeFigureOut">
              <a:rPr lang="en-IN" smtClean="0"/>
              <a:t>15-03-2025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7B71AD-9B01-4F39-A788-B7AE64532658}" type="slidenum">
              <a:rPr lang="en-IN" smtClean="0"/>
              <a:t>‹#›</a:t>
            </a:fld>
            <a:endParaRPr lang="en-IN"/>
          </a:p>
        </p:txBody>
      </p:sp>
    </p:spTree>
    <p:extLst>
      <p:ext uri="{BB962C8B-B14F-4D97-AF65-F5344CB8AC3E}">
        <p14:creationId xmlns:p14="http://schemas.microsoft.com/office/powerpoint/2010/main" val="743052669"/>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7ACDD56-C36A-B9BF-E020-F7590979CB8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
            <a:ext cx="12192000" cy="6858001"/>
          </a:xfrm>
          <a:prstGeom prst="rect">
            <a:avLst/>
          </a:prstGeom>
          <a:noFill/>
          <a:ln>
            <a:noFill/>
          </a:ln>
        </p:spPr>
      </p:pic>
      <p:sp>
        <p:nvSpPr>
          <p:cNvPr id="3" name="TextBox 2">
            <a:extLst>
              <a:ext uri="{FF2B5EF4-FFF2-40B4-BE49-F238E27FC236}">
                <a16:creationId xmlns:a16="http://schemas.microsoft.com/office/drawing/2014/main" id="{4790847F-51D9-D3CE-D6D9-356A3E337CA4}"/>
              </a:ext>
            </a:extLst>
          </p:cNvPr>
          <p:cNvSpPr txBox="1"/>
          <p:nvPr/>
        </p:nvSpPr>
        <p:spPr>
          <a:xfrm>
            <a:off x="245806" y="2949676"/>
            <a:ext cx="5083278" cy="2957861"/>
          </a:xfrm>
          <a:prstGeom prst="rect">
            <a:avLst/>
          </a:prstGeom>
          <a:noFill/>
        </p:spPr>
        <p:txBody>
          <a:bodyPr wrap="square" rtlCol="0">
            <a:spAutoFit/>
          </a:bodyPr>
          <a:lstStyle/>
          <a:p>
            <a:pPr>
              <a:lnSpc>
                <a:spcPct val="150000"/>
              </a:lnSpc>
            </a:pPr>
            <a:r>
              <a:rPr lang="en-US" dirty="0"/>
              <a:t>Team members:</a:t>
            </a:r>
          </a:p>
          <a:p>
            <a:pPr>
              <a:lnSpc>
                <a:spcPct val="150000"/>
              </a:lnSpc>
            </a:pPr>
            <a:r>
              <a:rPr lang="en-US" dirty="0"/>
              <a:t>1. Ranveer </a:t>
            </a:r>
            <a:r>
              <a:rPr lang="en-US" dirty="0" err="1"/>
              <a:t>Ghorpade</a:t>
            </a:r>
            <a:endParaRPr lang="en-US" dirty="0"/>
          </a:p>
          <a:p>
            <a:pPr>
              <a:lnSpc>
                <a:spcPct val="150000"/>
              </a:lnSpc>
            </a:pPr>
            <a:r>
              <a:rPr lang="en-US"/>
              <a:t>2. </a:t>
            </a:r>
            <a:r>
              <a:rPr lang="en-US" dirty="0"/>
              <a:t>Pratiksha Patil</a:t>
            </a:r>
          </a:p>
          <a:p>
            <a:pPr>
              <a:lnSpc>
                <a:spcPct val="150000"/>
              </a:lnSpc>
            </a:pPr>
            <a:endParaRPr lang="en-US" dirty="0"/>
          </a:p>
          <a:p>
            <a:pPr>
              <a:lnSpc>
                <a:spcPct val="150000"/>
              </a:lnSpc>
            </a:pPr>
            <a:endParaRPr lang="en-US" dirty="0"/>
          </a:p>
          <a:p>
            <a:pPr>
              <a:lnSpc>
                <a:spcPct val="150000"/>
              </a:lnSpc>
            </a:pPr>
            <a:r>
              <a:rPr lang="en-US" dirty="0"/>
              <a:t>				Guided by</a:t>
            </a:r>
          </a:p>
          <a:p>
            <a:pPr>
              <a:lnSpc>
                <a:spcPct val="150000"/>
              </a:lnSpc>
            </a:pPr>
            <a:r>
              <a:rPr lang="en-US" dirty="0"/>
              <a:t>						Ms. Ashwini </a:t>
            </a:r>
            <a:r>
              <a:rPr lang="en-US" dirty="0" err="1"/>
              <a:t>Powar</a:t>
            </a:r>
            <a:endParaRPr lang="en-IN" dirty="0"/>
          </a:p>
        </p:txBody>
      </p:sp>
      <p:pic>
        <p:nvPicPr>
          <p:cNvPr id="4" name="Picture 3">
            <a:extLst>
              <a:ext uri="{FF2B5EF4-FFF2-40B4-BE49-F238E27FC236}">
                <a16:creationId xmlns:a16="http://schemas.microsoft.com/office/drawing/2014/main" id="{609DBC22-3EB6-5CAC-8868-61EFBF5513E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0" y="0"/>
            <a:ext cx="698091" cy="390832"/>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99AC146C-F4D2-1B92-F7A2-4057D239BF0A}"/>
              </a:ext>
            </a:extLst>
          </p:cNvPr>
          <p:cNvSpPr txBox="1"/>
          <p:nvPr/>
        </p:nvSpPr>
        <p:spPr>
          <a:xfrm>
            <a:off x="12192000" y="390832"/>
            <a:ext cx="294967" cy="5355312"/>
          </a:xfrm>
          <a:prstGeom prst="rect">
            <a:avLst/>
          </a:prstGeom>
          <a:noFill/>
        </p:spPr>
        <p:txBody>
          <a:bodyPr wrap="square">
            <a:spAutoFit/>
          </a:bodyPr>
          <a:lstStyle/>
          <a:p>
            <a:r>
              <a:rPr lang="en-US" sz="1800" b="1" dirty="0"/>
              <a:t>Business Intelligence</a:t>
            </a:r>
            <a:endParaRPr lang="en-IN" sz="1800" b="1" dirty="0"/>
          </a:p>
        </p:txBody>
      </p:sp>
      <p:sp>
        <p:nvSpPr>
          <p:cNvPr id="9" name="TextBox 8">
            <a:extLst>
              <a:ext uri="{FF2B5EF4-FFF2-40B4-BE49-F238E27FC236}">
                <a16:creationId xmlns:a16="http://schemas.microsoft.com/office/drawing/2014/main" id="{EDA5D6DC-3464-13AA-D946-B124F6C358EF}"/>
              </a:ext>
            </a:extLst>
          </p:cNvPr>
          <p:cNvSpPr txBox="1"/>
          <p:nvPr/>
        </p:nvSpPr>
        <p:spPr>
          <a:xfrm>
            <a:off x="12192000" y="135313"/>
            <a:ext cx="3716593" cy="5866350"/>
          </a:xfrm>
          <a:prstGeom prst="rect">
            <a:avLst/>
          </a:prstGeom>
          <a:noFill/>
        </p:spPr>
        <p:txBody>
          <a:bodyPr wrap="square">
            <a:spAutoFit/>
          </a:bodyPr>
          <a:lstStyle/>
          <a:p>
            <a:pPr>
              <a:lnSpc>
                <a:spcPct val="150000"/>
              </a:lnSpc>
            </a:pPr>
            <a:r>
              <a:rPr lang="en-US" dirty="0"/>
              <a:t>Business intelligence (BI) refers to the technologies, tools, and processes used to collect, analyze, and present data in a way that helps organizations make informed business decisions.</a:t>
            </a:r>
          </a:p>
          <a:p>
            <a:pPr>
              <a:lnSpc>
                <a:spcPct val="150000"/>
              </a:lnSpc>
            </a:pPr>
            <a:endParaRPr lang="en-US" dirty="0"/>
          </a:p>
          <a:p>
            <a:pPr>
              <a:lnSpc>
                <a:spcPct val="150000"/>
              </a:lnSpc>
            </a:pPr>
            <a:r>
              <a:rPr lang="en-US" dirty="0"/>
              <a:t>BI systems gather data from various sources, transform it into actionable insights through reporting, dashboards, and data visualization, and support strategic planning and operational improvements.</a:t>
            </a:r>
          </a:p>
          <a:p>
            <a:pPr>
              <a:lnSpc>
                <a:spcPct val="150000"/>
              </a:lnSpc>
            </a:pPr>
            <a:endParaRPr lang="en-US" dirty="0"/>
          </a:p>
          <a:p>
            <a:pPr>
              <a:lnSpc>
                <a:spcPct val="150000"/>
              </a:lnSpc>
            </a:pPr>
            <a:endParaRPr lang="en-IN" dirty="0"/>
          </a:p>
        </p:txBody>
      </p:sp>
    </p:spTree>
    <p:extLst>
      <p:ext uri="{BB962C8B-B14F-4D97-AF65-F5344CB8AC3E}">
        <p14:creationId xmlns:p14="http://schemas.microsoft.com/office/powerpoint/2010/main" val="42802134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9A2C0B5-00B3-8BC0-0109-F6745EE221AC}"/>
              </a:ext>
            </a:extLst>
          </p:cNvPr>
          <p:cNvSpPr txBox="1"/>
          <p:nvPr/>
        </p:nvSpPr>
        <p:spPr>
          <a:xfrm>
            <a:off x="3578943" y="2064775"/>
            <a:ext cx="4100052" cy="1015663"/>
          </a:xfrm>
          <a:prstGeom prst="rect">
            <a:avLst/>
          </a:prstGeom>
          <a:noFill/>
        </p:spPr>
        <p:txBody>
          <a:bodyPr wrap="square" rtlCol="0">
            <a:spAutoFit/>
          </a:bodyPr>
          <a:lstStyle/>
          <a:p>
            <a:r>
              <a:rPr lang="en-US"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sz="6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23817593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E44F7EC-946C-4744-416E-B19DC9ADB51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5135" y="1061885"/>
            <a:ext cx="5742038" cy="50808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7" name="TextBox 6">
            <a:extLst>
              <a:ext uri="{FF2B5EF4-FFF2-40B4-BE49-F238E27FC236}">
                <a16:creationId xmlns:a16="http://schemas.microsoft.com/office/drawing/2014/main" id="{9334D782-1AAC-0F86-096A-42C3F50E13A1}"/>
              </a:ext>
            </a:extLst>
          </p:cNvPr>
          <p:cNvSpPr txBox="1"/>
          <p:nvPr/>
        </p:nvSpPr>
        <p:spPr>
          <a:xfrm>
            <a:off x="5860025" y="1731784"/>
            <a:ext cx="5742038" cy="4619854"/>
          </a:xfrm>
          <a:prstGeom prst="rect">
            <a:avLst/>
          </a:prstGeom>
          <a:noFill/>
        </p:spPr>
        <p:txBody>
          <a:bodyPr wrap="square" rtlCol="0">
            <a:spAutoFit/>
          </a:bodyPr>
          <a:lstStyle/>
          <a:p>
            <a:pPr>
              <a:lnSpc>
                <a:spcPct val="150000"/>
              </a:lnSpc>
            </a:pPr>
            <a:r>
              <a:rPr lang="en-US" dirty="0"/>
              <a:t>Business intelligence (BI) refers to the technologies, tools, and processes used to collect, analyze, and present data in a way that helps organizations make informed business decisions.</a:t>
            </a:r>
          </a:p>
          <a:p>
            <a:pPr>
              <a:lnSpc>
                <a:spcPct val="150000"/>
              </a:lnSpc>
            </a:pPr>
            <a:endParaRPr lang="en-US" dirty="0"/>
          </a:p>
          <a:p>
            <a:pPr>
              <a:lnSpc>
                <a:spcPct val="150000"/>
              </a:lnSpc>
            </a:pPr>
            <a:r>
              <a:rPr lang="en-US" dirty="0"/>
              <a:t>BI systems gather data from various sources, transform it into actionable insights through reporting, dashboards, and data visualization, and support strategic planning and operational improvements.</a:t>
            </a:r>
          </a:p>
          <a:p>
            <a:pPr>
              <a:lnSpc>
                <a:spcPct val="150000"/>
              </a:lnSpc>
            </a:pPr>
            <a:endParaRPr lang="en-US" dirty="0"/>
          </a:p>
          <a:p>
            <a:pPr>
              <a:lnSpc>
                <a:spcPct val="150000"/>
              </a:lnSpc>
            </a:pPr>
            <a:endParaRPr lang="en-IN" dirty="0"/>
          </a:p>
        </p:txBody>
      </p:sp>
      <p:sp>
        <p:nvSpPr>
          <p:cNvPr id="8" name="TextBox 7">
            <a:extLst>
              <a:ext uri="{FF2B5EF4-FFF2-40B4-BE49-F238E27FC236}">
                <a16:creationId xmlns:a16="http://schemas.microsoft.com/office/drawing/2014/main" id="{26FF35CB-CB8E-5AAC-71DB-DBA5DEF75DF3}"/>
              </a:ext>
            </a:extLst>
          </p:cNvPr>
          <p:cNvSpPr txBox="1"/>
          <p:nvPr/>
        </p:nvSpPr>
        <p:spPr>
          <a:xfrm>
            <a:off x="6961239" y="639097"/>
            <a:ext cx="3618271" cy="461665"/>
          </a:xfrm>
          <a:prstGeom prst="rect">
            <a:avLst/>
          </a:prstGeom>
          <a:noFill/>
        </p:spPr>
        <p:txBody>
          <a:bodyPr wrap="square" rtlCol="0">
            <a:spAutoFit/>
          </a:bodyPr>
          <a:lstStyle/>
          <a:p>
            <a:r>
              <a:rPr lang="en-US" sz="2400" b="1" dirty="0"/>
              <a:t>Business Intelligence</a:t>
            </a:r>
            <a:endParaRPr lang="en-IN" sz="2400" b="1" dirty="0"/>
          </a:p>
        </p:txBody>
      </p:sp>
      <p:pic>
        <p:nvPicPr>
          <p:cNvPr id="9" name="Picture 8">
            <a:extLst>
              <a:ext uri="{FF2B5EF4-FFF2-40B4-BE49-F238E27FC236}">
                <a16:creationId xmlns:a16="http://schemas.microsoft.com/office/drawing/2014/main" id="{3AFFA3EF-ED80-3E63-221C-FA75249EFCC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9271" y="0"/>
            <a:ext cx="189271" cy="378542"/>
          </a:xfrm>
          <a:prstGeom prst="rect">
            <a:avLst/>
          </a:prstGeom>
          <a:noFill/>
          <a:ln>
            <a:noFill/>
          </a:ln>
        </p:spPr>
      </p:pic>
      <p:sp>
        <p:nvSpPr>
          <p:cNvPr id="11" name="TextBox 10">
            <a:extLst>
              <a:ext uri="{FF2B5EF4-FFF2-40B4-BE49-F238E27FC236}">
                <a16:creationId xmlns:a16="http://schemas.microsoft.com/office/drawing/2014/main" id="{643CA252-0517-0A7A-6BCC-B47714053ABD}"/>
              </a:ext>
            </a:extLst>
          </p:cNvPr>
          <p:cNvSpPr txBox="1"/>
          <p:nvPr/>
        </p:nvSpPr>
        <p:spPr>
          <a:xfrm>
            <a:off x="-3013590" y="170822"/>
            <a:ext cx="3054147" cy="9190336"/>
          </a:xfrm>
          <a:prstGeom prst="rect">
            <a:avLst/>
          </a:prstGeom>
          <a:noFill/>
        </p:spPr>
        <p:txBody>
          <a:bodyPr wrap="square">
            <a:spAutoFit/>
          </a:bodyPr>
          <a:lstStyle/>
          <a:p>
            <a:pPr>
              <a:lnSpc>
                <a:spcPct val="150000"/>
              </a:lnSpc>
            </a:pPr>
            <a:r>
              <a:rPr lang="en-US" b="1" u="sng" dirty="0"/>
              <a:t>Data Collection</a:t>
            </a:r>
            <a:r>
              <a:rPr lang="en-US" b="1" dirty="0"/>
              <a:t>: </a:t>
            </a:r>
            <a:r>
              <a:rPr lang="en-US" dirty="0"/>
              <a:t>Gathering data from various internal and external sources, including databases, CRM systems, and external data feeds</a:t>
            </a:r>
            <a:r>
              <a:rPr lang="en-US" b="1" dirty="0"/>
              <a:t>.</a:t>
            </a:r>
          </a:p>
          <a:p>
            <a:pPr>
              <a:lnSpc>
                <a:spcPct val="150000"/>
              </a:lnSpc>
            </a:pPr>
            <a:r>
              <a:rPr lang="en-US" b="1" u="sng" dirty="0"/>
              <a:t>Data Integration</a:t>
            </a:r>
            <a:r>
              <a:rPr lang="en-US" b="1" dirty="0"/>
              <a:t>: </a:t>
            </a:r>
            <a:r>
              <a:rPr lang="en-US" dirty="0"/>
              <a:t>Combining and organizing data into a unified structure, often through ETL (Extract, Transform, Load) processes.</a:t>
            </a:r>
          </a:p>
          <a:p>
            <a:pPr>
              <a:lnSpc>
                <a:spcPct val="150000"/>
              </a:lnSpc>
            </a:pPr>
            <a:r>
              <a:rPr lang="en-US" b="1" u="sng" dirty="0"/>
              <a:t>Data Analysis</a:t>
            </a:r>
            <a:r>
              <a:rPr lang="en-US" b="1" dirty="0"/>
              <a:t>: </a:t>
            </a:r>
            <a:r>
              <a:rPr lang="en-US" dirty="0"/>
              <a:t>Using tools like data mining, querying, and statistical analysis to extract meaningful insights</a:t>
            </a:r>
            <a:r>
              <a:rPr lang="en-US" b="1" dirty="0"/>
              <a:t>.</a:t>
            </a:r>
          </a:p>
          <a:p>
            <a:pPr>
              <a:lnSpc>
                <a:spcPct val="150000"/>
              </a:lnSpc>
            </a:pPr>
            <a:r>
              <a:rPr lang="en-US" b="1" dirty="0"/>
              <a:t>Data Visualization: </a:t>
            </a:r>
            <a:r>
              <a:rPr lang="en-US" dirty="0"/>
              <a:t>Presenting data through dashboards, charts, and reports for easy interpretation</a:t>
            </a:r>
            <a:r>
              <a:rPr lang="en-US" b="1" dirty="0"/>
              <a:t>.</a:t>
            </a:r>
          </a:p>
          <a:p>
            <a:pPr>
              <a:lnSpc>
                <a:spcPct val="150000"/>
              </a:lnSpc>
            </a:pPr>
            <a:r>
              <a:rPr lang="en-US" b="1" u="sng" dirty="0"/>
              <a:t>Decision Making</a:t>
            </a:r>
            <a:r>
              <a:rPr lang="en-US" b="1" dirty="0"/>
              <a:t>: </a:t>
            </a:r>
            <a:r>
              <a:rPr lang="en-US" dirty="0"/>
              <a:t>Using insights to guide strategic and operational decisions, improving business outcomes</a:t>
            </a:r>
            <a:r>
              <a:rPr lang="en-US" b="1" dirty="0"/>
              <a:t>.</a:t>
            </a:r>
            <a:endParaRPr lang="en-IN" b="1" dirty="0"/>
          </a:p>
        </p:txBody>
      </p:sp>
      <p:sp>
        <p:nvSpPr>
          <p:cNvPr id="15" name="TextBox 14">
            <a:extLst>
              <a:ext uri="{FF2B5EF4-FFF2-40B4-BE49-F238E27FC236}">
                <a16:creationId xmlns:a16="http://schemas.microsoft.com/office/drawing/2014/main" id="{7AB25C0F-5CBE-50FE-F38E-6CD9EECE67ED}"/>
              </a:ext>
            </a:extLst>
          </p:cNvPr>
          <p:cNvSpPr txBox="1"/>
          <p:nvPr/>
        </p:nvSpPr>
        <p:spPr>
          <a:xfrm>
            <a:off x="-2877166" y="49571477"/>
            <a:ext cx="3054147" cy="369332"/>
          </a:xfrm>
          <a:prstGeom prst="rect">
            <a:avLst/>
          </a:prstGeom>
          <a:noFill/>
        </p:spPr>
        <p:txBody>
          <a:bodyPr wrap="square">
            <a:spAutoFit/>
          </a:bodyPr>
          <a:lstStyle/>
          <a:p>
            <a:r>
              <a:rPr lang="en-US" sz="1800" b="1" dirty="0"/>
              <a:t>Business Intelligence Process:</a:t>
            </a:r>
            <a:endParaRPr lang="en-IN" sz="1800" b="1" dirty="0"/>
          </a:p>
        </p:txBody>
      </p:sp>
      <p:sp>
        <p:nvSpPr>
          <p:cNvPr id="17" name="TextBox 16">
            <a:extLst>
              <a:ext uri="{FF2B5EF4-FFF2-40B4-BE49-F238E27FC236}">
                <a16:creationId xmlns:a16="http://schemas.microsoft.com/office/drawing/2014/main" id="{5F87ED64-BEF5-ECCF-D468-C85589E628BD}"/>
              </a:ext>
            </a:extLst>
          </p:cNvPr>
          <p:cNvSpPr txBox="1"/>
          <p:nvPr/>
        </p:nvSpPr>
        <p:spPr>
          <a:xfrm>
            <a:off x="-1757516" y="50594031"/>
            <a:ext cx="1000432" cy="369332"/>
          </a:xfrm>
          <a:prstGeom prst="rect">
            <a:avLst/>
          </a:prstGeom>
          <a:noFill/>
        </p:spPr>
        <p:txBody>
          <a:bodyPr wrap="square">
            <a:spAutoFit/>
          </a:bodyPr>
          <a:lstStyle/>
          <a:p>
            <a:endParaRPr lang="en-IN" sz="1800" b="1" dirty="0"/>
          </a:p>
        </p:txBody>
      </p:sp>
      <p:sp>
        <p:nvSpPr>
          <p:cNvPr id="19" name="TextBox 18">
            <a:extLst>
              <a:ext uri="{FF2B5EF4-FFF2-40B4-BE49-F238E27FC236}">
                <a16:creationId xmlns:a16="http://schemas.microsoft.com/office/drawing/2014/main" id="{436CEE5D-CAE4-6BB6-28CD-C56E674C4AAD}"/>
              </a:ext>
            </a:extLst>
          </p:cNvPr>
          <p:cNvSpPr txBox="1"/>
          <p:nvPr/>
        </p:nvSpPr>
        <p:spPr>
          <a:xfrm>
            <a:off x="-686415" y="51891888"/>
            <a:ext cx="211394" cy="7848302"/>
          </a:xfrm>
          <a:prstGeom prst="rect">
            <a:avLst/>
          </a:prstGeom>
          <a:noFill/>
        </p:spPr>
        <p:txBody>
          <a:bodyPr wrap="square">
            <a:spAutoFit/>
          </a:bodyPr>
          <a:lstStyle/>
          <a:p>
            <a:r>
              <a:rPr lang="en-US" sz="1800" b="1" dirty="0"/>
              <a:t>Business Intelligence Process:</a:t>
            </a:r>
            <a:endParaRPr lang="en-IN" sz="1800" b="1" dirty="0"/>
          </a:p>
        </p:txBody>
      </p:sp>
    </p:spTree>
    <p:extLst>
      <p:ext uri="{BB962C8B-B14F-4D97-AF65-F5344CB8AC3E}">
        <p14:creationId xmlns:p14="http://schemas.microsoft.com/office/powerpoint/2010/main" val="3212287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12A57C-9D96-69A3-C117-80D2E484C95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0"/>
            <a:ext cx="5715000" cy="6858000"/>
          </a:xfrm>
          <a:prstGeom prst="rect">
            <a:avLst/>
          </a:prstGeom>
          <a:noFill/>
          <a:ln>
            <a:noFill/>
          </a:ln>
        </p:spPr>
      </p:pic>
      <p:sp>
        <p:nvSpPr>
          <p:cNvPr id="8" name="TextBox 7">
            <a:extLst>
              <a:ext uri="{FF2B5EF4-FFF2-40B4-BE49-F238E27FC236}">
                <a16:creationId xmlns:a16="http://schemas.microsoft.com/office/drawing/2014/main" id="{20CA4089-5A4B-4C92-E4AB-DF56A64E5145}"/>
              </a:ext>
            </a:extLst>
          </p:cNvPr>
          <p:cNvSpPr txBox="1"/>
          <p:nvPr/>
        </p:nvSpPr>
        <p:spPr>
          <a:xfrm>
            <a:off x="245805" y="1131751"/>
            <a:ext cx="5683046" cy="5035353"/>
          </a:xfrm>
          <a:prstGeom prst="rect">
            <a:avLst/>
          </a:prstGeom>
          <a:noFill/>
        </p:spPr>
        <p:txBody>
          <a:bodyPr wrap="square" rtlCol="0">
            <a:spAutoFit/>
          </a:bodyPr>
          <a:lstStyle/>
          <a:p>
            <a:pPr>
              <a:lnSpc>
                <a:spcPct val="150000"/>
              </a:lnSpc>
            </a:pPr>
            <a:r>
              <a:rPr lang="en-US" b="1" u="sng" dirty="0"/>
              <a:t>Data Collection</a:t>
            </a:r>
            <a:r>
              <a:rPr lang="en-US" b="1" dirty="0"/>
              <a:t>: </a:t>
            </a:r>
            <a:r>
              <a:rPr lang="en-US" dirty="0"/>
              <a:t>Gathering data from various internal and external sources, including databases, CRM systems, and external data feeds</a:t>
            </a:r>
            <a:r>
              <a:rPr lang="en-US" b="1" dirty="0"/>
              <a:t>.</a:t>
            </a:r>
          </a:p>
          <a:p>
            <a:pPr>
              <a:lnSpc>
                <a:spcPct val="150000"/>
              </a:lnSpc>
            </a:pPr>
            <a:r>
              <a:rPr lang="en-US" b="1" u="sng" dirty="0"/>
              <a:t>Data Integration</a:t>
            </a:r>
            <a:r>
              <a:rPr lang="en-US" b="1" dirty="0"/>
              <a:t>: </a:t>
            </a:r>
            <a:r>
              <a:rPr lang="en-US" dirty="0"/>
              <a:t>Combining and organizing data into a unified structure, often through ETL (Extract, Transform, Load) processes.</a:t>
            </a:r>
          </a:p>
          <a:p>
            <a:pPr>
              <a:lnSpc>
                <a:spcPct val="150000"/>
              </a:lnSpc>
            </a:pPr>
            <a:r>
              <a:rPr lang="en-US" b="1" u="sng" dirty="0"/>
              <a:t>Data Analysis</a:t>
            </a:r>
            <a:r>
              <a:rPr lang="en-US" b="1" dirty="0"/>
              <a:t>: </a:t>
            </a:r>
            <a:r>
              <a:rPr lang="en-US" dirty="0"/>
              <a:t>Using tools like data mining, querying, and statistical analysis to extract meaningful insights</a:t>
            </a:r>
            <a:r>
              <a:rPr lang="en-US" b="1" dirty="0"/>
              <a:t>.</a:t>
            </a:r>
          </a:p>
          <a:p>
            <a:pPr>
              <a:lnSpc>
                <a:spcPct val="150000"/>
              </a:lnSpc>
            </a:pPr>
            <a:r>
              <a:rPr lang="en-US" b="1" dirty="0"/>
              <a:t>Data Visualization: </a:t>
            </a:r>
            <a:r>
              <a:rPr lang="en-US" dirty="0"/>
              <a:t>Presenting data through dashboards, charts, and reports for easy interpretation</a:t>
            </a:r>
            <a:r>
              <a:rPr lang="en-US" b="1" dirty="0"/>
              <a:t>.</a:t>
            </a:r>
          </a:p>
          <a:p>
            <a:pPr>
              <a:lnSpc>
                <a:spcPct val="150000"/>
              </a:lnSpc>
            </a:pPr>
            <a:r>
              <a:rPr lang="en-US" b="1" u="sng" dirty="0"/>
              <a:t>Decision Making</a:t>
            </a:r>
            <a:r>
              <a:rPr lang="en-US" b="1" dirty="0"/>
              <a:t>: </a:t>
            </a:r>
            <a:r>
              <a:rPr lang="en-US" dirty="0"/>
              <a:t>Using insights to guide strategic and operational decisions, improving business outcomes</a:t>
            </a:r>
            <a:r>
              <a:rPr lang="en-US" b="1" dirty="0"/>
              <a:t>.</a:t>
            </a:r>
            <a:endParaRPr lang="en-IN" b="1" dirty="0"/>
          </a:p>
        </p:txBody>
      </p:sp>
      <p:sp>
        <p:nvSpPr>
          <p:cNvPr id="10" name="TextBox 9">
            <a:extLst>
              <a:ext uri="{FF2B5EF4-FFF2-40B4-BE49-F238E27FC236}">
                <a16:creationId xmlns:a16="http://schemas.microsoft.com/office/drawing/2014/main" id="{8AECA46D-DFF2-791F-17A0-17CF51CC3D88}"/>
              </a:ext>
            </a:extLst>
          </p:cNvPr>
          <p:cNvSpPr txBox="1"/>
          <p:nvPr/>
        </p:nvSpPr>
        <p:spPr>
          <a:xfrm>
            <a:off x="245805" y="442452"/>
            <a:ext cx="3608439" cy="400110"/>
          </a:xfrm>
          <a:prstGeom prst="rect">
            <a:avLst/>
          </a:prstGeom>
          <a:noFill/>
        </p:spPr>
        <p:txBody>
          <a:bodyPr wrap="square" rtlCol="0">
            <a:spAutoFit/>
          </a:bodyPr>
          <a:lstStyle/>
          <a:p>
            <a:r>
              <a:rPr lang="en-US" sz="2000" b="1" dirty="0"/>
              <a:t>Business Intelligence Process</a:t>
            </a:r>
            <a:endParaRPr lang="en-IN" sz="2000" b="1" dirty="0"/>
          </a:p>
        </p:txBody>
      </p:sp>
      <p:pic>
        <p:nvPicPr>
          <p:cNvPr id="12" name="Picture 2">
            <a:extLst>
              <a:ext uri="{FF2B5EF4-FFF2-40B4-BE49-F238E27FC236}">
                <a16:creationId xmlns:a16="http://schemas.microsoft.com/office/drawing/2014/main" id="{CAB7B0E3-F041-7570-2ED3-5385F6A0F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0" y="125361"/>
            <a:ext cx="2202425" cy="33036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F2BEEC6E-65D9-6265-4B23-A7B721884754}"/>
              </a:ext>
            </a:extLst>
          </p:cNvPr>
          <p:cNvSpPr txBox="1"/>
          <p:nvPr/>
        </p:nvSpPr>
        <p:spPr>
          <a:xfrm>
            <a:off x="12300155" y="108155"/>
            <a:ext cx="3215149" cy="11267828"/>
          </a:xfrm>
          <a:prstGeom prst="rect">
            <a:avLst/>
          </a:prstGeom>
          <a:noFill/>
        </p:spPr>
        <p:txBody>
          <a:bodyPr wrap="square">
            <a:spAutoFit/>
          </a:bodyPr>
          <a:lstStyle/>
          <a:p>
            <a:pPr marL="342900" indent="-342900">
              <a:lnSpc>
                <a:spcPct val="150000"/>
              </a:lnSpc>
              <a:buFont typeface="+mj-lt"/>
              <a:buAutoNum type="arabicPeriod"/>
            </a:pPr>
            <a:r>
              <a:rPr lang="en-US" b="1" dirty="0"/>
              <a:t>Tableau</a:t>
            </a:r>
            <a:r>
              <a:rPr lang="en-US" dirty="0"/>
              <a:t>: A powerful data visualization tool that helps create interactive dashboards and reports.</a:t>
            </a:r>
          </a:p>
          <a:p>
            <a:pPr marL="342900" indent="-342900">
              <a:lnSpc>
                <a:spcPct val="150000"/>
              </a:lnSpc>
              <a:buFont typeface="+mj-lt"/>
              <a:buAutoNum type="arabicPeriod"/>
            </a:pPr>
            <a:r>
              <a:rPr lang="en-US" b="1" dirty="0"/>
              <a:t>Power BI</a:t>
            </a:r>
            <a:r>
              <a:rPr lang="en-US" dirty="0"/>
              <a:t>: A Microsoft tool for connecting, visualizing, and sharing data with robust integration with other Microsoft products.</a:t>
            </a:r>
          </a:p>
          <a:p>
            <a:pPr marL="342900" indent="-342900">
              <a:lnSpc>
                <a:spcPct val="150000"/>
              </a:lnSpc>
              <a:buFont typeface="+mj-lt"/>
              <a:buAutoNum type="arabicPeriod"/>
            </a:pPr>
            <a:r>
              <a:rPr lang="en-US" b="1" dirty="0"/>
              <a:t>Qlik Sense</a:t>
            </a:r>
            <a:r>
              <a:rPr lang="en-US" dirty="0"/>
              <a:t>: A self-service BI tool that provides data visualization and discovery with a focus on real-time analytics.</a:t>
            </a:r>
          </a:p>
          <a:p>
            <a:pPr marL="342900" indent="-342900">
              <a:lnSpc>
                <a:spcPct val="150000"/>
              </a:lnSpc>
              <a:buFont typeface="+mj-lt"/>
              <a:buAutoNum type="arabicPeriod"/>
            </a:pPr>
            <a:r>
              <a:rPr lang="en-US" b="1" dirty="0"/>
              <a:t>SAP BusinessObjects</a:t>
            </a:r>
            <a:r>
              <a:rPr lang="en-US" dirty="0"/>
              <a:t>: A comprehensive suite of BI tools for reporting, analysis, and data visualization.</a:t>
            </a:r>
          </a:p>
          <a:p>
            <a:pPr marL="342900" indent="-342900">
              <a:lnSpc>
                <a:spcPct val="150000"/>
              </a:lnSpc>
              <a:buFont typeface="+mj-lt"/>
              <a:buAutoNum type="arabicPeriod"/>
            </a:pPr>
            <a:r>
              <a:rPr lang="en-US" b="1" dirty="0"/>
              <a:t>Domo</a:t>
            </a:r>
            <a:r>
              <a:rPr lang="en-US" dirty="0"/>
              <a:t>: A cloud-based platform combining data visualization with real-time collaboration features.</a:t>
            </a:r>
          </a:p>
          <a:p>
            <a:pPr marL="342900" indent="-342900">
              <a:lnSpc>
                <a:spcPct val="150000"/>
              </a:lnSpc>
              <a:buFont typeface="+mj-lt"/>
              <a:buAutoNum type="arabicPeriod"/>
            </a:pPr>
            <a:r>
              <a:rPr lang="en-US" b="1" dirty="0"/>
              <a:t>Sisense</a:t>
            </a:r>
            <a:r>
              <a:rPr lang="en-US" dirty="0"/>
              <a:t>: A full-stack BI platform that allows for complex data analysis with strong embedding capabilities.</a:t>
            </a:r>
          </a:p>
        </p:txBody>
      </p:sp>
      <p:sp>
        <p:nvSpPr>
          <p:cNvPr id="18" name="TextBox 17">
            <a:extLst>
              <a:ext uri="{FF2B5EF4-FFF2-40B4-BE49-F238E27FC236}">
                <a16:creationId xmlns:a16="http://schemas.microsoft.com/office/drawing/2014/main" id="{8ACFD8DB-0CFF-7F3D-522E-2D54529734C5}"/>
              </a:ext>
            </a:extLst>
          </p:cNvPr>
          <p:cNvSpPr txBox="1"/>
          <p:nvPr/>
        </p:nvSpPr>
        <p:spPr>
          <a:xfrm>
            <a:off x="12300155" y="125361"/>
            <a:ext cx="4193458" cy="369332"/>
          </a:xfrm>
          <a:prstGeom prst="rect">
            <a:avLst/>
          </a:prstGeom>
          <a:noFill/>
        </p:spPr>
        <p:txBody>
          <a:bodyPr wrap="square">
            <a:spAutoFit/>
          </a:bodyPr>
          <a:lstStyle/>
          <a:p>
            <a:r>
              <a:rPr lang="en-US" sz="1800" b="1" dirty="0"/>
              <a:t>Business Intelligence Tools:</a:t>
            </a:r>
            <a:endParaRPr lang="en-IN" sz="1800" b="1" dirty="0"/>
          </a:p>
        </p:txBody>
      </p:sp>
    </p:spTree>
    <p:extLst>
      <p:ext uri="{BB962C8B-B14F-4D97-AF65-F5344CB8AC3E}">
        <p14:creationId xmlns:p14="http://schemas.microsoft.com/office/powerpoint/2010/main" val="5776432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3483959B-47AF-AEE0-C671-CB3BF838C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16" y="1032387"/>
            <a:ext cx="5417573" cy="439501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FA72A07-FDCE-6544-434C-BD81EF3B61CF}"/>
              </a:ext>
            </a:extLst>
          </p:cNvPr>
          <p:cNvSpPr txBox="1"/>
          <p:nvPr/>
        </p:nvSpPr>
        <p:spPr>
          <a:xfrm>
            <a:off x="5309418" y="1160206"/>
            <a:ext cx="6341808" cy="5450851"/>
          </a:xfrm>
          <a:prstGeom prst="rect">
            <a:avLst/>
          </a:prstGeom>
          <a:noFill/>
        </p:spPr>
        <p:txBody>
          <a:bodyPr wrap="square" rtlCol="0">
            <a:spAutoFit/>
          </a:bodyPr>
          <a:lstStyle/>
          <a:p>
            <a:pPr marL="342900" indent="-342900">
              <a:lnSpc>
                <a:spcPct val="150000"/>
              </a:lnSpc>
              <a:buFont typeface="+mj-lt"/>
              <a:buAutoNum type="arabicPeriod"/>
            </a:pPr>
            <a:r>
              <a:rPr lang="en-US" b="1" dirty="0"/>
              <a:t>Tableau</a:t>
            </a:r>
            <a:r>
              <a:rPr lang="en-US" dirty="0"/>
              <a:t>: A powerful data visualization tool that helps create interactive dashboards and reports.</a:t>
            </a:r>
          </a:p>
          <a:p>
            <a:pPr marL="342900" indent="-342900">
              <a:lnSpc>
                <a:spcPct val="150000"/>
              </a:lnSpc>
              <a:buFont typeface="+mj-lt"/>
              <a:buAutoNum type="arabicPeriod"/>
            </a:pPr>
            <a:r>
              <a:rPr lang="en-US" b="1" dirty="0"/>
              <a:t>Power BI</a:t>
            </a:r>
            <a:r>
              <a:rPr lang="en-US" dirty="0"/>
              <a:t>: A Microsoft tool for connecting, visualizing, and sharing data with robust integration with other Microsoft products.</a:t>
            </a:r>
          </a:p>
          <a:p>
            <a:pPr marL="342900" indent="-342900">
              <a:lnSpc>
                <a:spcPct val="150000"/>
              </a:lnSpc>
              <a:buFont typeface="+mj-lt"/>
              <a:buAutoNum type="arabicPeriod"/>
            </a:pPr>
            <a:r>
              <a:rPr lang="en-US" b="1" dirty="0"/>
              <a:t>Qlik Sense</a:t>
            </a:r>
            <a:r>
              <a:rPr lang="en-US" dirty="0"/>
              <a:t>: A self-service BI tool that provides data visualization and discovery with a focus on real-time analytics.</a:t>
            </a:r>
          </a:p>
          <a:p>
            <a:pPr marL="342900" indent="-342900">
              <a:lnSpc>
                <a:spcPct val="150000"/>
              </a:lnSpc>
              <a:buFont typeface="+mj-lt"/>
              <a:buAutoNum type="arabicPeriod"/>
            </a:pPr>
            <a:r>
              <a:rPr lang="en-US" b="1" dirty="0"/>
              <a:t>SAP BusinessObjects</a:t>
            </a:r>
            <a:r>
              <a:rPr lang="en-US" dirty="0"/>
              <a:t>: A comprehensive suite of BI tools for reporting, analysis, and data visualization.</a:t>
            </a:r>
          </a:p>
          <a:p>
            <a:pPr marL="342900" indent="-342900">
              <a:lnSpc>
                <a:spcPct val="150000"/>
              </a:lnSpc>
              <a:buFont typeface="+mj-lt"/>
              <a:buAutoNum type="arabicPeriod"/>
            </a:pPr>
            <a:r>
              <a:rPr lang="en-US" b="1" dirty="0"/>
              <a:t>Domo</a:t>
            </a:r>
            <a:r>
              <a:rPr lang="en-US" dirty="0"/>
              <a:t>: A cloud-based platform combining data visualization with real-time collaboration features.</a:t>
            </a:r>
          </a:p>
          <a:p>
            <a:pPr marL="342900" indent="-342900">
              <a:lnSpc>
                <a:spcPct val="150000"/>
              </a:lnSpc>
              <a:buFont typeface="+mj-lt"/>
              <a:buAutoNum type="arabicPeriod"/>
            </a:pPr>
            <a:r>
              <a:rPr lang="en-US" b="1" dirty="0"/>
              <a:t>Sisense</a:t>
            </a:r>
            <a:r>
              <a:rPr lang="en-US" dirty="0"/>
              <a:t>: A full-stack BI platform that allows for complex data analysis with strong embedding capabilities.</a:t>
            </a:r>
          </a:p>
        </p:txBody>
      </p:sp>
      <p:sp>
        <p:nvSpPr>
          <p:cNvPr id="3" name="TextBox 2">
            <a:extLst>
              <a:ext uri="{FF2B5EF4-FFF2-40B4-BE49-F238E27FC236}">
                <a16:creationId xmlns:a16="http://schemas.microsoft.com/office/drawing/2014/main" id="{3D82C60D-3576-927F-2E94-D96E5DD56C90}"/>
              </a:ext>
            </a:extLst>
          </p:cNvPr>
          <p:cNvSpPr txBox="1"/>
          <p:nvPr/>
        </p:nvSpPr>
        <p:spPr>
          <a:xfrm>
            <a:off x="5722373" y="540774"/>
            <a:ext cx="4159045" cy="400110"/>
          </a:xfrm>
          <a:prstGeom prst="rect">
            <a:avLst/>
          </a:prstGeom>
          <a:noFill/>
        </p:spPr>
        <p:txBody>
          <a:bodyPr wrap="square" rtlCol="0">
            <a:spAutoFit/>
          </a:bodyPr>
          <a:lstStyle/>
          <a:p>
            <a:r>
              <a:rPr lang="en-US" sz="2000" b="1" dirty="0"/>
              <a:t>Business Intelligence Tools:</a:t>
            </a:r>
            <a:endParaRPr lang="en-IN" sz="2000" b="1" dirty="0"/>
          </a:p>
        </p:txBody>
      </p:sp>
      <p:sp>
        <p:nvSpPr>
          <p:cNvPr id="5" name="TextBox 4">
            <a:extLst>
              <a:ext uri="{FF2B5EF4-FFF2-40B4-BE49-F238E27FC236}">
                <a16:creationId xmlns:a16="http://schemas.microsoft.com/office/drawing/2014/main" id="{B8B4A294-1C6D-155E-B0EB-7BED9A0A8103}"/>
              </a:ext>
            </a:extLst>
          </p:cNvPr>
          <p:cNvSpPr txBox="1"/>
          <p:nvPr/>
        </p:nvSpPr>
        <p:spPr>
          <a:xfrm>
            <a:off x="12192000" y="0"/>
            <a:ext cx="4296697" cy="5866350"/>
          </a:xfrm>
          <a:prstGeom prst="rect">
            <a:avLst/>
          </a:prstGeom>
          <a:noFill/>
        </p:spPr>
        <p:txBody>
          <a:bodyPr wrap="square">
            <a:spAutoFit/>
          </a:bodyPr>
          <a:lstStyle/>
          <a:p>
            <a:pPr>
              <a:lnSpc>
                <a:spcPct val="150000"/>
              </a:lnSpc>
            </a:pPr>
            <a:r>
              <a:rPr lang="en-US" b="1" dirty="0"/>
              <a:t>Data Collection: </a:t>
            </a:r>
            <a:r>
              <a:rPr lang="en-US" dirty="0"/>
              <a:t>Retail company gathers sales, inventory, and customer data from multiple sources.</a:t>
            </a:r>
          </a:p>
          <a:p>
            <a:pPr>
              <a:lnSpc>
                <a:spcPct val="150000"/>
              </a:lnSpc>
            </a:pPr>
            <a:r>
              <a:rPr lang="en-US" b="1" dirty="0"/>
              <a:t>Data Analysis</a:t>
            </a:r>
            <a:r>
              <a:rPr lang="en-US" dirty="0"/>
              <a:t>: Use BI tools (e.g., Power BI, Tableau) to analyze trends in customer purchases and product performance.</a:t>
            </a:r>
          </a:p>
          <a:p>
            <a:pPr>
              <a:lnSpc>
                <a:spcPct val="150000"/>
              </a:lnSpc>
            </a:pPr>
            <a:r>
              <a:rPr lang="en-US" b="1" dirty="0"/>
              <a:t>Insights</a:t>
            </a:r>
            <a:r>
              <a:rPr lang="en-US" dirty="0"/>
              <a:t>: Identify best-selling products, low-performing items, and customer buying behaviors.</a:t>
            </a:r>
          </a:p>
          <a:p>
            <a:pPr>
              <a:lnSpc>
                <a:spcPct val="150000"/>
              </a:lnSpc>
            </a:pPr>
            <a:r>
              <a:rPr lang="en-US" b="1" dirty="0"/>
              <a:t>Actionable Decisions</a:t>
            </a:r>
            <a:r>
              <a:rPr lang="en-US" dirty="0"/>
              <a:t>: Optimize stock levels, adjust pricing, and launch targeted marketing campaigns.</a:t>
            </a:r>
          </a:p>
          <a:p>
            <a:pPr>
              <a:lnSpc>
                <a:spcPct val="150000"/>
              </a:lnSpc>
            </a:pPr>
            <a:r>
              <a:rPr lang="en-US" b="1" dirty="0"/>
              <a:t>Outcome</a:t>
            </a:r>
            <a:r>
              <a:rPr lang="en-US" dirty="0"/>
              <a:t>: Improved sales, better inventory management, and increased profitability.</a:t>
            </a:r>
            <a:endParaRPr lang="en-IN" dirty="0"/>
          </a:p>
        </p:txBody>
      </p:sp>
      <p:sp>
        <p:nvSpPr>
          <p:cNvPr id="7" name="TextBox 6">
            <a:extLst>
              <a:ext uri="{FF2B5EF4-FFF2-40B4-BE49-F238E27FC236}">
                <a16:creationId xmlns:a16="http://schemas.microsoft.com/office/drawing/2014/main" id="{DB3CDC3E-F77F-E945-5937-BBB2A9AB3DB8}"/>
              </a:ext>
            </a:extLst>
          </p:cNvPr>
          <p:cNvSpPr txBox="1"/>
          <p:nvPr/>
        </p:nvSpPr>
        <p:spPr>
          <a:xfrm>
            <a:off x="12322629" y="171442"/>
            <a:ext cx="1584964" cy="369332"/>
          </a:xfrm>
          <a:prstGeom prst="rect">
            <a:avLst/>
          </a:prstGeom>
          <a:noFill/>
        </p:spPr>
        <p:txBody>
          <a:bodyPr wrap="square">
            <a:spAutoFit/>
          </a:bodyPr>
          <a:lstStyle/>
          <a:p>
            <a:r>
              <a:rPr lang="en-US" sz="1800" b="1" dirty="0"/>
              <a:t>Example:</a:t>
            </a:r>
            <a:endParaRPr lang="en-IN" sz="1800" b="1" dirty="0"/>
          </a:p>
        </p:txBody>
      </p:sp>
      <p:pic>
        <p:nvPicPr>
          <p:cNvPr id="8" name="Picture 7">
            <a:extLst>
              <a:ext uri="{FF2B5EF4-FFF2-40B4-BE49-F238E27FC236}">
                <a16:creationId xmlns:a16="http://schemas.microsoft.com/office/drawing/2014/main" id="{A410458D-B184-BED6-4231-3FD70416E9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322629" y="6611057"/>
            <a:ext cx="310803" cy="17067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829364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D3C4E1-6BDA-6B94-19F9-28E8BC53AE15}"/>
              </a:ext>
            </a:extLst>
          </p:cNvPr>
          <p:cNvSpPr txBox="1"/>
          <p:nvPr/>
        </p:nvSpPr>
        <p:spPr>
          <a:xfrm>
            <a:off x="176980" y="1412832"/>
            <a:ext cx="6135330" cy="4204356"/>
          </a:xfrm>
          <a:prstGeom prst="rect">
            <a:avLst/>
          </a:prstGeom>
          <a:noFill/>
        </p:spPr>
        <p:txBody>
          <a:bodyPr wrap="square" rtlCol="0">
            <a:spAutoFit/>
          </a:bodyPr>
          <a:lstStyle/>
          <a:p>
            <a:pPr>
              <a:lnSpc>
                <a:spcPct val="150000"/>
              </a:lnSpc>
            </a:pPr>
            <a:r>
              <a:rPr lang="en-US" b="1" u="sng" dirty="0"/>
              <a:t>Data Collection</a:t>
            </a:r>
            <a:r>
              <a:rPr lang="en-US" b="1" dirty="0"/>
              <a:t>: </a:t>
            </a:r>
            <a:r>
              <a:rPr lang="en-US" dirty="0"/>
              <a:t>Retail company gathers sales, inventory, and customer data from multiple sources.</a:t>
            </a:r>
          </a:p>
          <a:p>
            <a:pPr>
              <a:lnSpc>
                <a:spcPct val="150000"/>
              </a:lnSpc>
            </a:pPr>
            <a:r>
              <a:rPr lang="en-US" b="1" u="sng" dirty="0"/>
              <a:t>Data Analysis</a:t>
            </a:r>
            <a:r>
              <a:rPr lang="en-US" dirty="0"/>
              <a:t>: Use BI tools (e.g., Power BI, Tableau) to analyze trends in customer purchases and product performance.</a:t>
            </a:r>
          </a:p>
          <a:p>
            <a:pPr>
              <a:lnSpc>
                <a:spcPct val="150000"/>
              </a:lnSpc>
            </a:pPr>
            <a:r>
              <a:rPr lang="en-US" b="1" u="sng" dirty="0"/>
              <a:t>Insights</a:t>
            </a:r>
            <a:r>
              <a:rPr lang="en-US" dirty="0"/>
              <a:t>: Identify best-selling products, low-performing items, and customer buying behaviors.</a:t>
            </a:r>
          </a:p>
          <a:p>
            <a:pPr>
              <a:lnSpc>
                <a:spcPct val="150000"/>
              </a:lnSpc>
            </a:pPr>
            <a:r>
              <a:rPr lang="en-US" b="1" u="sng" dirty="0"/>
              <a:t>Actionable Decisions</a:t>
            </a:r>
            <a:r>
              <a:rPr lang="en-US" dirty="0"/>
              <a:t>: Optimize stock levels, adjust pricing, and launch targeted marketing campaigns.</a:t>
            </a:r>
          </a:p>
          <a:p>
            <a:pPr>
              <a:lnSpc>
                <a:spcPct val="150000"/>
              </a:lnSpc>
            </a:pPr>
            <a:r>
              <a:rPr lang="en-US" b="1" u="sng" dirty="0"/>
              <a:t>Outcome</a:t>
            </a:r>
            <a:r>
              <a:rPr lang="en-US" dirty="0"/>
              <a:t>: Improved sales, better inventory management, and increased profitability.</a:t>
            </a:r>
            <a:endParaRPr lang="en-IN" dirty="0"/>
          </a:p>
        </p:txBody>
      </p:sp>
      <p:sp>
        <p:nvSpPr>
          <p:cNvPr id="3" name="TextBox 2">
            <a:extLst>
              <a:ext uri="{FF2B5EF4-FFF2-40B4-BE49-F238E27FC236}">
                <a16:creationId xmlns:a16="http://schemas.microsoft.com/office/drawing/2014/main" id="{EA9383B1-74F6-790A-906B-933FD0A8799C}"/>
              </a:ext>
            </a:extLst>
          </p:cNvPr>
          <p:cNvSpPr txBox="1"/>
          <p:nvPr/>
        </p:nvSpPr>
        <p:spPr>
          <a:xfrm>
            <a:off x="176980" y="609599"/>
            <a:ext cx="3687097" cy="400110"/>
          </a:xfrm>
          <a:prstGeom prst="rect">
            <a:avLst/>
          </a:prstGeom>
          <a:noFill/>
        </p:spPr>
        <p:txBody>
          <a:bodyPr wrap="square" rtlCol="0">
            <a:spAutoFit/>
          </a:bodyPr>
          <a:lstStyle/>
          <a:p>
            <a:r>
              <a:rPr lang="en-US" sz="2000" b="1" dirty="0"/>
              <a:t>Example:</a:t>
            </a:r>
            <a:endParaRPr lang="en-IN" sz="2000" b="1" dirty="0"/>
          </a:p>
        </p:txBody>
      </p:sp>
      <p:pic>
        <p:nvPicPr>
          <p:cNvPr id="4" name="Picture 3">
            <a:extLst>
              <a:ext uri="{FF2B5EF4-FFF2-40B4-BE49-F238E27FC236}">
                <a16:creationId xmlns:a16="http://schemas.microsoft.com/office/drawing/2014/main" id="{B63BA2D6-2BC8-9440-59AB-B37BC10B3A8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01496" y="85562"/>
            <a:ext cx="5731510" cy="314734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6EFCC8E9-9A19-43F6-398F-54B4AA2AD9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222192" y="0"/>
            <a:ext cx="1661652" cy="1240812"/>
          </a:xfrm>
          <a:prstGeom prst="rect">
            <a:avLst/>
          </a:prstGeom>
          <a:noFill/>
          <a:ln>
            <a:noFill/>
          </a:ln>
        </p:spPr>
      </p:pic>
      <p:sp>
        <p:nvSpPr>
          <p:cNvPr id="7" name="TextBox 6">
            <a:extLst>
              <a:ext uri="{FF2B5EF4-FFF2-40B4-BE49-F238E27FC236}">
                <a16:creationId xmlns:a16="http://schemas.microsoft.com/office/drawing/2014/main" id="{F327E0C7-1685-B9F0-45EF-C583E299B698}"/>
              </a:ext>
            </a:extLst>
          </p:cNvPr>
          <p:cNvSpPr txBox="1"/>
          <p:nvPr/>
        </p:nvSpPr>
        <p:spPr>
          <a:xfrm>
            <a:off x="12222192" y="1326822"/>
            <a:ext cx="4100051" cy="4204356"/>
          </a:xfrm>
          <a:prstGeom prst="rect">
            <a:avLst/>
          </a:prstGeom>
          <a:noFill/>
        </p:spPr>
        <p:txBody>
          <a:bodyPr wrap="square">
            <a:spAutoFit/>
          </a:bodyPr>
          <a:lstStyle/>
          <a:p>
            <a:pPr>
              <a:lnSpc>
                <a:spcPct val="150000"/>
              </a:lnSpc>
            </a:pPr>
            <a:r>
              <a:rPr lang="en-US" dirty="0"/>
              <a:t>Business analytics refers to the practice of using data, statistical analysis, and predictive modeling to identify patterns, trends, and insights that help businesses make data-driven decisions.</a:t>
            </a:r>
          </a:p>
          <a:p>
            <a:pPr>
              <a:lnSpc>
                <a:spcPct val="150000"/>
              </a:lnSpc>
            </a:pPr>
            <a:endParaRPr lang="en-US" dirty="0"/>
          </a:p>
          <a:p>
            <a:pPr>
              <a:lnSpc>
                <a:spcPct val="150000"/>
              </a:lnSpc>
            </a:pPr>
            <a:r>
              <a:rPr lang="en-US" dirty="0"/>
              <a:t>It focuses on interpreting historical data and using it to forecast future outcomes, optimize operations, and improve strategic planning..</a:t>
            </a:r>
            <a:endParaRPr lang="en-IN" dirty="0"/>
          </a:p>
        </p:txBody>
      </p:sp>
      <p:sp>
        <p:nvSpPr>
          <p:cNvPr id="9" name="TextBox 8">
            <a:extLst>
              <a:ext uri="{FF2B5EF4-FFF2-40B4-BE49-F238E27FC236}">
                <a16:creationId xmlns:a16="http://schemas.microsoft.com/office/drawing/2014/main" id="{BDBEE3CD-A964-490F-BF04-06FB89FE0078}"/>
              </a:ext>
            </a:extLst>
          </p:cNvPr>
          <p:cNvSpPr txBox="1"/>
          <p:nvPr/>
        </p:nvSpPr>
        <p:spPr>
          <a:xfrm>
            <a:off x="12262595" y="351558"/>
            <a:ext cx="2803490" cy="369332"/>
          </a:xfrm>
          <a:prstGeom prst="rect">
            <a:avLst/>
          </a:prstGeom>
          <a:noFill/>
        </p:spPr>
        <p:txBody>
          <a:bodyPr wrap="square">
            <a:spAutoFit/>
          </a:bodyPr>
          <a:lstStyle/>
          <a:p>
            <a:r>
              <a:rPr lang="en-US" sz="1800" b="1" dirty="0"/>
              <a:t>Business Analytics:</a:t>
            </a:r>
            <a:endParaRPr lang="en-IN" sz="1800" b="1" dirty="0"/>
          </a:p>
        </p:txBody>
      </p:sp>
    </p:spTree>
    <p:extLst>
      <p:ext uri="{BB962C8B-B14F-4D97-AF65-F5344CB8AC3E}">
        <p14:creationId xmlns:p14="http://schemas.microsoft.com/office/powerpoint/2010/main" val="41219726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D46E35-052C-EC11-9FF7-5D0B5F7F61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5844929" cy="6858000"/>
          </a:xfrm>
          <a:prstGeom prst="rect">
            <a:avLst/>
          </a:prstGeom>
          <a:noFill/>
          <a:ln>
            <a:noFill/>
          </a:ln>
        </p:spPr>
      </p:pic>
      <p:sp>
        <p:nvSpPr>
          <p:cNvPr id="3" name="TextBox 2">
            <a:extLst>
              <a:ext uri="{FF2B5EF4-FFF2-40B4-BE49-F238E27FC236}">
                <a16:creationId xmlns:a16="http://schemas.microsoft.com/office/drawing/2014/main" id="{2DD16068-039C-8225-2F24-2D7E19E4B0C1}"/>
              </a:ext>
            </a:extLst>
          </p:cNvPr>
          <p:cNvSpPr txBox="1"/>
          <p:nvPr/>
        </p:nvSpPr>
        <p:spPr>
          <a:xfrm>
            <a:off x="6096000" y="1122888"/>
            <a:ext cx="5466735" cy="3373359"/>
          </a:xfrm>
          <a:prstGeom prst="rect">
            <a:avLst/>
          </a:prstGeom>
          <a:noFill/>
        </p:spPr>
        <p:txBody>
          <a:bodyPr wrap="square" rtlCol="0">
            <a:spAutoFit/>
          </a:bodyPr>
          <a:lstStyle/>
          <a:p>
            <a:pPr>
              <a:lnSpc>
                <a:spcPct val="150000"/>
              </a:lnSpc>
            </a:pPr>
            <a:r>
              <a:rPr lang="en-US" dirty="0"/>
              <a:t>Business analytics refers to the practice of using data, statistical analysis, and predictive modeling to identify patterns, trends, and insights that help businesses make </a:t>
            </a:r>
            <a:r>
              <a:rPr lang="en-US" b="1" dirty="0"/>
              <a:t>data-driven </a:t>
            </a:r>
            <a:r>
              <a:rPr lang="en-US" dirty="0"/>
              <a:t>decisions.</a:t>
            </a:r>
          </a:p>
          <a:p>
            <a:pPr>
              <a:lnSpc>
                <a:spcPct val="150000"/>
              </a:lnSpc>
            </a:pPr>
            <a:endParaRPr lang="en-US" dirty="0"/>
          </a:p>
          <a:p>
            <a:pPr>
              <a:lnSpc>
                <a:spcPct val="150000"/>
              </a:lnSpc>
            </a:pPr>
            <a:r>
              <a:rPr lang="en-US" dirty="0"/>
              <a:t>It focuses on interpreting historical data and using it to forecast future outcomes, optimize operations, and improve strategic planning..</a:t>
            </a:r>
            <a:endParaRPr lang="en-IN" dirty="0"/>
          </a:p>
        </p:txBody>
      </p:sp>
      <p:sp>
        <p:nvSpPr>
          <p:cNvPr id="4" name="TextBox 3">
            <a:extLst>
              <a:ext uri="{FF2B5EF4-FFF2-40B4-BE49-F238E27FC236}">
                <a16:creationId xmlns:a16="http://schemas.microsoft.com/office/drawing/2014/main" id="{BABC48DC-DFBF-BBA0-7F3A-C944B8F22182}"/>
              </a:ext>
            </a:extLst>
          </p:cNvPr>
          <p:cNvSpPr txBox="1"/>
          <p:nvPr/>
        </p:nvSpPr>
        <p:spPr>
          <a:xfrm>
            <a:off x="6164826" y="373626"/>
            <a:ext cx="3165987" cy="400110"/>
          </a:xfrm>
          <a:prstGeom prst="rect">
            <a:avLst/>
          </a:prstGeom>
          <a:noFill/>
        </p:spPr>
        <p:txBody>
          <a:bodyPr wrap="square" rtlCol="0">
            <a:spAutoFit/>
          </a:bodyPr>
          <a:lstStyle/>
          <a:p>
            <a:r>
              <a:rPr lang="en-US" sz="2000" b="1" dirty="0"/>
              <a:t>Business Analytics:</a:t>
            </a:r>
            <a:endParaRPr lang="en-IN" sz="2000" b="1" dirty="0"/>
          </a:p>
        </p:txBody>
      </p:sp>
      <p:sp>
        <p:nvSpPr>
          <p:cNvPr id="6" name="TextBox 5">
            <a:extLst>
              <a:ext uri="{FF2B5EF4-FFF2-40B4-BE49-F238E27FC236}">
                <a16:creationId xmlns:a16="http://schemas.microsoft.com/office/drawing/2014/main" id="{32B222BD-E266-73C4-6720-527ACF8130DD}"/>
              </a:ext>
            </a:extLst>
          </p:cNvPr>
          <p:cNvSpPr txBox="1"/>
          <p:nvPr/>
        </p:nvSpPr>
        <p:spPr>
          <a:xfrm>
            <a:off x="-3927610" y="0"/>
            <a:ext cx="3834581" cy="7528343"/>
          </a:xfrm>
          <a:prstGeom prst="rect">
            <a:avLst/>
          </a:prstGeom>
          <a:noFill/>
        </p:spPr>
        <p:txBody>
          <a:bodyPr wrap="square">
            <a:spAutoFit/>
          </a:bodyPr>
          <a:lstStyle/>
          <a:p>
            <a:pPr marL="342900" indent="-342900">
              <a:lnSpc>
                <a:spcPct val="150000"/>
              </a:lnSpc>
              <a:buFont typeface="+mj-lt"/>
              <a:buAutoNum type="arabicPeriod"/>
            </a:pPr>
            <a:r>
              <a:rPr lang="en-US" b="1" dirty="0"/>
              <a:t>Define Business Requirements</a:t>
            </a:r>
            <a:r>
              <a:rPr lang="en-US" dirty="0"/>
              <a:t>: Identify the specific goals and objectives the analysis will address.</a:t>
            </a:r>
          </a:p>
          <a:p>
            <a:pPr marL="342900" indent="-342900">
              <a:lnSpc>
                <a:spcPct val="150000"/>
              </a:lnSpc>
              <a:buFont typeface="+mj-lt"/>
              <a:buAutoNum type="arabicPeriod"/>
            </a:pPr>
            <a:r>
              <a:rPr lang="en-US" b="1" dirty="0"/>
              <a:t>Explore Information</a:t>
            </a:r>
            <a:r>
              <a:rPr lang="en-US" dirty="0"/>
              <a:t>: Gather and examine relevant data to understand the current situation.</a:t>
            </a:r>
          </a:p>
          <a:p>
            <a:pPr marL="342900" indent="-342900">
              <a:lnSpc>
                <a:spcPct val="150000"/>
              </a:lnSpc>
              <a:buFont typeface="+mj-lt"/>
              <a:buAutoNum type="arabicPeriod"/>
            </a:pPr>
            <a:r>
              <a:rPr lang="en-US" b="1" dirty="0"/>
              <a:t>Conduct Analysis</a:t>
            </a:r>
            <a:r>
              <a:rPr lang="en-US" dirty="0"/>
              <a:t>: Analyze the data using statistical methods to uncover insights.</a:t>
            </a:r>
          </a:p>
          <a:p>
            <a:pPr marL="342900" indent="-342900">
              <a:lnSpc>
                <a:spcPct val="150000"/>
              </a:lnSpc>
              <a:buFont typeface="+mj-lt"/>
              <a:buAutoNum type="arabicPeriod"/>
            </a:pPr>
            <a:r>
              <a:rPr lang="en-US" b="1" dirty="0"/>
              <a:t>Make Accurate Predictions</a:t>
            </a:r>
            <a:r>
              <a:rPr lang="en-US" dirty="0"/>
              <a:t>: Use models to predict future trends and outcomes.</a:t>
            </a:r>
          </a:p>
          <a:p>
            <a:pPr marL="342900" indent="-342900">
              <a:lnSpc>
                <a:spcPct val="150000"/>
              </a:lnSpc>
              <a:buFont typeface="+mj-lt"/>
              <a:buAutoNum type="arabicPeriod"/>
            </a:pPr>
            <a:r>
              <a:rPr lang="en-US" b="1" dirty="0"/>
              <a:t>Select Optimal Solutions</a:t>
            </a:r>
            <a:r>
              <a:rPr lang="en-US" dirty="0"/>
              <a:t>: Choose the best course of action based on the analysis and predictions.</a:t>
            </a:r>
          </a:p>
          <a:p>
            <a:pPr marL="342900" indent="-342900">
              <a:lnSpc>
                <a:spcPct val="150000"/>
              </a:lnSpc>
              <a:buFont typeface="+mj-lt"/>
              <a:buAutoNum type="arabicPeriod"/>
            </a:pPr>
            <a:r>
              <a:rPr lang="en-US" b="1" dirty="0"/>
              <a:t>Measure Outcomes</a:t>
            </a:r>
            <a:r>
              <a:rPr lang="en-US" dirty="0"/>
              <a:t>: Track and evaluate the results to ensure the solutions are effective.</a:t>
            </a:r>
            <a:endParaRPr lang="en-IN" dirty="0"/>
          </a:p>
        </p:txBody>
      </p:sp>
      <p:pic>
        <p:nvPicPr>
          <p:cNvPr id="7" name="Picture 2">
            <a:extLst>
              <a:ext uri="{FF2B5EF4-FFF2-40B4-BE49-F238E27FC236}">
                <a16:creationId xmlns:a16="http://schemas.microsoft.com/office/drawing/2014/main" id="{01B577FE-19DE-1393-C515-95EA028E52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6754" y="5084466"/>
            <a:ext cx="1426434" cy="2038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66B69EAE-D9A2-C80F-0C7E-FF585233530E}"/>
              </a:ext>
            </a:extLst>
          </p:cNvPr>
          <p:cNvSpPr txBox="1"/>
          <p:nvPr/>
        </p:nvSpPr>
        <p:spPr>
          <a:xfrm>
            <a:off x="-2914103" y="4294"/>
            <a:ext cx="2821074" cy="369332"/>
          </a:xfrm>
          <a:prstGeom prst="rect">
            <a:avLst/>
          </a:prstGeom>
          <a:noFill/>
        </p:spPr>
        <p:txBody>
          <a:bodyPr wrap="square">
            <a:spAutoFit/>
          </a:bodyPr>
          <a:lstStyle/>
          <a:p>
            <a:r>
              <a:rPr lang="en-US" sz="1800" b="1" dirty="0"/>
              <a:t>Business Analytics Process:</a:t>
            </a:r>
            <a:endParaRPr lang="en-IN" sz="1800" b="1" dirty="0"/>
          </a:p>
        </p:txBody>
      </p:sp>
    </p:spTree>
    <p:extLst>
      <p:ext uri="{BB962C8B-B14F-4D97-AF65-F5344CB8AC3E}">
        <p14:creationId xmlns:p14="http://schemas.microsoft.com/office/powerpoint/2010/main" val="10477981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6D32174A-0607-BD11-06EA-D7F6E6DC82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135" y="432620"/>
            <a:ext cx="5810865" cy="5796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2" name="TextBox 1">
            <a:extLst>
              <a:ext uri="{FF2B5EF4-FFF2-40B4-BE49-F238E27FC236}">
                <a16:creationId xmlns:a16="http://schemas.microsoft.com/office/drawing/2014/main" id="{5B45AF82-077C-846D-D164-0EBDC7F5A86C}"/>
              </a:ext>
            </a:extLst>
          </p:cNvPr>
          <p:cNvSpPr txBox="1"/>
          <p:nvPr/>
        </p:nvSpPr>
        <p:spPr>
          <a:xfrm>
            <a:off x="452283" y="1193383"/>
            <a:ext cx="5201266" cy="5450851"/>
          </a:xfrm>
          <a:prstGeom prst="rect">
            <a:avLst/>
          </a:prstGeom>
          <a:noFill/>
        </p:spPr>
        <p:txBody>
          <a:bodyPr wrap="square" rtlCol="0">
            <a:spAutoFit/>
          </a:bodyPr>
          <a:lstStyle/>
          <a:p>
            <a:pPr marL="342900" indent="-342900">
              <a:lnSpc>
                <a:spcPct val="150000"/>
              </a:lnSpc>
              <a:buFont typeface="+mj-lt"/>
              <a:buAutoNum type="arabicPeriod"/>
            </a:pPr>
            <a:r>
              <a:rPr lang="en-US" b="1" u="sng" dirty="0"/>
              <a:t>Define Business Requirements</a:t>
            </a:r>
            <a:r>
              <a:rPr lang="en-US" dirty="0"/>
              <a:t>: Identify the specific goals and objectives the analysis will address.</a:t>
            </a:r>
          </a:p>
          <a:p>
            <a:pPr marL="342900" indent="-342900">
              <a:lnSpc>
                <a:spcPct val="150000"/>
              </a:lnSpc>
              <a:buFont typeface="+mj-lt"/>
              <a:buAutoNum type="arabicPeriod"/>
            </a:pPr>
            <a:r>
              <a:rPr lang="en-US" b="1" u="sng" dirty="0"/>
              <a:t>Explore Information</a:t>
            </a:r>
            <a:r>
              <a:rPr lang="en-US" dirty="0"/>
              <a:t>: Gather and examine relevant data to understand the current situation.</a:t>
            </a:r>
          </a:p>
          <a:p>
            <a:pPr marL="342900" indent="-342900">
              <a:lnSpc>
                <a:spcPct val="150000"/>
              </a:lnSpc>
              <a:buFont typeface="+mj-lt"/>
              <a:buAutoNum type="arabicPeriod"/>
            </a:pPr>
            <a:r>
              <a:rPr lang="en-US" b="1" u="sng" dirty="0"/>
              <a:t>Conduct Analysis</a:t>
            </a:r>
            <a:r>
              <a:rPr lang="en-US" dirty="0"/>
              <a:t>: Analyze the data using statistical methods to uncover insights.</a:t>
            </a:r>
          </a:p>
          <a:p>
            <a:pPr marL="342900" indent="-342900">
              <a:lnSpc>
                <a:spcPct val="150000"/>
              </a:lnSpc>
              <a:buFont typeface="+mj-lt"/>
              <a:buAutoNum type="arabicPeriod"/>
            </a:pPr>
            <a:r>
              <a:rPr lang="en-US" b="1" u="sng" dirty="0"/>
              <a:t>Make Accurate Predictions</a:t>
            </a:r>
            <a:r>
              <a:rPr lang="en-US" dirty="0"/>
              <a:t>: Use models to predict future trends and outcomes.</a:t>
            </a:r>
          </a:p>
          <a:p>
            <a:pPr marL="342900" indent="-342900">
              <a:lnSpc>
                <a:spcPct val="150000"/>
              </a:lnSpc>
              <a:buFont typeface="+mj-lt"/>
              <a:buAutoNum type="arabicPeriod"/>
            </a:pPr>
            <a:r>
              <a:rPr lang="en-US" b="1" u="sng" dirty="0"/>
              <a:t>Select Optimal Solutions</a:t>
            </a:r>
            <a:r>
              <a:rPr lang="en-US" dirty="0"/>
              <a:t>: Choose the best course of action based on the analysis and predictions.</a:t>
            </a:r>
          </a:p>
          <a:p>
            <a:pPr marL="342900" indent="-342900">
              <a:lnSpc>
                <a:spcPct val="150000"/>
              </a:lnSpc>
              <a:buFont typeface="+mj-lt"/>
              <a:buAutoNum type="arabicPeriod"/>
            </a:pPr>
            <a:r>
              <a:rPr lang="en-US" b="1" u="sng" dirty="0"/>
              <a:t>Measure Outcomes</a:t>
            </a:r>
            <a:r>
              <a:rPr lang="en-US" dirty="0"/>
              <a:t>: Track and evaluate the results to ensure the solutions are effective.</a:t>
            </a:r>
            <a:endParaRPr lang="en-IN" dirty="0"/>
          </a:p>
        </p:txBody>
      </p:sp>
      <p:sp>
        <p:nvSpPr>
          <p:cNvPr id="4" name="TextBox 3">
            <a:extLst>
              <a:ext uri="{FF2B5EF4-FFF2-40B4-BE49-F238E27FC236}">
                <a16:creationId xmlns:a16="http://schemas.microsoft.com/office/drawing/2014/main" id="{CE8B123A-65D3-219F-D777-ECE4F1B01236}"/>
              </a:ext>
            </a:extLst>
          </p:cNvPr>
          <p:cNvSpPr txBox="1"/>
          <p:nvPr/>
        </p:nvSpPr>
        <p:spPr>
          <a:xfrm>
            <a:off x="452283" y="432620"/>
            <a:ext cx="3264309" cy="400110"/>
          </a:xfrm>
          <a:prstGeom prst="rect">
            <a:avLst/>
          </a:prstGeom>
          <a:noFill/>
        </p:spPr>
        <p:txBody>
          <a:bodyPr wrap="square" rtlCol="0">
            <a:spAutoFit/>
          </a:bodyPr>
          <a:lstStyle/>
          <a:p>
            <a:r>
              <a:rPr lang="en-US" sz="2000" b="1" dirty="0"/>
              <a:t>Business Analytics Process:</a:t>
            </a:r>
            <a:endParaRPr lang="en-IN" sz="2000" b="1" dirty="0"/>
          </a:p>
        </p:txBody>
      </p:sp>
      <p:sp>
        <p:nvSpPr>
          <p:cNvPr id="5" name="TextBox 4">
            <a:extLst>
              <a:ext uri="{FF2B5EF4-FFF2-40B4-BE49-F238E27FC236}">
                <a16:creationId xmlns:a16="http://schemas.microsoft.com/office/drawing/2014/main" id="{97F76324-1AA4-B1BE-B5BE-2FA3D7928829}"/>
              </a:ext>
            </a:extLst>
          </p:cNvPr>
          <p:cNvSpPr txBox="1"/>
          <p:nvPr/>
        </p:nvSpPr>
        <p:spPr>
          <a:xfrm>
            <a:off x="-1088922" y="78658"/>
            <a:ext cx="1027471" cy="1938992"/>
          </a:xfrm>
          <a:prstGeom prst="rect">
            <a:avLst/>
          </a:prstGeom>
          <a:noFill/>
        </p:spPr>
        <p:txBody>
          <a:bodyPr wrap="square" rtlCol="0">
            <a:spAutoFit/>
          </a:bodyPr>
          <a:lstStyle/>
          <a:p>
            <a:r>
              <a:rPr lang="en-US" sz="2400" b="1" dirty="0"/>
              <a:t>Business Analytics Tools:</a:t>
            </a:r>
            <a:endParaRPr lang="en-IN" sz="2400" b="1" dirty="0"/>
          </a:p>
        </p:txBody>
      </p:sp>
      <p:pic>
        <p:nvPicPr>
          <p:cNvPr id="6" name="Picture 2">
            <a:extLst>
              <a:ext uri="{FF2B5EF4-FFF2-40B4-BE49-F238E27FC236}">
                <a16:creationId xmlns:a16="http://schemas.microsoft.com/office/drawing/2014/main" id="{2AE1F7BA-2328-47C8-DC01-EDBE95AE77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058" y="0"/>
            <a:ext cx="993058" cy="14994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79AEE3-CC52-5547-FBA8-3B6EEC32ABD6}"/>
              </a:ext>
            </a:extLst>
          </p:cNvPr>
          <p:cNvSpPr txBox="1"/>
          <p:nvPr/>
        </p:nvSpPr>
        <p:spPr>
          <a:xfrm>
            <a:off x="-3760839" y="2255027"/>
            <a:ext cx="3485536" cy="4524315"/>
          </a:xfrm>
          <a:prstGeom prst="rect">
            <a:avLst/>
          </a:prstGeom>
          <a:noFill/>
        </p:spPr>
        <p:txBody>
          <a:bodyPr wrap="square">
            <a:spAutoFit/>
          </a:bodyPr>
          <a:lstStyle/>
          <a:p>
            <a:r>
              <a:rPr lang="en-US" u="sng" dirty="0"/>
              <a:t>R:  </a:t>
            </a:r>
            <a:r>
              <a:rPr lang="en-US" dirty="0"/>
              <a:t>An open-source programming language widely used for statistical computing and data visualization.</a:t>
            </a:r>
          </a:p>
          <a:p>
            <a:endParaRPr lang="en-US" dirty="0"/>
          </a:p>
          <a:p>
            <a:r>
              <a:rPr lang="en-US" u="sng" dirty="0"/>
              <a:t>Python:  </a:t>
            </a:r>
            <a:r>
              <a:rPr lang="en-US" dirty="0"/>
              <a:t>A versatile programming language with libraries like Pandas, NumPy, and SciPy for data analysis and machine learning.</a:t>
            </a:r>
          </a:p>
          <a:p>
            <a:endParaRPr lang="en-US" dirty="0"/>
          </a:p>
          <a:p>
            <a:r>
              <a:rPr lang="en-US" u="sng" dirty="0"/>
              <a:t>Excel:  </a:t>
            </a:r>
            <a:r>
              <a:rPr lang="en-US" dirty="0"/>
              <a:t>A commonly used tool for basic data analysis, reporting, and visualizations.</a:t>
            </a:r>
          </a:p>
          <a:p>
            <a:endParaRPr lang="en-US" dirty="0"/>
          </a:p>
          <a:p>
            <a:r>
              <a:rPr lang="en-US" u="sng" dirty="0"/>
              <a:t>QlikView:  </a:t>
            </a:r>
            <a:r>
              <a:rPr lang="en-US" dirty="0"/>
              <a:t>A BI and analytics platform for data visualization and discovery.</a:t>
            </a:r>
            <a:endParaRPr lang="en-IN" dirty="0"/>
          </a:p>
        </p:txBody>
      </p:sp>
    </p:spTree>
    <p:extLst>
      <p:ext uri="{BB962C8B-B14F-4D97-AF65-F5344CB8AC3E}">
        <p14:creationId xmlns:p14="http://schemas.microsoft.com/office/powerpoint/2010/main" val="10678859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5932D394-5B22-9BF4-1615-D85F66403A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645" y="1897626"/>
            <a:ext cx="5525729" cy="381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B79CE19-4E79-83BC-EA06-EFCB0ED25BBA}"/>
              </a:ext>
            </a:extLst>
          </p:cNvPr>
          <p:cNvSpPr txBox="1"/>
          <p:nvPr/>
        </p:nvSpPr>
        <p:spPr>
          <a:xfrm>
            <a:off x="4006645" y="393290"/>
            <a:ext cx="3431458" cy="461665"/>
          </a:xfrm>
          <a:prstGeom prst="rect">
            <a:avLst/>
          </a:prstGeom>
          <a:noFill/>
        </p:spPr>
        <p:txBody>
          <a:bodyPr wrap="square" rtlCol="0">
            <a:spAutoFit/>
          </a:bodyPr>
          <a:lstStyle/>
          <a:p>
            <a:r>
              <a:rPr lang="en-US" sz="2400" b="1" dirty="0"/>
              <a:t>Business Analytics Tools:</a:t>
            </a:r>
            <a:endParaRPr lang="en-IN" sz="2400" b="1" dirty="0"/>
          </a:p>
        </p:txBody>
      </p:sp>
      <p:sp>
        <p:nvSpPr>
          <p:cNvPr id="3" name="TextBox 2">
            <a:extLst>
              <a:ext uri="{FF2B5EF4-FFF2-40B4-BE49-F238E27FC236}">
                <a16:creationId xmlns:a16="http://schemas.microsoft.com/office/drawing/2014/main" id="{FD283F19-E0F3-0D6A-3EAA-F8E9EB95F4C2}"/>
              </a:ext>
            </a:extLst>
          </p:cNvPr>
          <p:cNvSpPr txBox="1"/>
          <p:nvPr/>
        </p:nvSpPr>
        <p:spPr>
          <a:xfrm>
            <a:off x="5810864" y="2005781"/>
            <a:ext cx="5899356" cy="3416320"/>
          </a:xfrm>
          <a:prstGeom prst="rect">
            <a:avLst/>
          </a:prstGeom>
          <a:noFill/>
        </p:spPr>
        <p:txBody>
          <a:bodyPr wrap="square" rtlCol="0">
            <a:spAutoFit/>
          </a:bodyPr>
          <a:lstStyle/>
          <a:p>
            <a:r>
              <a:rPr lang="en-US" u="sng" dirty="0"/>
              <a:t>R:  </a:t>
            </a:r>
            <a:r>
              <a:rPr lang="en-US" dirty="0"/>
              <a:t>An open-source programming language widely used for statistical computing and data visualization.</a:t>
            </a:r>
          </a:p>
          <a:p>
            <a:endParaRPr lang="en-US" dirty="0"/>
          </a:p>
          <a:p>
            <a:r>
              <a:rPr lang="en-US" u="sng" dirty="0"/>
              <a:t>Python:  </a:t>
            </a:r>
            <a:r>
              <a:rPr lang="en-US" dirty="0"/>
              <a:t>A versatile programming language with libraries like Pandas, NumPy, and SciPy for data analysis and machine learning.</a:t>
            </a:r>
          </a:p>
          <a:p>
            <a:endParaRPr lang="en-US" dirty="0"/>
          </a:p>
          <a:p>
            <a:r>
              <a:rPr lang="en-US" u="sng" dirty="0"/>
              <a:t>Excel:  </a:t>
            </a:r>
            <a:r>
              <a:rPr lang="en-US" dirty="0"/>
              <a:t>A commonly used tool for basic data analysis, reporting, and visualizations.</a:t>
            </a:r>
          </a:p>
          <a:p>
            <a:endParaRPr lang="en-US" dirty="0"/>
          </a:p>
          <a:p>
            <a:r>
              <a:rPr lang="en-US" u="sng" dirty="0"/>
              <a:t>QlikView:  </a:t>
            </a:r>
            <a:r>
              <a:rPr lang="en-US" dirty="0"/>
              <a:t>A BI and analytics platform for data visualization and discovery.</a:t>
            </a:r>
            <a:endParaRPr lang="en-IN" dirty="0"/>
          </a:p>
        </p:txBody>
      </p:sp>
      <p:pic>
        <p:nvPicPr>
          <p:cNvPr id="4" name="Picture 3">
            <a:extLst>
              <a:ext uri="{FF2B5EF4-FFF2-40B4-BE49-F238E27FC236}">
                <a16:creationId xmlns:a16="http://schemas.microsoft.com/office/drawing/2014/main" id="{87649786-3F1E-9019-3001-13327DC6B0E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0220" y="6858000"/>
            <a:ext cx="474040" cy="27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589AA9D6-29A4-76AB-4098-AF2FEE50D6C7}"/>
              </a:ext>
            </a:extLst>
          </p:cNvPr>
          <p:cNvSpPr txBox="1"/>
          <p:nvPr/>
        </p:nvSpPr>
        <p:spPr>
          <a:xfrm>
            <a:off x="-2131142" y="2996381"/>
            <a:ext cx="2131142" cy="10852330"/>
          </a:xfrm>
          <a:prstGeom prst="rect">
            <a:avLst/>
          </a:prstGeom>
          <a:noFill/>
        </p:spPr>
        <p:txBody>
          <a:bodyPr wrap="square">
            <a:spAutoFit/>
          </a:bodyPr>
          <a:lstStyle/>
          <a:p>
            <a:pPr>
              <a:lnSpc>
                <a:spcPct val="150000"/>
              </a:lnSpc>
            </a:pPr>
            <a:r>
              <a:rPr lang="en-US" dirty="0"/>
              <a:t>A hotel chain uses business intelligence tools to analyze customer data from bookings, reviews, and social media. By visualizing trends in customer preferences, seasonal booking patterns, and competitor pricing, the management can make data-driven decisions such as adjusting room rates, personalizing marketing campaigns, and improving customer service strategies, ultimately enhancing guest satisfaction and increasing revenue.</a:t>
            </a:r>
            <a:endParaRPr lang="en-IN" dirty="0"/>
          </a:p>
        </p:txBody>
      </p:sp>
      <p:sp>
        <p:nvSpPr>
          <p:cNvPr id="8" name="TextBox 7">
            <a:extLst>
              <a:ext uri="{FF2B5EF4-FFF2-40B4-BE49-F238E27FC236}">
                <a16:creationId xmlns:a16="http://schemas.microsoft.com/office/drawing/2014/main" id="{DEC909D0-63EE-7A3A-5278-313A2834C21F}"/>
              </a:ext>
            </a:extLst>
          </p:cNvPr>
          <p:cNvSpPr txBox="1"/>
          <p:nvPr/>
        </p:nvSpPr>
        <p:spPr>
          <a:xfrm>
            <a:off x="-1221658" y="6488668"/>
            <a:ext cx="1103671" cy="369332"/>
          </a:xfrm>
          <a:prstGeom prst="rect">
            <a:avLst/>
          </a:prstGeom>
          <a:noFill/>
        </p:spPr>
        <p:txBody>
          <a:bodyPr wrap="square">
            <a:spAutoFit/>
          </a:bodyPr>
          <a:lstStyle/>
          <a:p>
            <a:r>
              <a:rPr lang="en-US" sz="1800" b="1" dirty="0"/>
              <a:t>Example:</a:t>
            </a:r>
            <a:endParaRPr lang="en-IN" sz="1800" b="1" dirty="0"/>
          </a:p>
        </p:txBody>
      </p:sp>
    </p:spTree>
    <p:extLst>
      <p:ext uri="{BB962C8B-B14F-4D97-AF65-F5344CB8AC3E}">
        <p14:creationId xmlns:p14="http://schemas.microsoft.com/office/powerpoint/2010/main" val="11964385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CF9255-4508-180B-A10E-3DAEA4FF0F5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113744" y="324436"/>
            <a:ext cx="3783504" cy="217760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TextBox 2">
            <a:extLst>
              <a:ext uri="{FF2B5EF4-FFF2-40B4-BE49-F238E27FC236}">
                <a16:creationId xmlns:a16="http://schemas.microsoft.com/office/drawing/2014/main" id="{24927000-B19F-92C6-F328-8903278391BC}"/>
              </a:ext>
            </a:extLst>
          </p:cNvPr>
          <p:cNvSpPr txBox="1"/>
          <p:nvPr/>
        </p:nvSpPr>
        <p:spPr>
          <a:xfrm>
            <a:off x="717755" y="648929"/>
            <a:ext cx="2153264" cy="400110"/>
          </a:xfrm>
          <a:prstGeom prst="rect">
            <a:avLst/>
          </a:prstGeom>
          <a:noFill/>
        </p:spPr>
        <p:txBody>
          <a:bodyPr wrap="square" rtlCol="0">
            <a:spAutoFit/>
          </a:bodyPr>
          <a:lstStyle/>
          <a:p>
            <a:r>
              <a:rPr lang="en-US" sz="2000" b="1" dirty="0"/>
              <a:t>Example:</a:t>
            </a:r>
            <a:endParaRPr lang="en-IN" sz="2000" b="1" dirty="0"/>
          </a:p>
        </p:txBody>
      </p:sp>
      <p:sp>
        <p:nvSpPr>
          <p:cNvPr id="5" name="TextBox 4">
            <a:extLst>
              <a:ext uri="{FF2B5EF4-FFF2-40B4-BE49-F238E27FC236}">
                <a16:creationId xmlns:a16="http://schemas.microsoft.com/office/drawing/2014/main" id="{CED39B0D-0556-9526-C5A4-EE3222659804}"/>
              </a:ext>
            </a:extLst>
          </p:cNvPr>
          <p:cNvSpPr txBox="1"/>
          <p:nvPr/>
        </p:nvSpPr>
        <p:spPr>
          <a:xfrm flipH="1">
            <a:off x="717755" y="1413237"/>
            <a:ext cx="6548284" cy="2957861"/>
          </a:xfrm>
          <a:prstGeom prst="rect">
            <a:avLst/>
          </a:prstGeom>
          <a:noFill/>
        </p:spPr>
        <p:txBody>
          <a:bodyPr wrap="square" rtlCol="0">
            <a:spAutoFit/>
          </a:bodyPr>
          <a:lstStyle/>
          <a:p>
            <a:pPr>
              <a:lnSpc>
                <a:spcPct val="150000"/>
              </a:lnSpc>
            </a:pPr>
            <a:r>
              <a:rPr lang="en-US" dirty="0"/>
              <a:t>A hotel chain uses business intelligence tools to analyze customer data from bookings, reviews, and social media. By visualizing trends in customer preferences, seasonal booking patterns, and competitor pricing, the management can make data-driven decisions such as adjusting room rates, personalizing marketing campaigns, and improving customer service strategies, ultimately enhancing guest satisfaction and increasing revenue.</a:t>
            </a:r>
            <a:endParaRPr lang="en-IN" dirty="0"/>
          </a:p>
        </p:txBody>
      </p:sp>
      <p:sp>
        <p:nvSpPr>
          <p:cNvPr id="7" name="TextBox 6">
            <a:extLst>
              <a:ext uri="{FF2B5EF4-FFF2-40B4-BE49-F238E27FC236}">
                <a16:creationId xmlns:a16="http://schemas.microsoft.com/office/drawing/2014/main" id="{951C1CD0-3669-B94B-2DFE-0A31B482ED46}"/>
              </a:ext>
            </a:extLst>
          </p:cNvPr>
          <p:cNvSpPr txBox="1"/>
          <p:nvPr/>
        </p:nvSpPr>
        <p:spPr>
          <a:xfrm>
            <a:off x="5309419" y="6858000"/>
            <a:ext cx="255639" cy="2585323"/>
          </a:xfrm>
          <a:prstGeom prst="rect">
            <a:avLst/>
          </a:prstGeom>
          <a:noFill/>
        </p:spPr>
        <p:txBody>
          <a:bodyPr wrap="square">
            <a:spAutoFit/>
          </a:bodyPr>
          <a:lstStyle/>
          <a:p>
            <a:r>
              <a:rPr lang="en-US" sz="1800" b="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endParaRPr lang="en-IN" sz="1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extLst>
      <p:ext uri="{BB962C8B-B14F-4D97-AF65-F5344CB8AC3E}">
        <p14:creationId xmlns:p14="http://schemas.microsoft.com/office/powerpoint/2010/main" val="1235443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2013 - 2022 Theme</Template>
  <TotalTime>194</TotalTime>
  <Words>1334</Words>
  <Application>Microsoft Office PowerPoint</Application>
  <PresentationFormat>Widescreen</PresentationFormat>
  <Paragraphs>98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Pratiksha Patil</dc:creator>
  <cp:lastModifiedBy>Pratiksha Patil</cp:lastModifiedBy>
  <cp:revision>10</cp:revision>
  <dcterms:created xsi:type="dcterms:W3CDTF">2024-10-14T14:44:08Z</dcterms:created>
  <dcterms:modified xsi:type="dcterms:W3CDTF">2025-03-15T09:03:35Z</dcterms:modified>
</cp:coreProperties>
</file>