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A1D20-6975-452C-A8A5-7661FADB74EB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6312E6-C88B-45FD-ADB9-9331CF5D4467}">
      <dgm:prSet phldrT="[Text]"/>
      <dgm:spPr/>
      <dgm:t>
        <a:bodyPr/>
        <a:lstStyle/>
        <a:p>
          <a:r>
            <a:rPr lang="en-IN" dirty="0"/>
            <a:t>a</a:t>
          </a:r>
        </a:p>
      </dgm:t>
    </dgm:pt>
    <dgm:pt modelId="{8184E894-4655-4DF6-9CE1-B294868907E3}" type="parTrans" cxnId="{73218591-3D47-47AC-836D-6FD6891D94A0}">
      <dgm:prSet/>
      <dgm:spPr/>
      <dgm:t>
        <a:bodyPr/>
        <a:lstStyle/>
        <a:p>
          <a:endParaRPr lang="en-IN"/>
        </a:p>
      </dgm:t>
    </dgm:pt>
    <dgm:pt modelId="{D291BEC3-22D1-4CB5-BA1C-CA4473CA1930}" type="sibTrans" cxnId="{73218591-3D47-47AC-836D-6FD6891D94A0}">
      <dgm:prSet/>
      <dgm:spPr/>
      <dgm:t>
        <a:bodyPr/>
        <a:lstStyle/>
        <a:p>
          <a:endParaRPr lang="en-IN"/>
        </a:p>
      </dgm:t>
    </dgm:pt>
    <dgm:pt modelId="{7A4052AC-17EB-468B-BC08-6E46DDE2C159}">
      <dgm:prSet phldrT="[Text]"/>
      <dgm:spPr/>
      <dgm:t>
        <a:bodyPr/>
        <a:lstStyle/>
        <a:p>
          <a:r>
            <a:rPr lang="en-IN" dirty="0"/>
            <a:t>e</a:t>
          </a:r>
        </a:p>
      </dgm:t>
    </dgm:pt>
    <dgm:pt modelId="{3BCC9822-6E1C-4561-B0FC-FE3B8CDB1E1E}" type="parTrans" cxnId="{9B709951-FFDB-4EFD-BE94-2881D7E95D4E}">
      <dgm:prSet/>
      <dgm:spPr/>
      <dgm:t>
        <a:bodyPr/>
        <a:lstStyle/>
        <a:p>
          <a:endParaRPr lang="en-IN"/>
        </a:p>
      </dgm:t>
    </dgm:pt>
    <dgm:pt modelId="{4D6D3004-FD4B-4D98-BAA8-1EE0A5555473}" type="sibTrans" cxnId="{9B709951-FFDB-4EFD-BE94-2881D7E95D4E}">
      <dgm:prSet/>
      <dgm:spPr/>
      <dgm:t>
        <a:bodyPr/>
        <a:lstStyle/>
        <a:p>
          <a:endParaRPr lang="en-IN"/>
        </a:p>
      </dgm:t>
    </dgm:pt>
    <dgm:pt modelId="{DFAD77BA-F238-49BC-8A9E-5AA297411DB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2</a:t>
          </a:r>
          <a:endParaRPr lang="en-IN" dirty="0"/>
        </a:p>
      </dgm:t>
    </dgm:pt>
    <dgm:pt modelId="{760229C6-AB26-4EC7-9E29-807B26F95572}" type="sibTrans" cxnId="{7C34F365-BD72-4031-A5D9-B1B0EBE18686}">
      <dgm:prSet/>
      <dgm:spPr/>
      <dgm:t>
        <a:bodyPr/>
        <a:lstStyle/>
        <a:p>
          <a:endParaRPr lang="en-IN"/>
        </a:p>
      </dgm:t>
    </dgm:pt>
    <dgm:pt modelId="{2CAB0D9F-EF32-4346-849E-5BCD2758F458}" type="parTrans" cxnId="{7C34F365-BD72-4031-A5D9-B1B0EBE18686}">
      <dgm:prSet/>
      <dgm:spPr/>
      <dgm:t>
        <a:bodyPr/>
        <a:lstStyle/>
        <a:p>
          <a:endParaRPr lang="en-IN"/>
        </a:p>
      </dgm:t>
    </dgm:pt>
    <dgm:pt modelId="{1A23FF82-B792-4D80-A135-8448EE89D178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IN" dirty="0"/>
        </a:p>
      </dgm:t>
    </dgm:pt>
    <dgm:pt modelId="{2333F26C-74E0-43EF-B919-FF04FD1BDC99}" type="sibTrans" cxnId="{009A3994-B401-46F2-959B-DE9C04FD48B5}">
      <dgm:prSet/>
      <dgm:spPr/>
      <dgm:t>
        <a:bodyPr/>
        <a:lstStyle/>
        <a:p>
          <a:endParaRPr lang="en-IN"/>
        </a:p>
      </dgm:t>
    </dgm:pt>
    <dgm:pt modelId="{3936922B-A127-414A-8649-E5B0DD0FEEBA}" type="parTrans" cxnId="{009A3994-B401-46F2-959B-DE9C04FD48B5}">
      <dgm:prSet/>
      <dgm:spPr/>
      <dgm:t>
        <a:bodyPr/>
        <a:lstStyle/>
        <a:p>
          <a:endParaRPr lang="en-IN"/>
        </a:p>
      </dgm:t>
    </dgm:pt>
    <dgm:pt modelId="{54E25450-18F9-47BF-980D-194D9E628784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n-1</a:t>
          </a:r>
          <a:endParaRPr lang="en-IN" dirty="0"/>
        </a:p>
      </dgm:t>
    </dgm:pt>
    <dgm:pt modelId="{5F447339-350B-4214-A19E-3AD1261B3902}" type="sibTrans" cxnId="{7B46D936-035C-461C-8D19-BB52A8F01798}">
      <dgm:prSet/>
      <dgm:spPr/>
      <dgm:t>
        <a:bodyPr/>
        <a:lstStyle/>
        <a:p>
          <a:endParaRPr lang="en-IN"/>
        </a:p>
      </dgm:t>
    </dgm:pt>
    <dgm:pt modelId="{BC569FB0-AFF3-4F70-A6BB-268D8BF9C4F4}" type="parTrans" cxnId="{7B46D936-035C-461C-8D19-BB52A8F01798}">
      <dgm:prSet/>
      <dgm:spPr/>
      <dgm:t>
        <a:bodyPr/>
        <a:lstStyle/>
        <a:p>
          <a:endParaRPr lang="en-IN"/>
        </a:p>
      </dgm:t>
    </dgm:pt>
    <dgm:pt modelId="{0AAE7810-6AC1-4636-B412-421C786947FA}" type="pres">
      <dgm:prSet presAssocID="{CFBA1D20-6975-452C-A8A5-7661FADB74EB}" presName="cycle" presStyleCnt="0">
        <dgm:presLayoutVars>
          <dgm:dir/>
          <dgm:resizeHandles val="exact"/>
        </dgm:presLayoutVars>
      </dgm:prSet>
      <dgm:spPr/>
    </dgm:pt>
    <dgm:pt modelId="{F8C19A70-EF5D-4CB8-BE25-AA615E6FA6CF}" type="pres">
      <dgm:prSet presAssocID="{FF6312E6-C88B-45FD-ADB9-9331CF5D4467}" presName="dummy" presStyleCnt="0"/>
      <dgm:spPr/>
    </dgm:pt>
    <dgm:pt modelId="{4CFB1B34-58F6-4826-A8FC-468D5BA97E5D}" type="pres">
      <dgm:prSet presAssocID="{FF6312E6-C88B-45FD-ADB9-9331CF5D4467}" presName="node" presStyleLbl="revTx" presStyleIdx="0" presStyleCnt="5" custRadScaleRad="91598" custRadScaleInc="4346">
        <dgm:presLayoutVars>
          <dgm:bulletEnabled val="1"/>
        </dgm:presLayoutVars>
      </dgm:prSet>
      <dgm:spPr/>
    </dgm:pt>
    <dgm:pt modelId="{C9487739-2B96-4CD1-B96C-894721DDC56F}" type="pres">
      <dgm:prSet presAssocID="{D291BEC3-22D1-4CB5-BA1C-CA4473CA1930}" presName="sibTrans" presStyleLbl="node1" presStyleIdx="0" presStyleCnt="5" custLinFactNeighborX="-1692" custLinFactNeighborY="-5069"/>
      <dgm:spPr/>
    </dgm:pt>
    <dgm:pt modelId="{A4553697-818F-4BEF-9983-67C1D4BD4971}" type="pres">
      <dgm:prSet presAssocID="{DFAD77BA-F238-49BC-8A9E-5AA297411DB6}" presName="dummy" presStyleCnt="0"/>
      <dgm:spPr/>
    </dgm:pt>
    <dgm:pt modelId="{A7D2C525-B08C-4157-9793-E33423B5A0C7}" type="pres">
      <dgm:prSet presAssocID="{DFAD77BA-F238-49BC-8A9E-5AA297411DB6}" presName="node" presStyleLbl="revTx" presStyleIdx="1" presStyleCnt="5" custRadScaleRad="96234" custRadScaleInc="-38375">
        <dgm:presLayoutVars>
          <dgm:bulletEnabled val="1"/>
        </dgm:presLayoutVars>
      </dgm:prSet>
      <dgm:spPr/>
    </dgm:pt>
    <dgm:pt modelId="{4D39F087-7FD3-470B-87D9-3D7B2D683616}" type="pres">
      <dgm:prSet presAssocID="{760229C6-AB26-4EC7-9E29-807B26F95572}" presName="sibTrans" presStyleLbl="node1" presStyleIdx="1" presStyleCnt="5"/>
      <dgm:spPr/>
    </dgm:pt>
    <dgm:pt modelId="{0636BCCB-86FA-4E71-9160-C97890F752E0}" type="pres">
      <dgm:prSet presAssocID="{1A23FF82-B792-4D80-A135-8448EE89D178}" presName="dummy" presStyleCnt="0"/>
      <dgm:spPr/>
    </dgm:pt>
    <dgm:pt modelId="{9721D056-A9D1-4AE5-974F-11109D36961D}" type="pres">
      <dgm:prSet presAssocID="{1A23FF82-B792-4D80-A135-8448EE89D178}" presName="node" presStyleLbl="revTx" presStyleIdx="2" presStyleCnt="5" custScaleY="110000" custRadScaleRad="101549" custRadScaleInc="-96689">
        <dgm:presLayoutVars>
          <dgm:bulletEnabled val="1"/>
        </dgm:presLayoutVars>
      </dgm:prSet>
      <dgm:spPr/>
    </dgm:pt>
    <dgm:pt modelId="{F0176FF9-270A-42DD-91FE-FCCB9400E2AC}" type="pres">
      <dgm:prSet presAssocID="{2333F26C-74E0-43EF-B919-FF04FD1BDC99}" presName="sibTrans" presStyleLbl="node1" presStyleIdx="2" presStyleCnt="5"/>
      <dgm:spPr/>
    </dgm:pt>
    <dgm:pt modelId="{1993A456-EEDC-41B2-A5CD-40F8B267DE8F}" type="pres">
      <dgm:prSet presAssocID="{54E25450-18F9-47BF-980D-194D9E628784}" presName="dummy" presStyleCnt="0"/>
      <dgm:spPr/>
    </dgm:pt>
    <dgm:pt modelId="{30F26B12-2A04-4406-B0B9-DA4A5C5E9871}" type="pres">
      <dgm:prSet presAssocID="{54E25450-18F9-47BF-980D-194D9E628784}" presName="node" presStyleLbl="revTx" presStyleIdx="3" presStyleCnt="5" custRadScaleRad="96083" custRadScaleInc="69439">
        <dgm:presLayoutVars>
          <dgm:bulletEnabled val="1"/>
        </dgm:presLayoutVars>
      </dgm:prSet>
      <dgm:spPr/>
    </dgm:pt>
    <dgm:pt modelId="{552B2FED-0EBD-42E2-9B52-2CB0900F199A}" type="pres">
      <dgm:prSet presAssocID="{5F447339-350B-4214-A19E-3AD1261B3902}" presName="sibTrans" presStyleLbl="node1" presStyleIdx="3" presStyleCnt="5" custLinFactNeighborX="1690" custLinFactNeighborY="-5573"/>
      <dgm:spPr/>
    </dgm:pt>
    <dgm:pt modelId="{9AC92450-B275-4651-A979-A31DE5AC0CA5}" type="pres">
      <dgm:prSet presAssocID="{7A4052AC-17EB-468B-BC08-6E46DDE2C159}" presName="dummy" presStyleCnt="0"/>
      <dgm:spPr/>
    </dgm:pt>
    <dgm:pt modelId="{65D7988B-B6B4-4348-8A0F-1D68C5136766}" type="pres">
      <dgm:prSet presAssocID="{7A4052AC-17EB-468B-BC08-6E46DDE2C159}" presName="node" presStyleLbl="revTx" presStyleIdx="4" presStyleCnt="5" custRadScaleRad="88704" custRadScaleInc="36269">
        <dgm:presLayoutVars>
          <dgm:bulletEnabled val="1"/>
        </dgm:presLayoutVars>
      </dgm:prSet>
      <dgm:spPr/>
    </dgm:pt>
    <dgm:pt modelId="{2839EC8D-D712-4A12-BE4E-69DEFF79EDDB}" type="pres">
      <dgm:prSet presAssocID="{4D6D3004-FD4B-4D98-BAA8-1EE0A5555473}" presName="sibTrans" presStyleLbl="node1" presStyleIdx="4" presStyleCnt="5"/>
      <dgm:spPr/>
    </dgm:pt>
  </dgm:ptLst>
  <dgm:cxnLst>
    <dgm:cxn modelId="{D328FB04-5BF8-44A2-8B5A-0804043C22D1}" type="presOf" srcId="{54E25450-18F9-47BF-980D-194D9E628784}" destId="{30F26B12-2A04-4406-B0B9-DA4A5C5E9871}" srcOrd="0" destOrd="0" presId="urn:microsoft.com/office/officeart/2005/8/layout/cycle1"/>
    <dgm:cxn modelId="{EA04A90B-0447-4A11-9423-BEDE2227381D}" type="presOf" srcId="{1A23FF82-B792-4D80-A135-8448EE89D178}" destId="{9721D056-A9D1-4AE5-974F-11109D36961D}" srcOrd="0" destOrd="0" presId="urn:microsoft.com/office/officeart/2005/8/layout/cycle1"/>
    <dgm:cxn modelId="{7B46D936-035C-461C-8D19-BB52A8F01798}" srcId="{CFBA1D20-6975-452C-A8A5-7661FADB74EB}" destId="{54E25450-18F9-47BF-980D-194D9E628784}" srcOrd="3" destOrd="0" parTransId="{BC569FB0-AFF3-4F70-A6BB-268D8BF9C4F4}" sibTransId="{5F447339-350B-4214-A19E-3AD1261B3902}"/>
    <dgm:cxn modelId="{7C34F365-BD72-4031-A5D9-B1B0EBE18686}" srcId="{CFBA1D20-6975-452C-A8A5-7661FADB74EB}" destId="{DFAD77BA-F238-49BC-8A9E-5AA297411DB6}" srcOrd="1" destOrd="0" parTransId="{2CAB0D9F-EF32-4346-849E-5BCD2758F458}" sibTransId="{760229C6-AB26-4EC7-9E29-807B26F95572}"/>
    <dgm:cxn modelId="{6B373E6F-DBAC-4636-A252-560FCC0C8D51}" type="presOf" srcId="{CFBA1D20-6975-452C-A8A5-7661FADB74EB}" destId="{0AAE7810-6AC1-4636-B412-421C786947FA}" srcOrd="0" destOrd="0" presId="urn:microsoft.com/office/officeart/2005/8/layout/cycle1"/>
    <dgm:cxn modelId="{9B709951-FFDB-4EFD-BE94-2881D7E95D4E}" srcId="{CFBA1D20-6975-452C-A8A5-7661FADB74EB}" destId="{7A4052AC-17EB-468B-BC08-6E46DDE2C159}" srcOrd="4" destOrd="0" parTransId="{3BCC9822-6E1C-4561-B0FC-FE3B8CDB1E1E}" sibTransId="{4D6D3004-FD4B-4D98-BAA8-1EE0A5555473}"/>
    <dgm:cxn modelId="{D7008D55-2063-45C3-B7E6-093DB865CF9F}" type="presOf" srcId="{4D6D3004-FD4B-4D98-BAA8-1EE0A5555473}" destId="{2839EC8D-D712-4A12-BE4E-69DEFF79EDDB}" srcOrd="0" destOrd="0" presId="urn:microsoft.com/office/officeart/2005/8/layout/cycle1"/>
    <dgm:cxn modelId="{784CA775-0F27-43CD-95EE-82BDCCDA91EB}" type="presOf" srcId="{DFAD77BA-F238-49BC-8A9E-5AA297411DB6}" destId="{A7D2C525-B08C-4157-9793-E33423B5A0C7}" srcOrd="0" destOrd="0" presId="urn:microsoft.com/office/officeart/2005/8/layout/cycle1"/>
    <dgm:cxn modelId="{AE6F0057-117F-4D2F-BC6C-738C02188002}" type="presOf" srcId="{FF6312E6-C88B-45FD-ADB9-9331CF5D4467}" destId="{4CFB1B34-58F6-4826-A8FC-468D5BA97E5D}" srcOrd="0" destOrd="0" presId="urn:microsoft.com/office/officeart/2005/8/layout/cycle1"/>
    <dgm:cxn modelId="{169C0A79-C0FC-449F-A718-FFB47FFAFC1E}" type="presOf" srcId="{D291BEC3-22D1-4CB5-BA1C-CA4473CA1930}" destId="{C9487739-2B96-4CD1-B96C-894721DDC56F}" srcOrd="0" destOrd="0" presId="urn:microsoft.com/office/officeart/2005/8/layout/cycle1"/>
    <dgm:cxn modelId="{5A77FC8B-B208-4CFE-BD0E-FE7CA015C2B2}" type="presOf" srcId="{2333F26C-74E0-43EF-B919-FF04FD1BDC99}" destId="{F0176FF9-270A-42DD-91FE-FCCB9400E2AC}" srcOrd="0" destOrd="0" presId="urn:microsoft.com/office/officeart/2005/8/layout/cycle1"/>
    <dgm:cxn modelId="{73218591-3D47-47AC-836D-6FD6891D94A0}" srcId="{CFBA1D20-6975-452C-A8A5-7661FADB74EB}" destId="{FF6312E6-C88B-45FD-ADB9-9331CF5D4467}" srcOrd="0" destOrd="0" parTransId="{8184E894-4655-4DF6-9CE1-B294868907E3}" sibTransId="{D291BEC3-22D1-4CB5-BA1C-CA4473CA1930}"/>
    <dgm:cxn modelId="{009A3994-B401-46F2-959B-DE9C04FD48B5}" srcId="{CFBA1D20-6975-452C-A8A5-7661FADB74EB}" destId="{1A23FF82-B792-4D80-A135-8448EE89D178}" srcOrd="2" destOrd="0" parTransId="{3936922B-A127-414A-8649-E5B0DD0FEEBA}" sibTransId="{2333F26C-74E0-43EF-B919-FF04FD1BDC99}"/>
    <dgm:cxn modelId="{B419C09C-19E1-4EF3-8448-12F7420AB334}" type="presOf" srcId="{760229C6-AB26-4EC7-9E29-807B26F95572}" destId="{4D39F087-7FD3-470B-87D9-3D7B2D683616}" srcOrd="0" destOrd="0" presId="urn:microsoft.com/office/officeart/2005/8/layout/cycle1"/>
    <dgm:cxn modelId="{EC8C48DC-2212-4F13-872A-19B57C45A3F7}" type="presOf" srcId="{5F447339-350B-4214-A19E-3AD1261B3902}" destId="{552B2FED-0EBD-42E2-9B52-2CB0900F199A}" srcOrd="0" destOrd="0" presId="urn:microsoft.com/office/officeart/2005/8/layout/cycle1"/>
    <dgm:cxn modelId="{F7348BF3-E9C1-435E-A2F1-28D740E8FC57}" type="presOf" srcId="{7A4052AC-17EB-468B-BC08-6E46DDE2C159}" destId="{65D7988B-B6B4-4348-8A0F-1D68C5136766}" srcOrd="0" destOrd="0" presId="urn:microsoft.com/office/officeart/2005/8/layout/cycle1"/>
    <dgm:cxn modelId="{AD9A70C4-43DF-4AE5-88A2-D24B783F9515}" type="presParOf" srcId="{0AAE7810-6AC1-4636-B412-421C786947FA}" destId="{F8C19A70-EF5D-4CB8-BE25-AA615E6FA6CF}" srcOrd="0" destOrd="0" presId="urn:microsoft.com/office/officeart/2005/8/layout/cycle1"/>
    <dgm:cxn modelId="{1BA7A5E7-BA34-4F7C-A489-D6CEB3DB5C28}" type="presParOf" srcId="{0AAE7810-6AC1-4636-B412-421C786947FA}" destId="{4CFB1B34-58F6-4826-A8FC-468D5BA97E5D}" srcOrd="1" destOrd="0" presId="urn:microsoft.com/office/officeart/2005/8/layout/cycle1"/>
    <dgm:cxn modelId="{CBD84D20-5B0E-41B9-8100-CD07ADEC2D26}" type="presParOf" srcId="{0AAE7810-6AC1-4636-B412-421C786947FA}" destId="{C9487739-2B96-4CD1-B96C-894721DDC56F}" srcOrd="2" destOrd="0" presId="urn:microsoft.com/office/officeart/2005/8/layout/cycle1"/>
    <dgm:cxn modelId="{D4CBB2D3-543F-40C7-B9C2-798F60B18699}" type="presParOf" srcId="{0AAE7810-6AC1-4636-B412-421C786947FA}" destId="{A4553697-818F-4BEF-9983-67C1D4BD4971}" srcOrd="3" destOrd="0" presId="urn:microsoft.com/office/officeart/2005/8/layout/cycle1"/>
    <dgm:cxn modelId="{0B439EFF-3034-4ADC-9DBA-A27CDCA012B0}" type="presParOf" srcId="{0AAE7810-6AC1-4636-B412-421C786947FA}" destId="{A7D2C525-B08C-4157-9793-E33423B5A0C7}" srcOrd="4" destOrd="0" presId="urn:microsoft.com/office/officeart/2005/8/layout/cycle1"/>
    <dgm:cxn modelId="{AFE04880-1E81-4C3A-A7D6-EDA9D69D2136}" type="presParOf" srcId="{0AAE7810-6AC1-4636-B412-421C786947FA}" destId="{4D39F087-7FD3-470B-87D9-3D7B2D683616}" srcOrd="5" destOrd="0" presId="urn:microsoft.com/office/officeart/2005/8/layout/cycle1"/>
    <dgm:cxn modelId="{8DBF7225-CEBD-4173-AA4D-C8323958DED8}" type="presParOf" srcId="{0AAE7810-6AC1-4636-B412-421C786947FA}" destId="{0636BCCB-86FA-4E71-9160-C97890F752E0}" srcOrd="6" destOrd="0" presId="urn:microsoft.com/office/officeart/2005/8/layout/cycle1"/>
    <dgm:cxn modelId="{C5812226-1071-4C11-AD47-131D8D963ABA}" type="presParOf" srcId="{0AAE7810-6AC1-4636-B412-421C786947FA}" destId="{9721D056-A9D1-4AE5-974F-11109D36961D}" srcOrd="7" destOrd="0" presId="urn:microsoft.com/office/officeart/2005/8/layout/cycle1"/>
    <dgm:cxn modelId="{90AC382A-7C97-4CC0-A354-ED1FF40BF304}" type="presParOf" srcId="{0AAE7810-6AC1-4636-B412-421C786947FA}" destId="{F0176FF9-270A-42DD-91FE-FCCB9400E2AC}" srcOrd="8" destOrd="0" presId="urn:microsoft.com/office/officeart/2005/8/layout/cycle1"/>
    <dgm:cxn modelId="{D84C58E2-D0A0-4D22-BF59-DC6FE886DFDE}" type="presParOf" srcId="{0AAE7810-6AC1-4636-B412-421C786947FA}" destId="{1993A456-EEDC-41B2-A5CD-40F8B267DE8F}" srcOrd="9" destOrd="0" presId="urn:microsoft.com/office/officeart/2005/8/layout/cycle1"/>
    <dgm:cxn modelId="{DE4F8E94-4DA8-478A-9A36-A2B362BF1118}" type="presParOf" srcId="{0AAE7810-6AC1-4636-B412-421C786947FA}" destId="{30F26B12-2A04-4406-B0B9-DA4A5C5E9871}" srcOrd="10" destOrd="0" presId="urn:microsoft.com/office/officeart/2005/8/layout/cycle1"/>
    <dgm:cxn modelId="{CB83AD8A-B7F8-4F02-A1C9-428DFFE3B5EF}" type="presParOf" srcId="{0AAE7810-6AC1-4636-B412-421C786947FA}" destId="{552B2FED-0EBD-42E2-9B52-2CB0900F199A}" srcOrd="11" destOrd="0" presId="urn:microsoft.com/office/officeart/2005/8/layout/cycle1"/>
    <dgm:cxn modelId="{759CF89B-498E-426A-90FC-2D765EB587FF}" type="presParOf" srcId="{0AAE7810-6AC1-4636-B412-421C786947FA}" destId="{9AC92450-B275-4651-A979-A31DE5AC0CA5}" srcOrd="12" destOrd="0" presId="urn:microsoft.com/office/officeart/2005/8/layout/cycle1"/>
    <dgm:cxn modelId="{24D39D26-1765-472E-9F24-4707E2BFA900}" type="presParOf" srcId="{0AAE7810-6AC1-4636-B412-421C786947FA}" destId="{65D7988B-B6B4-4348-8A0F-1D68C5136766}" srcOrd="13" destOrd="0" presId="urn:microsoft.com/office/officeart/2005/8/layout/cycle1"/>
    <dgm:cxn modelId="{D0CD2DF9-B7A5-46C1-BF84-E3560ED963D2}" type="presParOf" srcId="{0AAE7810-6AC1-4636-B412-421C786947FA}" destId="{2839EC8D-D712-4A12-BE4E-69DEFF79EDD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B1B34-58F6-4826-A8FC-468D5BA97E5D}">
      <dsp:nvSpPr>
        <dsp:cNvPr id="0" name=""/>
        <dsp:cNvSpPr/>
      </dsp:nvSpPr>
      <dsp:spPr>
        <a:xfrm>
          <a:off x="2416622" y="82802"/>
          <a:ext cx="620452" cy="62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</a:t>
          </a:r>
        </a:p>
      </dsp:txBody>
      <dsp:txXfrm>
        <a:off x="2416622" y="82802"/>
        <a:ext cx="620452" cy="620452"/>
      </dsp:txXfrm>
    </dsp:sp>
    <dsp:sp modelId="{C9487739-2B96-4CD1-B96C-894721DDC56F}">
      <dsp:nvSpPr>
        <dsp:cNvPr id="0" name=""/>
        <dsp:cNvSpPr/>
      </dsp:nvSpPr>
      <dsp:spPr>
        <a:xfrm>
          <a:off x="954444" y="28984"/>
          <a:ext cx="2326249" cy="2326249"/>
        </a:xfrm>
        <a:prstGeom prst="circularArrow">
          <a:avLst>
            <a:gd name="adj1" fmla="val 5201"/>
            <a:gd name="adj2" fmla="val 335974"/>
            <a:gd name="adj3" fmla="val 20177106"/>
            <a:gd name="adj4" fmla="val 19439397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2C525-B08C-4157-9793-E33423B5A0C7}">
      <dsp:nvSpPr>
        <dsp:cNvPr id="0" name=""/>
        <dsp:cNvSpPr/>
      </dsp:nvSpPr>
      <dsp:spPr>
        <a:xfrm>
          <a:off x="2828657" y="989129"/>
          <a:ext cx="620452" cy="62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sz="2900" kern="1200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2</a:t>
          </a:r>
          <a:endParaRPr lang="en-IN" sz="2900" kern="1200" dirty="0"/>
        </a:p>
      </dsp:txBody>
      <dsp:txXfrm>
        <a:off x="2828657" y="989129"/>
        <a:ext cx="620452" cy="620452"/>
      </dsp:txXfrm>
    </dsp:sp>
    <dsp:sp modelId="{4D39F087-7FD3-470B-87D9-3D7B2D683616}">
      <dsp:nvSpPr>
        <dsp:cNvPr id="0" name=""/>
        <dsp:cNvSpPr/>
      </dsp:nvSpPr>
      <dsp:spPr>
        <a:xfrm>
          <a:off x="894167" y="120600"/>
          <a:ext cx="2326249" cy="2326249"/>
        </a:xfrm>
        <a:prstGeom prst="circularArrow">
          <a:avLst>
            <a:gd name="adj1" fmla="val 5201"/>
            <a:gd name="adj2" fmla="val 335974"/>
            <a:gd name="adj3" fmla="val 1889455"/>
            <a:gd name="adj4" fmla="val 1104316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21D056-A9D1-4AE5-974F-11109D36961D}">
      <dsp:nvSpPr>
        <dsp:cNvPr id="0" name=""/>
        <dsp:cNvSpPr/>
      </dsp:nvSpPr>
      <dsp:spPr>
        <a:xfrm>
          <a:off x="2260092" y="1769587"/>
          <a:ext cx="620452" cy="68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sz="2900" kern="1200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3</a:t>
          </a:r>
          <a:endParaRPr lang="en-IN" sz="2900" kern="1200" dirty="0"/>
        </a:p>
      </dsp:txBody>
      <dsp:txXfrm>
        <a:off x="2260092" y="1769587"/>
        <a:ext cx="620452" cy="682497"/>
      </dsp:txXfrm>
    </dsp:sp>
    <dsp:sp modelId="{F0176FF9-270A-42DD-91FE-FCCB9400E2AC}">
      <dsp:nvSpPr>
        <dsp:cNvPr id="0" name=""/>
        <dsp:cNvSpPr/>
      </dsp:nvSpPr>
      <dsp:spPr>
        <a:xfrm>
          <a:off x="1041212" y="-3094"/>
          <a:ext cx="2326249" cy="2326249"/>
        </a:xfrm>
        <a:prstGeom prst="circularArrow">
          <a:avLst>
            <a:gd name="adj1" fmla="val 5201"/>
            <a:gd name="adj2" fmla="val 335974"/>
            <a:gd name="adj3" fmla="val 9377180"/>
            <a:gd name="adj4" fmla="val 521419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F26B12-2A04-4406-B0B9-DA4A5C5E9871}">
      <dsp:nvSpPr>
        <dsp:cNvPr id="0" name=""/>
        <dsp:cNvSpPr/>
      </dsp:nvSpPr>
      <dsp:spPr>
        <a:xfrm>
          <a:off x="855775" y="860454"/>
          <a:ext cx="620452" cy="62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  <a:r>
            <a:rPr lang="en-US" sz="2900" kern="1200" baseline="30000" dirty="0">
              <a:latin typeface="Cambria Math" panose="02040503050406030204" pitchFamily="18" charset="0"/>
              <a:ea typeface="Cambria Math" panose="02040503050406030204" pitchFamily="18" charset="0"/>
            </a:rPr>
            <a:t>n-1</a:t>
          </a:r>
          <a:endParaRPr lang="en-IN" sz="2900" kern="1200" dirty="0"/>
        </a:p>
      </dsp:txBody>
      <dsp:txXfrm>
        <a:off x="855775" y="860454"/>
        <a:ext cx="620452" cy="620452"/>
      </dsp:txXfrm>
    </dsp:sp>
    <dsp:sp modelId="{552B2FED-0EBD-42E2-9B52-2CB0900F199A}">
      <dsp:nvSpPr>
        <dsp:cNvPr id="0" name=""/>
        <dsp:cNvSpPr/>
      </dsp:nvSpPr>
      <dsp:spPr>
        <a:xfrm>
          <a:off x="978523" y="83130"/>
          <a:ext cx="2326249" cy="2326249"/>
        </a:xfrm>
        <a:prstGeom prst="circularArrow">
          <a:avLst>
            <a:gd name="adj1" fmla="val 5201"/>
            <a:gd name="adj2" fmla="val 335974"/>
            <a:gd name="adj3" fmla="val 13413161"/>
            <a:gd name="adj4" fmla="val 12597751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D7988B-B6B4-4348-8A0F-1D68C5136766}">
      <dsp:nvSpPr>
        <dsp:cNvPr id="0" name=""/>
        <dsp:cNvSpPr/>
      </dsp:nvSpPr>
      <dsp:spPr>
        <a:xfrm>
          <a:off x="1427318" y="23818"/>
          <a:ext cx="620452" cy="62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e</a:t>
          </a:r>
        </a:p>
      </dsp:txBody>
      <dsp:txXfrm>
        <a:off x="1427318" y="23818"/>
        <a:ext cx="620452" cy="620452"/>
      </dsp:txXfrm>
    </dsp:sp>
    <dsp:sp modelId="{2839EC8D-D712-4A12-BE4E-69DEFF79EDDB}">
      <dsp:nvSpPr>
        <dsp:cNvPr id="0" name=""/>
        <dsp:cNvSpPr/>
      </dsp:nvSpPr>
      <dsp:spPr>
        <a:xfrm>
          <a:off x="1069635" y="90908"/>
          <a:ext cx="2326249" cy="2326249"/>
        </a:xfrm>
        <a:prstGeom prst="circularArrow">
          <a:avLst>
            <a:gd name="adj1" fmla="val 5201"/>
            <a:gd name="adj2" fmla="val 335974"/>
            <a:gd name="adj3" fmla="val 16479755"/>
            <a:gd name="adj4" fmla="val 15580458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18:41:23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A4D2-08AE-4C5B-B2D4-1354D4894A7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786B-D072-4798-8AE4-FCA5BB031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1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38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1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76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4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3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9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2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3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3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A016-ACBA-4DE3-A17F-4249504DB0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A8C8E-39A4-4385-BBD1-95BC71957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55A6-D492-6267-7301-7197CD5C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5550"/>
            <a:ext cx="7766936" cy="1243669"/>
          </a:xfrm>
        </p:spPr>
        <p:txBody>
          <a:bodyPr/>
          <a:lstStyle/>
          <a:p>
            <a:pPr algn="ctr"/>
            <a:r>
              <a:rPr lang="en-IN" sz="8000" dirty="0" err="1"/>
              <a:t>Rubix</a:t>
            </a:r>
            <a:r>
              <a:rPr lang="en-IN" sz="8000" dirty="0"/>
              <a:t>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419E-4685-5CC3-344B-EF051DC4B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90390"/>
            <a:ext cx="7766936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50000"/>
                  </a:schemeClr>
                </a:solidFill>
              </a:rPr>
              <a:t>A study in GROUP THEORY</a:t>
            </a:r>
          </a:p>
        </p:txBody>
      </p:sp>
    </p:spTree>
    <p:extLst>
      <p:ext uri="{BB962C8B-B14F-4D97-AF65-F5344CB8AC3E}">
        <p14:creationId xmlns:p14="http://schemas.microsoft.com/office/powerpoint/2010/main" val="42012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955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386351"/>
                <a:ext cx="10442951" cy="48571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Questions:- 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If G is a finite group, show that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positive integer n s.t a</a:t>
                </a:r>
                <a:r>
                  <a:rPr lang="en-IN" sz="2000" kern="1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e </a:t>
                </a:r>
                <a14:m>
                  <m:oMath xmlns:m="http://schemas.openxmlformats.org/officeDocument/2006/math">
                    <m:r>
                      <a:rPr lang="en-IN" sz="20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</a:rPr>
                  <a:t> </a:t>
                </a:r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IN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386351"/>
                <a:ext cx="10442951" cy="4857134"/>
              </a:xfrm>
              <a:blipFill>
                <a:blip r:embed="rId2"/>
                <a:stretch>
                  <a:fillRect l="-876" t="-1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E557CCC-A6B2-D443-1CD4-A0D85E43D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1435511" y="2538111"/>
            <a:ext cx="7796981" cy="400034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D5F5D9F-BE6E-56FB-F2C8-73186286A342}"/>
              </a:ext>
            </a:extLst>
          </p:cNvPr>
          <p:cNvSpPr/>
          <p:nvPr/>
        </p:nvSpPr>
        <p:spPr>
          <a:xfrm>
            <a:off x="7069394" y="1083883"/>
            <a:ext cx="1651819" cy="609600"/>
          </a:xfrm>
          <a:prstGeom prst="wedgeRoundRectCallout">
            <a:avLst>
              <a:gd name="adj1" fmla="val -19642"/>
              <a:gd name="adj2" fmla="val 70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Cyclic Group</a:t>
            </a:r>
          </a:p>
        </p:txBody>
      </p:sp>
    </p:spTree>
    <p:extLst>
      <p:ext uri="{BB962C8B-B14F-4D97-AF65-F5344CB8AC3E}">
        <p14:creationId xmlns:p14="http://schemas.microsoft.com/office/powerpoint/2010/main" val="164911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2827"/>
                <a:ext cx="8596668" cy="444853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IN" sz="200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I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2827"/>
                <a:ext cx="8596668" cy="4448536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4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Subgroup:-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0824"/>
                <a:ext cx="9567879" cy="480064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(G,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be a group. A subset H of G is called a subgroup, if H itself is a group with respect to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represented as H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G.</a:t>
                </a: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 :-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group G, the subsets {e} and G are the trivial subgroups of 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 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	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(K), ·) (where K is any one of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· represents matrix multiplication) is a group of all 2x2 invertible matrices. The group of all 2x2 invertible matrices with determinant = 1 is a subgroup of 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0824"/>
                <a:ext cx="9567879" cy="4800649"/>
              </a:xfrm>
              <a:blipFill>
                <a:blip r:embed="rId2"/>
                <a:stretch>
                  <a:fillRect l="-955" t="-1015" r="-3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1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Cyclic groups:-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7134"/>
                <a:ext cx="9499053" cy="4800649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(G,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be a group with element set = {a, m, n, p, e}. A cyclic group means that elements can be obtained from each other.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element 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in group </a:t>
                </a:r>
                <a:r>
                  <a:rPr lang="en-US" sz="20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one can form the subgroup that consists of all its integer powers:  {</a:t>
                </a:r>
                <a:r>
                  <a:rPr lang="en-US" sz="20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i="1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: </a:t>
                </a:r>
                <a:r>
                  <a:rPr lang="en-US" sz="20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IN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}, called the cyclic subgroup generated by 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({a,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….,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e},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{a, m, n, p, e},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|Finite cyclic group| = n, where </a:t>
                </a:r>
                <a:r>
                  <a:rPr lang="en-US" sz="2000" dirty="0">
                    <a:solidFill>
                      <a:srgbClr val="2021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is the least +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 is the generator of the group. It is also called the order of element a.</a:t>
                </a:r>
              </a:p>
              <a:p>
                <a:pPr lvl="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021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for group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+), whose identity = 0. The order of zero is 1 but for any non-zero integer, the order is infinite or not – defined.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7134"/>
                <a:ext cx="9499053" cy="4800649"/>
              </a:xfrm>
              <a:blipFill>
                <a:blip r:embed="rId2"/>
                <a:stretch>
                  <a:fillRect l="-257" t="-762" r="-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653AB28-1517-6CDA-3E44-A37A6251D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418322"/>
              </p:ext>
            </p:extLst>
          </p:nvPr>
        </p:nvGraphicFramePr>
        <p:xfrm>
          <a:off x="-141749" y="3429000"/>
          <a:ext cx="4314723" cy="250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822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044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Lagrange’s Theorem:-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C86-BA8B-A016-42B4-C6FF711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97"/>
            <a:ext cx="9567879" cy="50759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order of each subgroup H of a finite group G, divides the order of the group.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|H| / |G| i.e. the order of the subgroup is a factor of the order of the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theorem is used to discard of the possibility of certain subgroups.</a:t>
            </a:r>
          </a:p>
          <a:p>
            <a:pPr marL="0" indent="0">
              <a:buNone/>
            </a:pPr>
            <a:endParaRPr lang="en-US" sz="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 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a group G has 6 elements, then a subset of G with 1, 2, 3 or 6 elements may or may not be its subgroup. But the one with 4 or 5 elements will definitely not be.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cardinality of a group G is a prime number, then it can only have 2 subgroups, {e} and G itself, as it’s order will have no other divisor.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cyclic subgroup {a, a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…., a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e} of group G, the order of element should divide the order of the group G i.e. n/ |G|.</a:t>
            </a:r>
          </a:p>
        </p:txBody>
      </p:sp>
    </p:spTree>
    <p:extLst>
      <p:ext uri="{BB962C8B-B14F-4D97-AF65-F5344CB8AC3E}">
        <p14:creationId xmlns:p14="http://schemas.microsoft.com/office/powerpoint/2010/main" val="15724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Quaternion Group:-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C86-BA8B-A016-42B4-C6FF711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306"/>
            <a:ext cx="9567879" cy="480064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 = {1, −1, </a:t>
            </a:r>
            <a:r>
              <a:rPr lang="en-I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−</a:t>
            </a:r>
            <a:r>
              <a:rPr lang="en-I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 j, −j, k, −k} define a binary operation of multiplication with identity = 1.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j</a:t>
            </a:r>
            <a:r>
              <a:rPr lang="en-IN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k</a:t>
            </a:r>
            <a:r>
              <a:rPr lang="en-IN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= -1,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i.j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-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j.i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k, 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j.k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-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k.j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k.i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-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i.k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j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red arrows represent the multiplication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on right by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the green arrows represent the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multiplication on right by j.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is a non – abelian group for this operation.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Inverse: i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-j, k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-k, 1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1, -1</a:t>
            </a:r>
            <a:r>
              <a:rPr lang="en-US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-1.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0069E0-FD98-6A17-CFA7-46D73C03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95" y="2347448"/>
            <a:ext cx="2886384" cy="28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4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Quaternion Group:-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C86-BA8B-A016-42B4-C6FF711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824"/>
            <a:ext cx="9567879" cy="480064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Group 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 = {1, −1, </a:t>
            </a:r>
            <a:r>
              <a:rPr lang="en-I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−</a:t>
            </a:r>
            <a:r>
              <a:rPr lang="en-I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 j, −j, k, −k}</a:t>
            </a:r>
          </a:p>
          <a:p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Since |G| = 8, the order of subgroups can be 1, 2, 4 or 8. The following are the subgroups of 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Order = 1: {e = 1}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Order = 2: {1, -1}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Order = 4: {1, -1, 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-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}, {1, -1, j, -j}, {1, -1, k, -k}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Order = 8: G = {1, −1, 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−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 j, −j, k, −k}</a:t>
            </a:r>
          </a:p>
        </p:txBody>
      </p:sp>
    </p:spTree>
    <p:extLst>
      <p:ext uri="{BB962C8B-B14F-4D97-AF65-F5344CB8AC3E}">
        <p14:creationId xmlns:p14="http://schemas.microsoft.com/office/powerpoint/2010/main" val="331957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Dihedral Group:-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C86-BA8B-A016-42B4-C6FF711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08306"/>
            <a:ext cx="9371234" cy="4800649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 dihedral group is the </a:t>
            </a:r>
            <a:r>
              <a:rPr lang="en-US" sz="2400" i="0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group</a:t>
            </a:r>
            <a:r>
              <a:rPr lang="en-US" sz="240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of symmetries of a regular polygon, which includes rotations and reflections.</a:t>
            </a:r>
          </a:p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Dih</a:t>
            </a:r>
            <a:r>
              <a:rPr lang="en-US" sz="2400" b="0" i="1" baseline="-25000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or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b="0" i="1" baseline="-25000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0" i="1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refers to the symmetries of the n-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a group of order 2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c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omposition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group  D</a:t>
            </a:r>
            <a:r>
              <a:rPr lang="en-US" sz="2000" i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(the symmetries of an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equilateral triangle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): r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denotes the identity; r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and r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denote anti - clockwise rotations by 120° and 240° respectively, and s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and s</a:t>
            </a:r>
            <a:r>
              <a:rPr lang="en-US" sz="2000" b="0" i="0" baseline="-2500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denote reflections across the three lines as shown.</a:t>
            </a:r>
            <a:endParaRPr lang="en-US" sz="20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94B54-D43C-472C-A5E9-1429793731DA}"/>
              </a:ext>
            </a:extLst>
          </p:cNvPr>
          <p:cNvGrpSpPr/>
          <p:nvPr/>
        </p:nvGrpSpPr>
        <p:grpSpPr>
          <a:xfrm>
            <a:off x="2262412" y="4811818"/>
            <a:ext cx="6015344" cy="1392959"/>
            <a:chOff x="3138488" y="4752826"/>
            <a:chExt cx="6015344" cy="1392959"/>
          </a:xfrm>
        </p:grpSpPr>
        <p:pic>
          <p:nvPicPr>
            <p:cNvPr id="2050" name="Picture 2" descr="Dihedral Group and Triangle Fractals">
              <a:extLst>
                <a:ext uri="{FF2B5EF4-FFF2-40B4-BE49-F238E27FC236}">
                  <a16:creationId xmlns:a16="http://schemas.microsoft.com/office/drawing/2014/main" id="{A111451D-C577-3C14-2114-E66B02E20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90"/>
            <a:stretch/>
          </p:blipFill>
          <p:spPr bwMode="auto">
            <a:xfrm>
              <a:off x="3138488" y="4752826"/>
              <a:ext cx="6015344" cy="1077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44E12E-196B-CAA3-EC43-3AF52A0FECB5}"/>
                </a:ext>
              </a:extLst>
            </p:cNvPr>
            <p:cNvGrpSpPr/>
            <p:nvPr/>
          </p:nvGrpSpPr>
          <p:grpSpPr>
            <a:xfrm>
              <a:off x="3372466" y="5756789"/>
              <a:ext cx="5520813" cy="388996"/>
              <a:chOff x="3372466" y="5756789"/>
              <a:chExt cx="5520813" cy="38899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327087-0362-F317-0A25-E0B7BBEE44F0}"/>
                  </a:ext>
                </a:extLst>
              </p:cNvPr>
              <p:cNvSpPr txBox="1"/>
              <p:nvPr/>
            </p:nvSpPr>
            <p:spPr>
              <a:xfrm>
                <a:off x="3372466" y="577153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IN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819E6C-E3A9-E055-E235-7A413A59A167}"/>
                  </a:ext>
                </a:extLst>
              </p:cNvPr>
              <p:cNvSpPr txBox="1"/>
              <p:nvPr/>
            </p:nvSpPr>
            <p:spPr>
              <a:xfrm>
                <a:off x="4511777" y="575955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B11AF-6667-1DD8-845E-865610841686}"/>
                  </a:ext>
                </a:extLst>
              </p:cNvPr>
              <p:cNvSpPr txBox="1"/>
              <p:nvPr/>
            </p:nvSpPr>
            <p:spPr>
              <a:xfrm>
                <a:off x="6596461" y="5776453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3071D-FC33-3560-66D5-ECA6BE282A00}"/>
                  </a:ext>
                </a:extLst>
              </p:cNvPr>
              <p:cNvSpPr txBox="1"/>
              <p:nvPr/>
            </p:nvSpPr>
            <p:spPr>
              <a:xfrm>
                <a:off x="7553138" y="575678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C54B4-E575-8196-8AD4-DDA47BD26697}"/>
                  </a:ext>
                </a:extLst>
              </p:cNvPr>
              <p:cNvSpPr txBox="1"/>
              <p:nvPr/>
            </p:nvSpPr>
            <p:spPr>
              <a:xfrm>
                <a:off x="8480324" y="576662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39F91-1C0F-7CA8-16CA-E78A54FFCAF3}"/>
                  </a:ext>
                </a:extLst>
              </p:cNvPr>
              <p:cNvSpPr txBox="1"/>
              <p:nvPr/>
            </p:nvSpPr>
            <p:spPr>
              <a:xfrm>
                <a:off x="5462802" y="575678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41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224"/>
          </a:xfrm>
        </p:spPr>
        <p:txBody>
          <a:bodyPr>
            <a:normAutofit/>
          </a:bodyPr>
          <a:lstStyle/>
          <a:p>
            <a:r>
              <a:rPr lang="en-IN" sz="4800" dirty="0"/>
              <a:t>Dihedral Group:-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94B54-D43C-472C-A5E9-1429793731DA}"/>
              </a:ext>
            </a:extLst>
          </p:cNvPr>
          <p:cNvGrpSpPr/>
          <p:nvPr/>
        </p:nvGrpSpPr>
        <p:grpSpPr>
          <a:xfrm>
            <a:off x="2655408" y="1723905"/>
            <a:ext cx="6015344" cy="1392959"/>
            <a:chOff x="3138488" y="4752826"/>
            <a:chExt cx="6015344" cy="1392959"/>
          </a:xfrm>
        </p:grpSpPr>
        <p:pic>
          <p:nvPicPr>
            <p:cNvPr id="2050" name="Picture 2" descr="Dihedral Group and Triangle Fractals">
              <a:extLst>
                <a:ext uri="{FF2B5EF4-FFF2-40B4-BE49-F238E27FC236}">
                  <a16:creationId xmlns:a16="http://schemas.microsoft.com/office/drawing/2014/main" id="{A111451D-C577-3C14-2114-E66B02E20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90"/>
            <a:stretch/>
          </p:blipFill>
          <p:spPr bwMode="auto">
            <a:xfrm>
              <a:off x="3138488" y="4752826"/>
              <a:ext cx="6015344" cy="1077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44E12E-196B-CAA3-EC43-3AF52A0FECB5}"/>
                </a:ext>
              </a:extLst>
            </p:cNvPr>
            <p:cNvGrpSpPr/>
            <p:nvPr/>
          </p:nvGrpSpPr>
          <p:grpSpPr>
            <a:xfrm>
              <a:off x="3372466" y="5756789"/>
              <a:ext cx="5520813" cy="388996"/>
              <a:chOff x="3372466" y="5756789"/>
              <a:chExt cx="5520813" cy="38899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327087-0362-F317-0A25-E0B7BBEE44F0}"/>
                  </a:ext>
                </a:extLst>
              </p:cNvPr>
              <p:cNvSpPr txBox="1"/>
              <p:nvPr/>
            </p:nvSpPr>
            <p:spPr>
              <a:xfrm>
                <a:off x="3372466" y="577153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IN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819E6C-E3A9-E055-E235-7A413A59A167}"/>
                  </a:ext>
                </a:extLst>
              </p:cNvPr>
              <p:cNvSpPr txBox="1"/>
              <p:nvPr/>
            </p:nvSpPr>
            <p:spPr>
              <a:xfrm>
                <a:off x="4511777" y="575955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B11AF-6667-1DD8-845E-865610841686}"/>
                  </a:ext>
                </a:extLst>
              </p:cNvPr>
              <p:cNvSpPr txBox="1"/>
              <p:nvPr/>
            </p:nvSpPr>
            <p:spPr>
              <a:xfrm>
                <a:off x="6596461" y="5776453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3071D-FC33-3560-66D5-ECA6BE282A00}"/>
                  </a:ext>
                </a:extLst>
              </p:cNvPr>
              <p:cNvSpPr txBox="1"/>
              <p:nvPr/>
            </p:nvSpPr>
            <p:spPr>
              <a:xfrm>
                <a:off x="7553138" y="575678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C54B4-E575-8196-8AD4-DDA47BD26697}"/>
                  </a:ext>
                </a:extLst>
              </p:cNvPr>
              <p:cNvSpPr txBox="1"/>
              <p:nvPr/>
            </p:nvSpPr>
            <p:spPr>
              <a:xfrm>
                <a:off x="8480324" y="576662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39F91-1C0F-7CA8-16CA-E78A54FFCAF3}"/>
                  </a:ext>
                </a:extLst>
              </p:cNvPr>
              <p:cNvSpPr txBox="1"/>
              <p:nvPr/>
            </p:nvSpPr>
            <p:spPr>
              <a:xfrm>
                <a:off x="5462802" y="575678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IN" dirty="0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71CA30-F2AC-74CD-B6B2-0C920F46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41238"/>
              </p:ext>
            </p:extLst>
          </p:nvPr>
        </p:nvGraphicFramePr>
        <p:xfrm>
          <a:off x="3316692" y="3281432"/>
          <a:ext cx="4788707" cy="2770909"/>
        </p:xfrm>
        <a:graphic>
          <a:graphicData uri="http://schemas.openxmlformats.org/drawingml/2006/table">
            <a:tbl>
              <a:tblPr/>
              <a:tblGrid>
                <a:gridCol w="684101">
                  <a:extLst>
                    <a:ext uri="{9D8B030D-6E8A-4147-A177-3AD203B41FA5}">
                      <a16:colId xmlns:a16="http://schemas.microsoft.com/office/drawing/2014/main" val="340498891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4288482308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3575291105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3893103677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1537027551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3488427481"/>
                    </a:ext>
                  </a:extLst>
                </a:gridCol>
                <a:gridCol w="684101">
                  <a:extLst>
                    <a:ext uri="{9D8B030D-6E8A-4147-A177-3AD203B41FA5}">
                      <a16:colId xmlns:a16="http://schemas.microsoft.com/office/drawing/2014/main" val="3952898538"/>
                    </a:ext>
                  </a:extLst>
                </a:gridCol>
              </a:tblGrid>
              <a:tr h="532867"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e = r</a:t>
                      </a:r>
                      <a:r>
                        <a:rPr lang="en-IN" sz="1500" baseline="-25000" dirty="0">
                          <a:effectLst/>
                        </a:rPr>
                        <a:t>0 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r</a:t>
                      </a:r>
                      <a:r>
                        <a:rPr lang="en-IN" sz="1500" baseline="-25000" dirty="0">
                          <a:effectLst/>
                        </a:rPr>
                        <a:t>1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aseline="0" dirty="0">
                          <a:effectLst/>
                        </a:rPr>
                        <a:t>r</a:t>
                      </a:r>
                      <a:r>
                        <a:rPr lang="en-IN" sz="1500" baseline="-250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0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1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01210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e = r</a:t>
                      </a:r>
                      <a:r>
                        <a:rPr lang="en-IN" sz="1500" baseline="-25000" dirty="0">
                          <a:effectLst/>
                        </a:rPr>
                        <a:t>0 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84195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r</a:t>
                      </a:r>
                      <a:r>
                        <a:rPr lang="en-IN" sz="1500" baseline="-250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1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1516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94764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r</a:t>
                      </a:r>
                      <a:r>
                        <a:rPr lang="en-IN" sz="1500" baseline="-25000" dirty="0">
                          <a:effectLst/>
                        </a:rPr>
                        <a:t>1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6858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01940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effectLst/>
                        </a:rPr>
                        <a:t>s</a:t>
                      </a:r>
                      <a:r>
                        <a:rPr lang="en-IN" sz="1500" baseline="-25000" dirty="0">
                          <a:effectLst/>
                        </a:rPr>
                        <a:t>2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s</a:t>
                      </a:r>
                      <a:r>
                        <a:rPr lang="en-IN" sz="1500" baseline="-25000">
                          <a:effectLst/>
                        </a:rPr>
                        <a:t>0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2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effectLst/>
                        </a:rPr>
                        <a:t>r</a:t>
                      </a:r>
                      <a:r>
                        <a:rPr lang="en-IN" sz="1500" baseline="-25000">
                          <a:effectLst/>
                        </a:rPr>
                        <a:t>1</a:t>
                      </a:r>
                      <a:endParaRPr lang="en-IN" sz="150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r</a:t>
                      </a:r>
                      <a:r>
                        <a:rPr lang="en-IN" sz="1500" baseline="-25000" dirty="0">
                          <a:effectLst/>
                        </a:rPr>
                        <a:t>0</a:t>
                      </a:r>
                      <a:endParaRPr lang="en-IN" sz="1500" dirty="0">
                        <a:effectLst/>
                      </a:endParaRPr>
                    </a:p>
                  </a:txBody>
                  <a:tcPr marL="74643" marR="74643" marT="37322" marB="373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084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442D38-59FF-3A8D-94B7-2C68DDBD66F9}"/>
              </a:ext>
            </a:extLst>
          </p:cNvPr>
          <p:cNvGraphicFramePr>
            <a:graphicFrameLocks noGrp="1"/>
          </p:cNvGraphicFramePr>
          <p:nvPr/>
        </p:nvGraphicFramePr>
        <p:xfrm>
          <a:off x="12644284" y="142567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38514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9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6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8592"/>
            <a:ext cx="8596668" cy="1278194"/>
          </a:xfrm>
        </p:spPr>
        <p:txBody>
          <a:bodyPr>
            <a:normAutofit/>
          </a:bodyPr>
          <a:lstStyle/>
          <a:p>
            <a:r>
              <a:rPr lang="en-IN" sz="4800" dirty="0"/>
              <a:t>Binary Operation:-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C86-BA8B-A016-42B4-C6FF7110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411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binary operation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on a set G is a function that assigns each order pair of elements of G an element of G i.e. it is a function from G × G to G. </a:t>
            </a:r>
          </a:p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  G x G		G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(a, b) ∈ G × G then we write a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 to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indicate the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image of the element (a, b) under the function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08983-F193-2E8D-F648-B702986A2ED1}"/>
              </a:ext>
            </a:extLst>
          </p:cNvPr>
          <p:cNvCxnSpPr/>
          <p:nvPr/>
        </p:nvCxnSpPr>
        <p:spPr>
          <a:xfrm>
            <a:off x="2330246" y="3411790"/>
            <a:ext cx="530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78194"/>
          </a:xfrm>
        </p:spPr>
        <p:txBody>
          <a:bodyPr>
            <a:normAutofit/>
          </a:bodyPr>
          <a:lstStyle/>
          <a:p>
            <a:r>
              <a:rPr lang="en-IN" sz="4800" dirty="0"/>
              <a:t>Algebraic Structure:-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non – empty set with one ore more binary operation is called an algebraic structure.</a:t>
                </a: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 :-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+, *) is an algebraic structure.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+), 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+), 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 are algebraic structures.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9D22-FE2C-031A-BDFD-A9F7E9A9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621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6ACA0-2A54-0654-AF6A-2D4B6B583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177"/>
                <a:ext cx="9204085" cy="4889139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non - empty set G along with a binary operation ∘ is called a group if it satisfies the following condition: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Closure axiom: 			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∘ b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Associativity axiom: 		(a ∘ b) ∘ c = a ∘ (b ∘ c)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I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a,b,c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Existence of Identity:		</a:t>
                </a:r>
                <a14:m>
                  <m:oMath xmlns:m="http://schemas.openxmlformats.org/officeDocument/2006/math">
                    <m:r>
                      <a:rPr lang="en-IN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element e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G, called Identity, 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s.t a ∘ e = e ∘ a = a,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IN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Existence of Inverse: 		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G,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IN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G, called the Inverse of a, 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s.t a</a:t>
                </a:r>
                <a:r>
                  <a:rPr lang="en-IN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∘ a = a ∘ a</a:t>
                </a:r>
                <a:r>
                  <a:rPr lang="en-IN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e.</a:t>
                </a:r>
              </a:p>
              <a:p>
                <a:endParaRPr lang="en-IN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Thus, to describe a group one must specify two things: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set, and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binary operation on the 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6ACA0-2A54-0654-AF6A-2D4B6B583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177"/>
                <a:ext cx="9204085" cy="4889139"/>
              </a:xfrm>
              <a:blipFill>
                <a:blip r:embed="rId2"/>
                <a:stretch>
                  <a:fillRect l="-530" t="-998" b="-3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E10A1B-79F6-765F-630C-3148C203676B}"/>
                  </a:ext>
                </a:extLst>
              </p14:cNvPr>
              <p14:cNvContentPartPr/>
              <p14:nvPr/>
            </p14:nvContentPartPr>
            <p14:xfrm>
              <a:off x="7272650" y="41621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E10A1B-79F6-765F-630C-3148C2036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4010" y="41531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955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386351"/>
                <a:ext cx="9666201" cy="48571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Examples:-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 is a group with identity 0.</a:t>
                </a:r>
              </a:p>
              <a:p>
                <a:pPr lvl="1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x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−x.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 {0}, ·) is a group with identity 1. </a:t>
                </a:r>
              </a:p>
              <a:p>
                <a:pPr lvl="1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x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− {0} is x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 is a group with identity 0, where + is the addition modulo n operation, i.e. x + y = r if the reminder when x + y is divided by n is r. </a:t>
                </a:r>
              </a:p>
              <a:p>
                <a:pPr lvl="1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x </a:t>
                </a:r>
                <a14:m>
                  <m:oMath xmlns:m="http://schemas.openxmlformats.org/officeDocument/2006/math">
                    <m:r>
                      <a:rPr lang="en-IN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 − x if x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0, the inverse of 0 is 0.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(M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(K), +) (where K is any one of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a group.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identity is the zero matrix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matrix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matrix −A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386351"/>
                <a:ext cx="9666201" cy="4857134"/>
              </a:xfrm>
              <a:blipFill>
                <a:blip r:embed="rId2"/>
                <a:stretch>
                  <a:fillRect l="-946" t="-1004" r="-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3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16F-DFFE-E271-E09C-CDC8112B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78194"/>
          </a:xfrm>
        </p:spPr>
        <p:txBody>
          <a:bodyPr>
            <a:normAutofit/>
          </a:bodyPr>
          <a:lstStyle/>
          <a:p>
            <a:r>
              <a:rPr lang="en-IN" sz="4800" dirty="0"/>
              <a:t>Abelian Group:-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0824"/>
                <a:ext cx="9567879" cy="480064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group (G, ∘) is called an Abelian or commutative group 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a ∘ b = b ∘ a </a:t>
                </a:r>
                <a14:m>
                  <m:oMath xmlns:m="http://schemas.openxmlformats.org/officeDocument/2006/math">
                    <m: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a, b </a:t>
                </a:r>
                <a14:m>
                  <m:oMath xmlns:m="http://schemas.openxmlformats.org/officeDocument/2006/math">
                    <m: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G.</a:t>
                </a: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 :-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binary operations in the previous examples were all commutative i.e. all were abelian groups.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(K), ·) (where K is any one of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a group of all 2x2 matrices with non – zero determinants and · represents matrix multiplication.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identity is the identity matrix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matrix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matrix 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These groups are non - abelian.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F2C86-BA8B-A016-42B4-C6FF71104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0824"/>
                <a:ext cx="9567879" cy="4800649"/>
              </a:xfrm>
              <a:blipFill>
                <a:blip r:embed="rId2"/>
                <a:stretch>
                  <a:fillRect l="-955" t="-1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43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779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347020"/>
                <a:ext cx="9666201" cy="52700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Properties:-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(G, ∘) is a group then: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identity of G is unique.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inverse of each element in G is unique.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(G, ∘) is a group with identity e. The following hold for all elements a, b, c, d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G: </a:t>
                </a:r>
              </a:p>
              <a:p>
                <a:pPr lvl="1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= a ∘ b,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= b. [Left cancellation law for groups.] 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∘ a = b ∘ a,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= b. [Right cancellation law for groups.]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is a unique element x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such that a ∘ x = b.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is a unique element x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such that x ∘ a = b.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∘ b = 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= b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b =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[The inverse of an element.] 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∘ b = a,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= e. 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∘ a = a,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= e. </a:t>
                </a:r>
              </a:p>
              <a:p>
                <a:pPr lvl="1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347020"/>
                <a:ext cx="9666201" cy="5270091"/>
              </a:xfrm>
              <a:blipFill>
                <a:blip r:embed="rId2"/>
                <a:stretch>
                  <a:fillRect l="-946" t="-926" b="-1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5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451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82" y="1474839"/>
                <a:ext cx="10147983" cy="4857134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= a,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e. [The only idempotent in a group is the identity.]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000" baseline="5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a.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b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(Laws of Exponents for Groups): Let (G,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be a group with identity e. Then </a:t>
                </a:r>
                <a14:m>
                  <m:oMath xmlns:m="http://schemas.openxmlformats.org/officeDocument/2006/math">
                    <m:r>
                      <a:rPr lang="en-IN" sz="20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a, b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n, m ∈ </a:t>
                </a:r>
                <a14:m>
                  <m:oMath xmlns:m="http://schemas.openxmlformats.org/officeDocument/2006/math">
                    <m:r>
                      <a:rPr lang="en-US" sz="20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we have,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……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(n times). 		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for 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+),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 + 2 + 2 + 2 + 2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n+m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000" baseline="5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0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and,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whenever a ∘ b = b ∘ a (for abelian groups), we have (a ∘ b)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a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∘ b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>
                    <a:solidFill>
                      <a:srgbClr val="11111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 or c</a:t>
                </a:r>
                <a:r>
                  <a:rPr lang="en-US" sz="2000" i="0" dirty="0">
                    <a:solidFill>
                      <a:srgbClr val="11111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ardinality is a concept that measures the number of elements in a group. </a:t>
                </a:r>
                <a:r>
                  <a:rPr lang="en-US" sz="2000" b="0" i="0" dirty="0">
                    <a:solidFill>
                      <a:srgbClr val="11111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usually denoted by |G| or o(G). It can be expressed by a positive integer for finite groups, or by infinity for infinite groups</a:t>
                </a:r>
                <a:r>
                  <a:rPr lang="en-US" sz="2000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6FD08-37BB-64A7-872F-EB2A70EF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82" y="1474839"/>
                <a:ext cx="10147983" cy="4857134"/>
              </a:xfrm>
              <a:blipFill>
                <a:blip r:embed="rId2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C43-531B-FC23-5458-6278DB6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955"/>
            <a:ext cx="8596668" cy="904568"/>
          </a:xfrm>
        </p:spPr>
        <p:txBody>
          <a:bodyPr>
            <a:normAutofit/>
          </a:bodyPr>
          <a:lstStyle/>
          <a:p>
            <a:r>
              <a:rPr lang="en-IN" sz="4800" dirty="0"/>
              <a:t>Group:-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FD08-37BB-64A7-872F-EB2A70EF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351"/>
            <a:ext cx="9666201" cy="485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Questions:-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Show that if every element of the group G is its own inverse, then G is abelian.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63444-C733-C9D0-45DE-72B5E1C5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6" y="2433849"/>
            <a:ext cx="8572654" cy="41095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593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1995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Cambria Math</vt:lpstr>
      <vt:lpstr>Trebuchet MS</vt:lpstr>
      <vt:lpstr>Wingdings 3</vt:lpstr>
      <vt:lpstr>Facet</vt:lpstr>
      <vt:lpstr>Rubix Cube</vt:lpstr>
      <vt:lpstr>Binary Operation:-</vt:lpstr>
      <vt:lpstr>Algebraic Structure:-</vt:lpstr>
      <vt:lpstr>Group:-</vt:lpstr>
      <vt:lpstr>Group:-</vt:lpstr>
      <vt:lpstr>Abelian Group:-</vt:lpstr>
      <vt:lpstr>Group:-</vt:lpstr>
      <vt:lpstr>Group:-</vt:lpstr>
      <vt:lpstr>Group:-</vt:lpstr>
      <vt:lpstr>Group:-</vt:lpstr>
      <vt:lpstr>Group</vt:lpstr>
      <vt:lpstr>Subgroup:-</vt:lpstr>
      <vt:lpstr>Cyclic groups:-</vt:lpstr>
      <vt:lpstr>Lagrange’s Theorem:-</vt:lpstr>
      <vt:lpstr>Quaternion Group:-</vt:lpstr>
      <vt:lpstr>Quaternion Group:-</vt:lpstr>
      <vt:lpstr>Dihedral Group:-</vt:lpstr>
      <vt:lpstr>Dihedral Group:-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Rubix Cube</dc:title>
  <dc:creator>Priyanshi Jain</dc:creator>
  <cp:lastModifiedBy>Priyanshi Jain</cp:lastModifiedBy>
  <cp:revision>91</cp:revision>
  <dcterms:created xsi:type="dcterms:W3CDTF">2023-06-02T17:40:09Z</dcterms:created>
  <dcterms:modified xsi:type="dcterms:W3CDTF">2023-06-03T09:55:35Z</dcterms:modified>
</cp:coreProperties>
</file>