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67" r:id="rId11"/>
    <p:sldId id="2146847062" r:id="rId12"/>
    <p:sldId id="2146847063" r:id="rId13"/>
    <p:sldId id="268" r:id="rId14"/>
    <p:sldId id="2146847055" r:id="rId15"/>
    <p:sldId id="269" r:id="rId16"/>
    <p:sldId id="2146847059" r:id="rId17"/>
    <p:sldId id="2146847060" r:id="rId18"/>
    <p:sldId id="2146847061"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t>Predicting Eligibility for NSAP: using Machine Learning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617669" y="4110479"/>
            <a:ext cx="7980183" cy="1631216"/>
          </a:xfrm>
          <a:prstGeom prst="rect">
            <a:avLst/>
          </a:prstGeom>
          <a:noFill/>
        </p:spPr>
        <p:txBody>
          <a:bodyPr wrap="square" lIns="91440" tIns="45720" rIns="91440" bIns="45720" rtlCol="0" anchor="t">
            <a:spAutoFit/>
          </a:bodyPr>
          <a:lstStyle/>
          <a:p>
            <a:r>
              <a:rPr lang="en-US" sz="2000" b="1" dirty="0">
                <a:solidFill>
                  <a:schemeClr val="bg1"/>
                </a:solidFill>
                <a:latin typeface="Arial Black" panose="020B0A04020102020204" pitchFamily="34" charset="0"/>
                <a:cs typeface="Arial" pitchFamily="34" charset="0"/>
              </a:rPr>
              <a:t>Presented By</a:t>
            </a:r>
            <a:r>
              <a:rPr lang="en-US" sz="2000" b="1" dirty="0" smtClean="0">
                <a:solidFill>
                  <a:schemeClr val="bg1"/>
                </a:solidFill>
                <a:latin typeface="Arial Black" panose="020B0A04020102020204" pitchFamily="34" charset="0"/>
                <a:cs typeface="Arial" pitchFamily="34" charset="0"/>
              </a:rPr>
              <a:t>:</a:t>
            </a:r>
          </a:p>
          <a:p>
            <a:r>
              <a:rPr lang="en-US" sz="2000" b="1" dirty="0" smtClean="0">
                <a:solidFill>
                  <a:schemeClr val="bg1"/>
                </a:solidFill>
                <a:latin typeface="Arial Black" panose="020B0A04020102020204" pitchFamily="34" charset="0"/>
                <a:cs typeface="Arial"/>
              </a:rPr>
              <a:t>Pratiksha </a:t>
            </a:r>
            <a:r>
              <a:rPr lang="en-US" sz="2000" b="1" dirty="0" err="1" smtClean="0">
                <a:solidFill>
                  <a:schemeClr val="bg1"/>
                </a:solidFill>
                <a:latin typeface="Arial Black" panose="020B0A04020102020204" pitchFamily="34" charset="0"/>
                <a:cs typeface="Arial"/>
              </a:rPr>
              <a:t>Kishorrao</a:t>
            </a:r>
            <a:r>
              <a:rPr lang="en-US" sz="2000" b="1" dirty="0" smtClean="0">
                <a:solidFill>
                  <a:schemeClr val="bg1"/>
                </a:solidFill>
                <a:latin typeface="Arial Black" panose="020B0A04020102020204" pitchFamily="34" charset="0"/>
                <a:cs typeface="Arial"/>
              </a:rPr>
              <a:t> Parise</a:t>
            </a:r>
          </a:p>
          <a:p>
            <a:r>
              <a:rPr lang="en-US" sz="2000" b="1" dirty="0">
                <a:solidFill>
                  <a:schemeClr val="bg1"/>
                </a:solidFill>
                <a:latin typeface="Arial Black" panose="020B0A04020102020204" pitchFamily="34" charset="0"/>
              </a:rPr>
              <a:t>MIT College of Railway Engineering &amp; Research </a:t>
            </a:r>
            <a:r>
              <a:rPr lang="en-US" sz="2000" b="1" dirty="0" err="1" smtClean="0">
                <a:solidFill>
                  <a:schemeClr val="bg1"/>
                </a:solidFill>
                <a:latin typeface="Arial Black" panose="020B0A04020102020204" pitchFamily="34" charset="0"/>
              </a:rPr>
              <a:t>Barshi</a:t>
            </a:r>
            <a:r>
              <a:rPr lang="en-US" sz="2000" b="1" smtClean="0">
                <a:solidFill>
                  <a:schemeClr val="bg1"/>
                </a:solidFill>
                <a:latin typeface="Arial Black" panose="020B0A04020102020204" pitchFamily="34" charset="0"/>
              </a:rPr>
              <a:t>,</a:t>
            </a:r>
            <a:endParaRPr lang="en-US" sz="2000" b="1" dirty="0" smtClean="0">
              <a:solidFill>
                <a:schemeClr val="bg1"/>
              </a:solidFill>
              <a:latin typeface="Arial Black" panose="020B0A04020102020204" pitchFamily="34" charset="0"/>
            </a:endParaRPr>
          </a:p>
          <a:p>
            <a:r>
              <a:rPr lang="en-US" sz="2000" b="1" dirty="0" smtClean="0">
                <a:solidFill>
                  <a:schemeClr val="bg1"/>
                </a:solidFill>
                <a:latin typeface="Arial Black" panose="020B0A04020102020204" pitchFamily="34" charset="0"/>
              </a:rPr>
              <a:t>Solapur , Maharashtra</a:t>
            </a:r>
            <a:endParaRPr lang="en-US" sz="2000" b="1" dirty="0">
              <a:solidFill>
                <a:schemeClr val="bg1"/>
              </a:solidFill>
              <a:latin typeface="Arial Black" panose="020B0A04020102020204" pitchFamily="34" charset="0"/>
            </a:endParaRPr>
          </a:p>
          <a:p>
            <a:r>
              <a:rPr lang="en-US" sz="2000" b="1" dirty="0" smtClean="0">
                <a:solidFill>
                  <a:schemeClr val="bg1"/>
                </a:solidFill>
                <a:latin typeface="Arial Black" panose="020B0A04020102020204" pitchFamily="34" charset="0"/>
                <a:cs typeface="Arial"/>
              </a:rPr>
              <a:t>Branch: Computer Science and Engineering</a:t>
            </a:r>
            <a:endParaRPr lang="en-US" sz="2000" b="1" dirty="0">
              <a:solidFill>
                <a:schemeClr val="bg1"/>
              </a:solidFill>
              <a:latin typeface="Arial Black" panose="020B0A04020102020204" pitchFamily="34" charset="0"/>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3" name="TextBox 2">
            <a:extLst>
              <a:ext uri="{FF2B5EF4-FFF2-40B4-BE49-F238E27FC236}">
                <a16:creationId xmlns:a16="http://schemas.microsoft.com/office/drawing/2014/main" xmlns="" id="{42A4FB32-57C7-2CCE-8A4B-499C2CCD2AC3}"/>
              </a:ext>
            </a:extLst>
          </p:cNvPr>
          <p:cNvSpPr txBox="1"/>
          <p:nvPr/>
        </p:nvSpPr>
        <p:spPr>
          <a:xfrm>
            <a:off x="279284" y="1634702"/>
            <a:ext cx="11450552" cy="2246769"/>
          </a:xfrm>
          <a:prstGeom prst="rect">
            <a:avLst/>
          </a:prstGeom>
          <a:noFill/>
        </p:spPr>
        <p:txBody>
          <a:bodyPr wrap="square" rtlCol="0">
            <a:spAutoFit/>
          </a:bodyPr>
          <a:lstStyle/>
          <a:p>
            <a:pPr marL="342900" indent="-342900">
              <a:buFont typeface="Wingdings" panose="05000000000000000000" pitchFamily="2" charset="2"/>
              <a:buChar char="q"/>
            </a:pPr>
            <a:r>
              <a:rPr lang="en-US" sz="2000" dirty="0">
                <a:latin typeface="Arial" panose="020B0604020202020204" pitchFamily="34" charset="0"/>
                <a:cs typeface="Arial" panose="020B0604020202020204" pitchFamily="34" charset="0"/>
              </a:rPr>
              <a:t>The successful development of the AI-powered NSAP Eligibility Prediction Model marks a significant step forward in modernizing social welfare delivery. By automating complex eligibility assessments with high accuracy, the model enhances operational efficiency, reduces human error, and accelerates aid distribution. It demonstrates how structured government data, such as that from AI </a:t>
            </a:r>
            <a:r>
              <a:rPr lang="en-US" sz="2000" dirty="0" err="1">
                <a:latin typeface="Arial" panose="020B0604020202020204" pitchFamily="34" charset="0"/>
                <a:cs typeface="Arial" panose="020B0604020202020204" pitchFamily="34" charset="0"/>
              </a:rPr>
              <a:t>Kosh</a:t>
            </a:r>
            <a:r>
              <a:rPr lang="en-US" sz="2000" dirty="0">
                <a:latin typeface="Arial" panose="020B0604020202020204" pitchFamily="34" charset="0"/>
                <a:cs typeface="Arial" panose="020B0604020202020204" pitchFamily="34" charset="0"/>
              </a:rPr>
              <a:t>, can be leveraged to build impactful AI solutions. This project not only ensures timely support to vulnerable populations but also sets the stage for scaling to other welfare programs, reinforcing the role of AI in driving inclusive and data-driven governance.</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TextBox 1">
            <a:extLst>
              <a:ext uri="{FF2B5EF4-FFF2-40B4-BE49-F238E27FC236}">
                <a16:creationId xmlns:a16="http://schemas.microsoft.com/office/drawing/2014/main" xmlns="" id="{6F23A1D5-1F07-10BB-8113-888589E919C3}"/>
              </a:ext>
            </a:extLst>
          </p:cNvPr>
          <p:cNvSpPr txBox="1"/>
          <p:nvPr/>
        </p:nvSpPr>
        <p:spPr>
          <a:xfrm>
            <a:off x="254524" y="1374955"/>
            <a:ext cx="11310762" cy="4832092"/>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Our NSAP Eligibility Prediction Model lays a strong foundation, with significant potential for future enhancements and broader application to maximize its social impact.</a:t>
            </a: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Seamless Integration with Government Portals:</a:t>
            </a:r>
            <a:endParaRPr lang="en-US" sz="1400" dirty="0">
              <a:latin typeface="Arial" panose="020B0604020202020204" pitchFamily="34" charset="0"/>
              <a:cs typeface="Arial" panose="020B0604020202020204" pitchFamily="34" charset="0"/>
            </a:endParaRPr>
          </a:p>
          <a:p>
            <a:pPr marL="742950" lvl="1" indent="-285750">
              <a:buFont typeface="Courier New" panose="02070309020205020404" pitchFamily="49" charset="0"/>
              <a:buChar char="o"/>
            </a:pPr>
            <a:r>
              <a:rPr lang="en-US" sz="1400" dirty="0">
                <a:latin typeface="Arial" panose="020B0604020202020204" pitchFamily="34" charset="0"/>
                <a:cs typeface="Arial" panose="020B0604020202020204" pitchFamily="34" charset="0"/>
              </a:rPr>
              <a:t>Integrate the model's API directly with existing or new government online application portals.</a:t>
            </a:r>
          </a:p>
          <a:p>
            <a:pPr marL="742950" lvl="1" indent="-285750">
              <a:buFont typeface="Courier New" panose="02070309020205020404" pitchFamily="49" charset="0"/>
              <a:buChar char="o"/>
            </a:pPr>
            <a:r>
              <a:rPr lang="en-US" sz="1400" dirty="0">
                <a:latin typeface="Arial" panose="020B0604020202020204" pitchFamily="34" charset="0"/>
                <a:cs typeface="Arial" panose="020B0604020202020204" pitchFamily="34" charset="0"/>
              </a:rPr>
              <a:t>This enables real-time eligibility checks and automated scheme recommendations at the point of application submission, greatly enhancing user experience and administrative efficiency.</a:t>
            </a: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Enhancing Trust with Explainable AI (XAI):</a:t>
            </a:r>
            <a:endParaRPr lang="en-US" sz="1400" dirty="0">
              <a:latin typeface="Arial" panose="020B0604020202020204" pitchFamily="34" charset="0"/>
              <a:cs typeface="Arial" panose="020B0604020202020204" pitchFamily="34" charset="0"/>
            </a:endParaRPr>
          </a:p>
          <a:p>
            <a:pPr marL="742950" lvl="1" indent="-285750">
              <a:buFont typeface="Courier New" panose="02070309020205020404" pitchFamily="49" charset="0"/>
              <a:buChar char="o"/>
            </a:pPr>
            <a:r>
              <a:rPr lang="en-US" sz="1400" dirty="0">
                <a:latin typeface="Arial" panose="020B0604020202020204" pitchFamily="34" charset="0"/>
                <a:cs typeface="Arial" panose="020B0604020202020204" pitchFamily="34" charset="0"/>
              </a:rPr>
              <a:t>Implement </a:t>
            </a:r>
            <a:r>
              <a:rPr lang="en-US" sz="1400" b="1" dirty="0">
                <a:latin typeface="Arial" panose="020B0604020202020204" pitchFamily="34" charset="0"/>
                <a:cs typeface="Arial" panose="020B0604020202020204" pitchFamily="34" charset="0"/>
              </a:rPr>
              <a:t>Explainable AI (XAI) techniques</a:t>
            </a:r>
            <a:r>
              <a:rPr lang="en-US" sz="1400" dirty="0">
                <a:latin typeface="Arial" panose="020B0604020202020204" pitchFamily="34" charset="0"/>
                <a:cs typeface="Arial" panose="020B0604020202020204" pitchFamily="34" charset="0"/>
              </a:rPr>
              <a:t> to provide clear, human-understandable reasoning behind the model's predictions.</a:t>
            </a:r>
          </a:p>
          <a:p>
            <a:pPr marL="742950" lvl="1" indent="-285750">
              <a:buFont typeface="Courier New" panose="02070309020205020404" pitchFamily="49" charset="0"/>
              <a:buChar char="o"/>
            </a:pPr>
            <a:r>
              <a:rPr lang="en-US" sz="1400" dirty="0">
                <a:latin typeface="Arial" panose="020B0604020202020204" pitchFamily="34" charset="0"/>
                <a:cs typeface="Arial" panose="020B0604020202020204" pitchFamily="34" charset="0"/>
              </a:rPr>
              <a:t>This fosters greater transparency and trust among applicants and administrators, allowing for auditing and verification of decisions.</a:t>
            </a: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Multilingual Interface for Broader Accessibility:</a:t>
            </a:r>
            <a:endParaRPr lang="en-US" sz="1400" dirty="0">
              <a:latin typeface="Arial" panose="020B0604020202020204" pitchFamily="34" charset="0"/>
              <a:cs typeface="Arial" panose="020B0604020202020204" pitchFamily="34" charset="0"/>
            </a:endParaRPr>
          </a:p>
          <a:p>
            <a:pPr marL="742950" lvl="1" indent="-285750">
              <a:buFont typeface="Courier New" panose="02070309020205020404" pitchFamily="49" charset="0"/>
              <a:buChar char="o"/>
            </a:pPr>
            <a:r>
              <a:rPr lang="en-US" sz="1400" dirty="0">
                <a:latin typeface="Arial" panose="020B0604020202020204" pitchFamily="34" charset="0"/>
                <a:cs typeface="Arial" panose="020B0604020202020204" pitchFamily="34" charset="0"/>
              </a:rPr>
              <a:t>Develop a multilingual user interface, potentially leveraging services like IBM Granite for translation capabilities.</a:t>
            </a:r>
          </a:p>
          <a:p>
            <a:pPr marL="742950" lvl="1" indent="-285750">
              <a:buFont typeface="Courier New" panose="02070309020205020404" pitchFamily="49" charset="0"/>
              <a:buChar char="o"/>
            </a:pPr>
            <a:r>
              <a:rPr lang="en-US" sz="1400" dirty="0">
                <a:latin typeface="Arial" panose="020B0604020202020204" pitchFamily="34" charset="0"/>
                <a:cs typeface="Arial" panose="020B0604020202020204" pitchFamily="34" charset="0"/>
              </a:rPr>
              <a:t>This will allow applicants from diverse linguistic backgrounds across India to input data and receive predictions in their preferred regional language, ensuring wider accessibility and inclusion.</a:t>
            </a: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Continuous Learning and Model Updates:</a:t>
            </a:r>
            <a:endParaRPr lang="en-US" sz="1400" dirty="0">
              <a:latin typeface="Arial" panose="020B0604020202020204" pitchFamily="34" charset="0"/>
              <a:cs typeface="Arial" panose="020B0604020202020204" pitchFamily="34" charset="0"/>
            </a:endParaRPr>
          </a:p>
          <a:p>
            <a:pPr marL="742950" lvl="1" indent="-285750">
              <a:buFont typeface="Courier New" panose="02070309020205020404" pitchFamily="49" charset="0"/>
              <a:buChar char="o"/>
            </a:pPr>
            <a:r>
              <a:rPr lang="en-US" sz="1400" dirty="0">
                <a:latin typeface="Arial" panose="020B0604020202020204" pitchFamily="34" charset="0"/>
                <a:cs typeface="Arial" panose="020B0604020202020204" pitchFamily="34" charset="0"/>
              </a:rPr>
              <a:t>Establish a robust feedback loop for continuous model improvement.</a:t>
            </a:r>
          </a:p>
          <a:p>
            <a:pPr marL="742950" lvl="1" indent="-285750">
              <a:buFont typeface="Courier New" panose="02070309020205020404" pitchFamily="49" charset="0"/>
              <a:buChar char="o"/>
            </a:pPr>
            <a:r>
              <a:rPr lang="en-US" sz="1400" dirty="0">
                <a:latin typeface="Arial" panose="020B0604020202020204" pitchFamily="34" charset="0"/>
                <a:cs typeface="Arial" panose="020B0604020202020204" pitchFamily="34" charset="0"/>
              </a:rPr>
              <a:t>Periodically retrain and update the model using new applicant data, verified outcomes, and any revised NSAP scheme criteria, ensuring ongoing accuracy and relevance.</a:t>
            </a: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Broader Social Program Applicability:</a:t>
            </a:r>
            <a:endParaRPr lang="en-US" sz="1400" dirty="0">
              <a:latin typeface="Arial" panose="020B0604020202020204" pitchFamily="34" charset="0"/>
              <a:cs typeface="Arial" panose="020B0604020202020204" pitchFamily="34" charset="0"/>
            </a:endParaRPr>
          </a:p>
          <a:p>
            <a:pPr marL="742950" lvl="1" indent="-285750">
              <a:buFont typeface="Courier New" panose="02070309020205020404" pitchFamily="49" charset="0"/>
              <a:buChar char="o"/>
            </a:pPr>
            <a:r>
              <a:rPr lang="en-US" sz="1400" dirty="0">
                <a:latin typeface="Arial" panose="020B0604020202020204" pitchFamily="34" charset="0"/>
                <a:cs typeface="Arial" panose="020B0604020202020204" pitchFamily="34" charset="0"/>
              </a:rPr>
              <a:t>Extend this successful predictive framework to other government social welfare or subsidy schemes within India (e.g., health, education, housing subsidies).</a:t>
            </a:r>
          </a:p>
          <a:p>
            <a:pPr marL="742950" lvl="1" indent="-285750">
              <a:buFont typeface="Courier New" panose="02070309020205020404" pitchFamily="49" charset="0"/>
              <a:buChar char="o"/>
            </a:pPr>
            <a:r>
              <a:rPr lang="en-US" sz="1400" dirty="0">
                <a:latin typeface="Arial" panose="020B0604020202020204" pitchFamily="34" charset="0"/>
                <a:cs typeface="Arial" panose="020B0604020202020204" pitchFamily="34" charset="0"/>
              </a:rPr>
              <a:t>Leverage similar data-driven approaches to optimize resource distribution across various sectors, contributing to a more comprehensive and efficient digital welfare system.</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6" name="TextBox 5">
            <a:extLst>
              <a:ext uri="{FF2B5EF4-FFF2-40B4-BE49-F238E27FC236}">
                <a16:creationId xmlns:a16="http://schemas.microsoft.com/office/drawing/2014/main" xmlns="" id="{71AC0B16-C80F-5972-5F73-AF04FB34882F}"/>
              </a:ext>
            </a:extLst>
          </p:cNvPr>
          <p:cNvSpPr txBox="1"/>
          <p:nvPr/>
        </p:nvSpPr>
        <p:spPr>
          <a:xfrm>
            <a:off x="235670" y="1570780"/>
            <a:ext cx="11217897" cy="3231654"/>
          </a:xfrm>
          <a:prstGeom prst="rect">
            <a:avLst/>
          </a:prstGeom>
          <a:noFill/>
        </p:spPr>
        <p:txBody>
          <a:bodyPr wrap="square" rtlCol="0">
            <a:spAutoFit/>
          </a:bodyPr>
          <a:lstStyle/>
          <a:p>
            <a:pPr marL="285750" indent="-285750">
              <a:buFont typeface="Arial" panose="020B0604020202020204" pitchFamily="34" charset="0"/>
              <a:buChar char="•"/>
            </a:pPr>
            <a:r>
              <a:rPr lang="en-IN" b="1" dirty="0"/>
              <a:t>National Social Assistance Programme (NSAP) Dataset:</a:t>
            </a:r>
            <a:r>
              <a:rPr lang="en-IN" dirty="0"/>
              <a:t/>
            </a:r>
            <a:br>
              <a:rPr lang="en-IN" dirty="0"/>
            </a:br>
            <a:endParaRPr lang="en-IN" dirty="0"/>
          </a:p>
          <a:p>
            <a:pPr marL="285750" indent="-285750">
              <a:buFont typeface="Arial" panose="020B0604020202020204" pitchFamily="34" charset="0"/>
              <a:buChar char="•"/>
            </a:pPr>
            <a:r>
              <a:rPr lang="en-IN" dirty="0" smtClean="0"/>
              <a:t>AI </a:t>
            </a:r>
            <a:r>
              <a:rPr lang="en-IN" dirty="0" err="1" smtClean="0"/>
              <a:t>Kosh</a:t>
            </a:r>
            <a:r>
              <a:rPr lang="en-IN" dirty="0" smtClean="0"/>
              <a:t>, </a:t>
            </a:r>
            <a:r>
              <a:rPr lang="en-IN" dirty="0" err="1" smtClean="0"/>
              <a:t>IndiaAI</a:t>
            </a:r>
            <a:r>
              <a:rPr lang="en-IN" dirty="0" smtClean="0"/>
              <a:t>:</a:t>
            </a:r>
            <a:br>
              <a:rPr lang="en-IN" dirty="0" smtClean="0"/>
            </a:br>
            <a:r>
              <a:rPr lang="en-IN" dirty="0" smtClean="0"/>
              <a:t> </a:t>
            </a:r>
            <a:r>
              <a:rPr lang="en-IN" b="1" u="sng" dirty="0">
                <a:solidFill>
                  <a:schemeClr val="accent1"/>
                </a:solidFill>
              </a:rPr>
              <a:t>https://aikosh.indiaai.gov.in/web/datasets/details/district_wise_pension_data_under_the_national_social_assistance_programme_nsap_1.html</a:t>
            </a:r>
            <a:r>
              <a:rPr lang="en-IN" dirty="0" smtClean="0"/>
              <a:t/>
            </a:r>
            <a:br>
              <a:rPr lang="en-IN" dirty="0" smtClean="0"/>
            </a:br>
            <a:endParaRPr lang="en-IN" dirty="0" smtClean="0"/>
          </a:p>
          <a:p>
            <a:pPr marL="285750" indent="-285750">
              <a:buFont typeface="Arial" panose="020B0604020202020204" pitchFamily="34" charset="0"/>
              <a:buChar char="•"/>
            </a:pPr>
            <a:r>
              <a:rPr lang="en-IN" b="1" dirty="0" smtClean="0"/>
              <a:t>IBM Cloud &amp; Watsonx.ai Documentation:</a:t>
            </a:r>
          </a:p>
          <a:p>
            <a:r>
              <a:rPr lang="en-IN" b="1" dirty="0" smtClean="0">
                <a:solidFill>
                  <a:schemeClr val="accent1"/>
                </a:solidFill>
              </a:rPr>
              <a:t>     </a:t>
            </a:r>
            <a:r>
              <a:rPr lang="en-IN" b="1" u="sng" dirty="0" smtClean="0">
                <a:solidFill>
                  <a:schemeClr val="accent1"/>
                </a:solidFill>
              </a:rPr>
              <a:t>https</a:t>
            </a:r>
            <a:r>
              <a:rPr lang="en-IN" b="1" u="sng" dirty="0">
                <a:solidFill>
                  <a:schemeClr val="accent1"/>
                </a:solidFill>
              </a:rPr>
              <a:t>://cloud.ibm.com/projects</a:t>
            </a:r>
            <a:endParaRPr lang="en-IN" b="1" u="sng" dirty="0">
              <a:solidFill>
                <a:schemeClr val="accent1"/>
              </a:solidFill>
            </a:endParaRPr>
          </a:p>
          <a:p>
            <a:pPr marL="285750" indent="-285750">
              <a:buFont typeface="Arial" panose="020B0604020202020204" pitchFamily="34" charset="0"/>
              <a:buChar char="•"/>
            </a:pPr>
            <a:r>
              <a:rPr lang="en-IN" dirty="0"/>
              <a:t>Official documentation for IBM Watsonx.</a:t>
            </a:r>
            <a:r>
              <a:rPr lang="en-IN" sz="2400" dirty="0"/>
              <a:t>ai</a:t>
            </a:r>
            <a:r>
              <a:rPr lang="en-IN" dirty="0"/>
              <a:t>, particularly sections related to </a:t>
            </a:r>
            <a:r>
              <a:rPr lang="en-IN" dirty="0" err="1"/>
              <a:t>AutoAI</a:t>
            </a:r>
            <a:r>
              <a:rPr lang="en-IN" dirty="0"/>
              <a:t> and Model Deployment.</a:t>
            </a:r>
          </a:p>
          <a:p>
            <a:pPr marL="285750" indent="-285750">
              <a:buFont typeface="Arial" panose="020B0604020202020204" pitchFamily="34" charset="0"/>
              <a:buChar char="•"/>
            </a:pPr>
            <a:r>
              <a:rPr lang="en-IN" dirty="0"/>
              <a:t>General IBM Cloud documentation for platform services and infrastructure.</a:t>
            </a: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xmlns="" id="{177D9613-6E93-8A63-8EC7-750760D77FD8}"/>
              </a:ext>
            </a:extLst>
          </p:cNvPr>
          <p:cNvSpPr>
            <a:spLocks noGrp="1"/>
          </p:cNvSpPr>
          <p:nvPr>
            <p:ph idx="1"/>
          </p:nvPr>
        </p:nvSpPr>
        <p:spPr/>
        <p:txBody>
          <a:bodyPr/>
          <a:lstStyle/>
          <a:p>
            <a:r>
              <a:rPr lang="en-IN" dirty="0"/>
              <a:t>Screenshot/ </a:t>
            </a:r>
            <a:r>
              <a:rPr lang="en-IN" dirty="0" err="1"/>
              <a:t>credly</a:t>
            </a:r>
            <a:r>
              <a:rPr lang="en-IN" dirty="0"/>
              <a:t> certificate( getting started with AI)</a:t>
            </a:r>
          </a:p>
        </p:txBody>
      </p:sp>
      <p:graphicFrame>
        <p:nvGraphicFramePr>
          <p:cNvPr id="7" name="Object 6"/>
          <p:cNvGraphicFramePr>
            <a:graphicFrameLocks noChangeAspect="1"/>
          </p:cNvGraphicFramePr>
          <p:nvPr>
            <p:extLst>
              <p:ext uri="{D42A27DB-BD31-4B8C-83A1-F6EECF244321}">
                <p14:modId xmlns:p14="http://schemas.microsoft.com/office/powerpoint/2010/main" val="635673360"/>
              </p:ext>
            </p:extLst>
          </p:nvPr>
        </p:nvGraphicFramePr>
        <p:xfrm>
          <a:off x="581192" y="1380744"/>
          <a:ext cx="8698103" cy="6311773"/>
        </p:xfrm>
        <a:graphic>
          <a:graphicData uri="http://schemas.openxmlformats.org/presentationml/2006/ole">
            <mc:AlternateContent xmlns:mc="http://schemas.openxmlformats.org/markup-compatibility/2006">
              <mc:Choice xmlns:v="urn:schemas-microsoft-com:vml" Requires="v">
                <p:oleObj spid="_x0000_s3077" name="Acrobat Document" r:id="rId3" imgW="7543587" imgH="5828945" progId="AcroExch.Document.7">
                  <p:embed/>
                </p:oleObj>
              </mc:Choice>
              <mc:Fallback>
                <p:oleObj name="Acrobat Document" r:id="rId3" imgW="7543587" imgH="5828945" progId="AcroExch.Document.7">
                  <p:embed/>
                  <p:pic>
                    <p:nvPicPr>
                      <p:cNvPr id="0" name=""/>
                      <p:cNvPicPr/>
                      <p:nvPr/>
                    </p:nvPicPr>
                    <p:blipFill>
                      <a:blip r:embed="rId4"/>
                      <a:stretch>
                        <a:fillRect/>
                      </a:stretch>
                    </p:blipFill>
                    <p:spPr>
                      <a:xfrm>
                        <a:off x="581192" y="1380744"/>
                        <a:ext cx="8698103" cy="6311773"/>
                      </a:xfrm>
                      <a:prstGeom prst="rect">
                        <a:avLst/>
                      </a:prstGeom>
                    </p:spPr>
                  </p:pic>
                </p:oleObj>
              </mc:Fallback>
            </mc:AlternateContent>
          </a:graphicData>
        </a:graphic>
      </p:graphicFrame>
    </p:spTree>
    <p:extLst>
      <p:ext uri="{BB962C8B-B14F-4D97-AF65-F5344CB8AC3E}">
        <p14:creationId xmlns:p14="http://schemas.microsoft.com/office/powerpoint/2010/main" val="384733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xmlns="" id="{177D9613-6E93-8A63-8EC7-750760D77FD8}"/>
              </a:ext>
            </a:extLst>
          </p:cNvPr>
          <p:cNvSpPr>
            <a:spLocks noGrp="1"/>
          </p:cNvSpPr>
          <p:nvPr>
            <p:ph idx="1"/>
          </p:nvPr>
        </p:nvSpPr>
        <p:spPr>
          <a:xfrm>
            <a:off x="581192" y="1292599"/>
            <a:ext cx="11029615" cy="4673324"/>
          </a:xfrm>
        </p:spPr>
        <p:txBody>
          <a:bodyPr/>
          <a:lstStyle/>
          <a:p>
            <a:r>
              <a:rPr lang="en-IN" dirty="0"/>
              <a:t>Screenshot/ </a:t>
            </a:r>
            <a:r>
              <a:rPr lang="en-IN" dirty="0" err="1"/>
              <a:t>credly</a:t>
            </a:r>
            <a:r>
              <a:rPr lang="en-IN" dirty="0"/>
              <a:t> certificate( Journey to Cloud)</a:t>
            </a:r>
          </a:p>
        </p:txBody>
      </p:sp>
      <p:graphicFrame>
        <p:nvGraphicFramePr>
          <p:cNvPr id="7" name="Object 6"/>
          <p:cNvGraphicFramePr>
            <a:graphicFrameLocks noChangeAspect="1"/>
          </p:cNvGraphicFramePr>
          <p:nvPr>
            <p:extLst>
              <p:ext uri="{D42A27DB-BD31-4B8C-83A1-F6EECF244321}">
                <p14:modId xmlns:p14="http://schemas.microsoft.com/office/powerpoint/2010/main" val="3796156622"/>
              </p:ext>
            </p:extLst>
          </p:nvPr>
        </p:nvGraphicFramePr>
        <p:xfrm>
          <a:off x="581192" y="1444752"/>
          <a:ext cx="8855416" cy="6229648"/>
        </p:xfrm>
        <a:graphic>
          <a:graphicData uri="http://schemas.openxmlformats.org/presentationml/2006/ole">
            <mc:AlternateContent xmlns:mc="http://schemas.openxmlformats.org/markup-compatibility/2006">
              <mc:Choice xmlns:v="urn:schemas-microsoft-com:vml" Requires="v">
                <p:oleObj spid="_x0000_s4101" name="Acrobat Document" r:id="rId3" imgW="7543587" imgH="5828945" progId="AcroExch.Document.7">
                  <p:embed/>
                </p:oleObj>
              </mc:Choice>
              <mc:Fallback>
                <p:oleObj name="Acrobat Document" r:id="rId3" imgW="7543587" imgH="5828945" progId="AcroExch.Document.7">
                  <p:embed/>
                  <p:pic>
                    <p:nvPicPr>
                      <p:cNvPr id="0" name=""/>
                      <p:cNvPicPr/>
                      <p:nvPr/>
                    </p:nvPicPr>
                    <p:blipFill>
                      <a:blip r:embed="rId4"/>
                      <a:stretch>
                        <a:fillRect/>
                      </a:stretch>
                    </p:blipFill>
                    <p:spPr>
                      <a:xfrm>
                        <a:off x="581192" y="1444752"/>
                        <a:ext cx="8855416" cy="6229648"/>
                      </a:xfrm>
                      <a:prstGeom prst="rect">
                        <a:avLst/>
                      </a:prstGeom>
                    </p:spPr>
                  </p:pic>
                </p:oleObj>
              </mc:Fallback>
            </mc:AlternateContent>
          </a:graphicData>
        </a:graphic>
      </p:graphicFrame>
    </p:spTree>
    <p:extLst>
      <p:ext uri="{BB962C8B-B14F-4D97-AF65-F5344CB8AC3E}">
        <p14:creationId xmlns:p14="http://schemas.microsoft.com/office/powerpoint/2010/main" val="4128710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xmlns="" id="{177D9613-6E93-8A63-8EC7-750760D77FD8}"/>
              </a:ext>
            </a:extLst>
          </p:cNvPr>
          <p:cNvSpPr>
            <a:spLocks noGrp="1"/>
          </p:cNvSpPr>
          <p:nvPr>
            <p:ph idx="1"/>
          </p:nvPr>
        </p:nvSpPr>
        <p:spPr/>
        <p:txBody>
          <a:bodyPr/>
          <a:lstStyle/>
          <a:p>
            <a:r>
              <a:rPr lang="en-IN" dirty="0"/>
              <a:t>Screenshot/ </a:t>
            </a:r>
            <a:r>
              <a:rPr lang="en-IN" dirty="0" err="1"/>
              <a:t>credly</a:t>
            </a:r>
            <a:r>
              <a:rPr lang="en-IN" dirty="0"/>
              <a:t> certificate( RAG Lab)</a:t>
            </a:r>
          </a:p>
        </p:txBody>
      </p:sp>
      <p:graphicFrame>
        <p:nvGraphicFramePr>
          <p:cNvPr id="6" name="Object 5"/>
          <p:cNvGraphicFramePr>
            <a:graphicFrameLocks noChangeAspect="1"/>
          </p:cNvGraphicFramePr>
          <p:nvPr>
            <p:extLst>
              <p:ext uri="{D42A27DB-BD31-4B8C-83A1-F6EECF244321}">
                <p14:modId xmlns:p14="http://schemas.microsoft.com/office/powerpoint/2010/main" val="3764727320"/>
              </p:ext>
            </p:extLst>
          </p:nvPr>
        </p:nvGraphicFramePr>
        <p:xfrm>
          <a:off x="581192" y="1561693"/>
          <a:ext cx="9550360" cy="6434362"/>
        </p:xfrm>
        <a:graphic>
          <a:graphicData uri="http://schemas.openxmlformats.org/presentationml/2006/ole">
            <mc:AlternateContent xmlns:mc="http://schemas.openxmlformats.org/markup-compatibility/2006">
              <mc:Choice xmlns:v="urn:schemas-microsoft-com:vml" Requires="v">
                <p:oleObj spid="_x0000_s5125" name="Acrobat Document" r:id="rId3" imgW="8019926" imgH="5667337" progId="AcroExch.Document.7">
                  <p:embed/>
                </p:oleObj>
              </mc:Choice>
              <mc:Fallback>
                <p:oleObj name="Acrobat Document" r:id="rId3" imgW="8019926" imgH="5667337" progId="AcroExch.Document.7">
                  <p:embed/>
                  <p:pic>
                    <p:nvPicPr>
                      <p:cNvPr id="0" name=""/>
                      <p:cNvPicPr/>
                      <p:nvPr/>
                    </p:nvPicPr>
                    <p:blipFill>
                      <a:blip r:embed="rId4"/>
                      <a:stretch>
                        <a:fillRect/>
                      </a:stretch>
                    </p:blipFill>
                    <p:spPr>
                      <a:xfrm>
                        <a:off x="581192" y="1561693"/>
                        <a:ext cx="9550360" cy="6434362"/>
                      </a:xfrm>
                      <a:prstGeom prst="rect">
                        <a:avLst/>
                      </a:prstGeom>
                    </p:spPr>
                  </p:pic>
                </p:oleObj>
              </mc:Fallback>
            </mc:AlternateContent>
          </a:graphicData>
        </a:graphic>
      </p:graphicFrame>
    </p:spTree>
    <p:extLst>
      <p:ext uri="{BB962C8B-B14F-4D97-AF65-F5344CB8AC3E}">
        <p14:creationId xmlns:p14="http://schemas.microsoft.com/office/powerpoint/2010/main" val="2171852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a:buFont typeface="Wingdings" panose="05000000000000000000" pitchFamily="2" charset="2"/>
              <a:buChar char="v"/>
            </a:pPr>
            <a:endParaRPr lang="en-US" sz="1800" dirty="0">
              <a:latin typeface="Arial"/>
              <a:cs typeface="Arial"/>
            </a:endParaRPr>
          </a:p>
          <a:p>
            <a:pPr>
              <a:buFont typeface="Wingdings" panose="05000000000000000000" pitchFamily="2" charset="2"/>
              <a:buChar char="v"/>
            </a:pPr>
            <a:r>
              <a:rPr lang="en-US" sz="2400" b="1" dirty="0">
                <a:latin typeface="Arial"/>
                <a:ea typeface="+mn-lt"/>
                <a:cs typeface="Arial"/>
              </a:rPr>
              <a:t>Problem Statement </a:t>
            </a:r>
          </a:p>
          <a:p>
            <a:pPr>
              <a:buFont typeface="Wingdings" panose="05000000000000000000" pitchFamily="2" charset="2"/>
              <a:buChar char="v"/>
            </a:pPr>
            <a:r>
              <a:rPr lang="en-US" sz="2400" b="1" dirty="0">
                <a:latin typeface="Arial"/>
                <a:ea typeface="+mn-lt"/>
                <a:cs typeface="Arial"/>
              </a:rPr>
              <a:t>Proposed System/Solution</a:t>
            </a:r>
            <a:endParaRPr lang="en-US" sz="1800" dirty="0">
              <a:latin typeface="Arial"/>
              <a:cs typeface="Arial"/>
            </a:endParaRPr>
          </a:p>
          <a:p>
            <a:pPr>
              <a:buFont typeface="Wingdings" panose="05000000000000000000" pitchFamily="2" charset="2"/>
              <a:buChar char="v"/>
            </a:pPr>
            <a:r>
              <a:rPr lang="en-US" sz="2400" b="1" dirty="0">
                <a:latin typeface="Arial"/>
                <a:ea typeface="+mn-lt"/>
                <a:cs typeface="Calibri"/>
              </a:rPr>
              <a:t>System </a:t>
            </a:r>
            <a:r>
              <a:rPr lang="en-US" sz="2400" b="1" dirty="0">
                <a:latin typeface="Arial"/>
                <a:ea typeface="+mn-lt"/>
                <a:cs typeface="+mn-lt"/>
              </a:rPr>
              <a:t>Development Approach</a:t>
            </a:r>
            <a:endParaRPr lang="en-US" sz="1800" dirty="0">
              <a:latin typeface="Arial"/>
              <a:ea typeface="+mn-lt"/>
              <a:cs typeface="+mn-lt"/>
            </a:endParaRPr>
          </a:p>
          <a:p>
            <a:pPr>
              <a:buFont typeface="Wingdings" panose="05000000000000000000" pitchFamily="2" charset="2"/>
              <a:buChar char="v"/>
            </a:pPr>
            <a:r>
              <a:rPr lang="en-US" sz="2400" b="1" dirty="0">
                <a:latin typeface="Arial"/>
                <a:ea typeface="+mn-lt"/>
                <a:cs typeface="+mn-lt"/>
              </a:rPr>
              <a:t>Algorithm &amp; Deployment  </a:t>
            </a:r>
            <a:endParaRPr lang="en-US" sz="1800" dirty="0">
              <a:latin typeface="Arial"/>
              <a:cs typeface="Calibri"/>
            </a:endParaRPr>
          </a:p>
          <a:p>
            <a:pPr>
              <a:buFont typeface="Wingdings" panose="05000000000000000000" pitchFamily="2" charset="2"/>
              <a:buChar char="v"/>
            </a:pPr>
            <a:r>
              <a:rPr lang="en-US" sz="2400" b="1" dirty="0">
                <a:latin typeface="Arial"/>
                <a:ea typeface="+mn-lt"/>
                <a:cs typeface="Arial"/>
              </a:rPr>
              <a:t>Result Conclusion</a:t>
            </a:r>
            <a:endParaRPr lang="en-US" sz="1800" dirty="0">
              <a:latin typeface="Arial"/>
              <a:cs typeface="Arial"/>
            </a:endParaRPr>
          </a:p>
          <a:p>
            <a:pPr>
              <a:buFont typeface="Wingdings" panose="05000000000000000000" pitchFamily="2" charset="2"/>
              <a:buChar char="v"/>
            </a:pPr>
            <a:r>
              <a:rPr lang="en-US" sz="2400" b="1" dirty="0">
                <a:latin typeface="Arial"/>
                <a:ea typeface="+mn-lt"/>
                <a:cs typeface="Arial"/>
              </a:rPr>
              <a:t>Future Scope</a:t>
            </a:r>
          </a:p>
          <a:p>
            <a:pPr>
              <a:buFont typeface="Wingdings" panose="05000000000000000000" pitchFamily="2" charset="2"/>
              <a:buChar char="v"/>
            </a:pPr>
            <a:r>
              <a:rPr lang="en-US" sz="2400" b="1" dirty="0">
                <a:latin typeface="Arial"/>
                <a:ea typeface="+mn-lt"/>
                <a:cs typeface="Arial"/>
              </a:rPr>
              <a:t>References</a:t>
            </a:r>
            <a:endParaRPr lang="en-US" sz="1800"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a:buFont typeface="Wingdings" panose="05000000000000000000" pitchFamily="2" charset="2"/>
              <a:buChar char="q"/>
            </a:pPr>
            <a:r>
              <a:rPr lang="en-US" dirty="0"/>
              <a:t>Traditional manual processes for NSAP eligibility are </a:t>
            </a:r>
            <a:r>
              <a:rPr lang="en-US" b="1" dirty="0"/>
              <a:t>inefficient and error-prone</a:t>
            </a:r>
            <a:r>
              <a:rPr lang="en-US" dirty="0"/>
              <a:t>, causing:</a:t>
            </a:r>
          </a:p>
          <a:p>
            <a:pPr>
              <a:buFont typeface="Wingdings" panose="05000000000000000000" pitchFamily="2" charset="2"/>
              <a:buChar char="q"/>
            </a:pPr>
            <a:r>
              <a:rPr lang="en-US" b="1" dirty="0"/>
              <a:t>Significant delays</a:t>
            </a:r>
            <a:r>
              <a:rPr lang="en-US" dirty="0"/>
              <a:t> in aid distribution to vulnerable citizens.</a:t>
            </a:r>
          </a:p>
          <a:p>
            <a:pPr>
              <a:buFont typeface="Wingdings" panose="05000000000000000000" pitchFamily="2" charset="2"/>
              <a:buChar char="q"/>
            </a:pPr>
            <a:r>
              <a:rPr lang="en-US" b="1" dirty="0"/>
              <a:t>Increased potential for human error</a:t>
            </a:r>
            <a:r>
              <a:rPr lang="en-US" dirty="0"/>
              <a:t> and misallocations.</a:t>
            </a:r>
          </a:p>
          <a:p>
            <a:pPr>
              <a:buFont typeface="Wingdings" panose="05000000000000000000" pitchFamily="2" charset="2"/>
              <a:buChar char="q"/>
            </a:pPr>
            <a:r>
              <a:rPr lang="en-US" b="1" dirty="0"/>
              <a:t>Lack of transparency</a:t>
            </a:r>
            <a:r>
              <a:rPr lang="en-US" dirty="0"/>
              <a:t> and accountability.</a:t>
            </a:r>
          </a:p>
          <a:p>
            <a:pPr>
              <a:buFont typeface="Wingdings" panose="05000000000000000000" pitchFamily="2" charset="2"/>
              <a:buChar char="q"/>
            </a:pPr>
            <a:r>
              <a:rPr lang="en-US" b="1" dirty="0"/>
              <a:t>High administrative burden</a:t>
            </a:r>
            <a:r>
              <a:rPr lang="en-US" dirty="0"/>
              <a:t> on government resources.</a:t>
            </a:r>
          </a:p>
          <a:p>
            <a:pPr>
              <a:buFont typeface="Wingdings" panose="05000000000000000000" pitchFamily="2" charset="2"/>
              <a:buChar char="q"/>
            </a:pPr>
            <a:r>
              <a:rPr lang="en-US" dirty="0"/>
              <a:t>This creates a critical need for a </a:t>
            </a:r>
            <a:r>
              <a:rPr lang="en-US" b="1" dirty="0"/>
              <a:t>modernized, accurate, and efficient system</a:t>
            </a:r>
            <a:r>
              <a:rPr lang="en-US" dirty="0"/>
              <a:t> to ensure timely and equitable distribution of vital social assistance.</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4" name="Rectangle 2">
            <a:extLst>
              <a:ext uri="{FF2B5EF4-FFF2-40B4-BE49-F238E27FC236}">
                <a16:creationId xmlns:a16="http://schemas.microsoft.com/office/drawing/2014/main" xmlns="" id="{7DF0732D-A7B2-1217-685D-A961D7A96B7D}"/>
              </a:ext>
            </a:extLst>
          </p:cNvPr>
          <p:cNvSpPr>
            <a:spLocks noGrp="1" noChangeArrowheads="1"/>
          </p:cNvSpPr>
          <p:nvPr>
            <p:ph idx="1"/>
          </p:nvPr>
        </p:nvSpPr>
        <p:spPr bwMode="auto">
          <a:xfrm>
            <a:off x="256033" y="1457622"/>
            <a:ext cx="11512295" cy="4296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400" dirty="0">
                <a:latin typeface="Arial" panose="020B0604020202020204" pitchFamily="34" charset="0"/>
                <a:cs typeface="Arial" panose="020B0604020202020204" pitchFamily="34" charset="0"/>
              </a:rPr>
              <a:t>The proposed system aims to automate the process of determining eligibility for the National Social Assistance </a:t>
            </a:r>
            <a:r>
              <a:rPr lang="en-US" sz="1400" dirty="0" err="1">
                <a:latin typeface="Arial" panose="020B0604020202020204" pitchFamily="34" charset="0"/>
                <a:cs typeface="Arial" panose="020B0604020202020204" pitchFamily="34" charset="0"/>
              </a:rPr>
              <a:t>Programme</a:t>
            </a:r>
            <a:r>
              <a:rPr lang="en-US" sz="1400" dirty="0">
                <a:latin typeface="Arial" panose="020B0604020202020204" pitchFamily="34" charset="0"/>
                <a:cs typeface="Arial" panose="020B0604020202020204" pitchFamily="34" charset="0"/>
              </a:rPr>
              <a:t> (NSAP) using a machine learning model.</a:t>
            </a:r>
          </a:p>
          <a:p>
            <a:r>
              <a:rPr lang="en-US" sz="1400" dirty="0">
                <a:latin typeface="Arial" panose="020B0604020202020204" pitchFamily="34" charset="0"/>
                <a:cs typeface="Arial" panose="020B0604020202020204" pitchFamily="34" charset="0"/>
              </a:rPr>
              <a:t>Here's a brief summary of the key steps:</a:t>
            </a:r>
          </a:p>
          <a:p>
            <a:r>
              <a:rPr lang="en-US" sz="1400" b="1" dirty="0">
                <a:latin typeface="Arial" panose="020B0604020202020204" pitchFamily="34" charset="0"/>
                <a:cs typeface="Arial" panose="020B0604020202020204" pitchFamily="34" charset="0"/>
              </a:rPr>
              <a:t>Data Collection &amp; Preprocessing:</a:t>
            </a:r>
            <a:r>
              <a:rPr lang="en-US" sz="1400" dirty="0">
                <a:latin typeface="Arial" panose="020B0604020202020204" pitchFamily="34" charset="0"/>
                <a:cs typeface="Arial" panose="020B0604020202020204" pitchFamily="34" charset="0"/>
              </a:rPr>
              <a:t> The system will gather historical demographic and socio-economic data from sources like the AI </a:t>
            </a:r>
            <a:r>
              <a:rPr lang="en-US" sz="1400" dirty="0" err="1">
                <a:latin typeface="Arial" panose="020B0604020202020204" pitchFamily="34" charset="0"/>
                <a:cs typeface="Arial" panose="020B0604020202020204" pitchFamily="34" charset="0"/>
              </a:rPr>
              <a:t>Kosh</a:t>
            </a:r>
            <a:r>
              <a:rPr lang="en-US" sz="1400" dirty="0">
                <a:latin typeface="Arial" panose="020B0604020202020204" pitchFamily="34" charset="0"/>
                <a:cs typeface="Arial" panose="020B0604020202020204" pitchFamily="34" charset="0"/>
              </a:rPr>
              <a:t> dataset. This data will then be cleaned and preprocessed to prepare it for analysis.</a:t>
            </a:r>
          </a:p>
          <a:p>
            <a:r>
              <a:rPr lang="en-US" sz="1400" b="1" dirty="0">
                <a:latin typeface="Arial" panose="020B0604020202020204" pitchFamily="34" charset="0"/>
                <a:cs typeface="Arial" panose="020B0604020202020204" pitchFamily="34" charset="0"/>
              </a:rPr>
              <a:t>Machine Learning:</a:t>
            </a:r>
            <a:r>
              <a:rPr lang="en-US" sz="1400" dirty="0">
                <a:latin typeface="Arial" panose="020B0604020202020204" pitchFamily="34" charset="0"/>
                <a:cs typeface="Arial" panose="020B0604020202020204" pitchFamily="34" charset="0"/>
              </a:rPr>
              <a:t> An automated machine learning model, powered by IBM </a:t>
            </a:r>
            <a:r>
              <a:rPr lang="en-US" sz="1400" dirty="0" err="1">
                <a:latin typeface="Arial" panose="020B0604020202020204" pitchFamily="34" charset="0"/>
                <a:cs typeface="Arial" panose="020B0604020202020204" pitchFamily="34" charset="0"/>
              </a:rPr>
              <a:t>Watsonx.ai's</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AutoAI</a:t>
            </a:r>
            <a:r>
              <a:rPr lang="en-US" sz="1400" dirty="0">
                <a:latin typeface="Arial" panose="020B0604020202020204" pitchFamily="34" charset="0"/>
                <a:cs typeface="Arial" panose="020B0604020202020204" pitchFamily="34" charset="0"/>
              </a:rPr>
              <a:t>, will be trained to predict the most suitable NSAP scheme for an applicant. This component handles algorithm selection, feature engineering, and </a:t>
            </a:r>
            <a:r>
              <a:rPr lang="en-US" sz="1400" dirty="0" err="1">
                <a:latin typeface="Arial" panose="020B0604020202020204" pitchFamily="34" charset="0"/>
                <a:cs typeface="Arial" panose="020B0604020202020204" pitchFamily="34" charset="0"/>
              </a:rPr>
              <a:t>hyperparameter</a:t>
            </a:r>
            <a:r>
              <a:rPr lang="en-US" sz="1400" dirty="0">
                <a:latin typeface="Arial" panose="020B0604020202020204" pitchFamily="34" charset="0"/>
                <a:cs typeface="Arial" panose="020B0604020202020204" pitchFamily="34" charset="0"/>
              </a:rPr>
              <a:t> tuning automatically.</a:t>
            </a:r>
          </a:p>
          <a:p>
            <a:r>
              <a:rPr lang="en-US" sz="1400" b="1" dirty="0">
                <a:latin typeface="Arial" panose="020B0604020202020204" pitchFamily="34" charset="0"/>
                <a:cs typeface="Arial" panose="020B0604020202020204" pitchFamily="34" charset="0"/>
              </a:rPr>
              <a:t>Deployment:</a:t>
            </a:r>
            <a:r>
              <a:rPr lang="en-US" sz="1400" dirty="0">
                <a:latin typeface="Arial" panose="020B0604020202020204" pitchFamily="34" charset="0"/>
                <a:cs typeface="Arial" panose="020B0604020202020204" pitchFamily="34" charset="0"/>
              </a:rPr>
              <a:t> The trained model will be deployed as a RESTful API on IBM Cloud. A user-friendly interface will be developed to allow for real-time predictions.</a:t>
            </a:r>
          </a:p>
          <a:p>
            <a:r>
              <a:rPr lang="en-US" sz="1400" b="1" dirty="0">
                <a:latin typeface="Arial" panose="020B0604020202020204" pitchFamily="34" charset="0"/>
                <a:cs typeface="Arial" panose="020B0604020202020204" pitchFamily="34" charset="0"/>
              </a:rPr>
              <a:t>Evaluation:</a:t>
            </a:r>
            <a:r>
              <a:rPr lang="en-US" sz="1400" dirty="0">
                <a:latin typeface="Arial" panose="020B0604020202020204" pitchFamily="34" charset="0"/>
                <a:cs typeface="Arial" panose="020B0604020202020204" pitchFamily="34" charset="0"/>
              </a:rPr>
              <a:t> The model's performance will be evaluated using metrics such as Accuracy, Precision, Recall, and F1-Score to ensure its reliability and accuracy.</a:t>
            </a:r>
          </a:p>
          <a:p>
            <a:r>
              <a:rPr lang="en-US" sz="1400" b="1" dirty="0">
                <a:latin typeface="Arial" panose="020B0604020202020204" pitchFamily="34" charset="0"/>
                <a:cs typeface="Arial" panose="020B0604020202020204" pitchFamily="34" charset="0"/>
              </a:rPr>
              <a:t>Result:</a:t>
            </a:r>
            <a:r>
              <a:rPr lang="en-US" sz="1400" dirty="0">
                <a:latin typeface="Arial" panose="020B0604020202020204" pitchFamily="34" charset="0"/>
                <a:cs typeface="Arial" panose="020B0604020202020204" pitchFamily="34" charset="0"/>
              </a:rPr>
              <a:t> The final output is a predicted NSAP scheme and a confidence score for each applicant, providing an efficient and data-driven recommendation for scheme allocation.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xmlns="" id="{693EA19D-CB58-08EA-7B24-59EDD51455CB}"/>
              </a:ext>
            </a:extLst>
          </p:cNvPr>
          <p:cNvSpPr>
            <a:spLocks noGrp="1" noChangeArrowheads="1"/>
          </p:cNvSpPr>
          <p:nvPr>
            <p:ph idx="1"/>
          </p:nvPr>
        </p:nvSpPr>
        <p:spPr bwMode="auto">
          <a:xfrm>
            <a:off x="581192" y="1192868"/>
            <a:ext cx="11610808" cy="536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600" b="1" dirty="0">
                <a:latin typeface="Arial" panose="020B0604020202020204" pitchFamily="34" charset="0"/>
                <a:cs typeface="Arial" panose="020B0604020202020204" pitchFamily="34" charset="0"/>
              </a:rPr>
              <a:t>Data Inputs:</a:t>
            </a:r>
            <a:r>
              <a:rPr lang="en-US" sz="1600" dirty="0">
                <a:latin typeface="Arial" panose="020B0604020202020204" pitchFamily="34" charset="0"/>
                <a:cs typeface="Arial" panose="020B0604020202020204" pitchFamily="34" charset="0"/>
              </a:rPr>
              <a:t> Historical NSAP applicant data (demographic and socio-economic).</a:t>
            </a:r>
          </a:p>
          <a:p>
            <a:r>
              <a:rPr lang="en-US" sz="1600" b="1" dirty="0">
                <a:latin typeface="Arial" panose="020B0604020202020204" pitchFamily="34" charset="0"/>
                <a:cs typeface="Arial" panose="020B0604020202020204" pitchFamily="34" charset="0"/>
              </a:rPr>
              <a:t>Cloud Platform:</a:t>
            </a:r>
            <a:r>
              <a:rPr lang="en-US" sz="1600" dirty="0">
                <a:latin typeface="Arial" panose="020B0604020202020204" pitchFamily="34" charset="0"/>
                <a:cs typeface="Arial" panose="020B0604020202020204" pitchFamily="34" charset="0"/>
              </a:rPr>
              <a:t> A reliable cloud environment like IBM Cloud.</a:t>
            </a:r>
          </a:p>
          <a:p>
            <a:r>
              <a:rPr lang="en-US" sz="1600" b="1" dirty="0">
                <a:latin typeface="Arial" panose="020B0604020202020204" pitchFamily="34" charset="0"/>
                <a:cs typeface="Arial" panose="020B0604020202020204" pitchFamily="34" charset="0"/>
              </a:rPr>
              <a:t>Machine Learning Capabilities:</a:t>
            </a:r>
            <a:r>
              <a:rPr lang="en-US" sz="1600" dirty="0">
                <a:latin typeface="Arial" panose="020B0604020202020204" pitchFamily="34" charset="0"/>
                <a:cs typeface="Arial" panose="020B0604020202020204" pitchFamily="34" charset="0"/>
              </a:rPr>
              <a:t> Tools for automated data preprocessing, model training, evaluation, and deployment (specifically mentions IBM Watsonx.ai and </a:t>
            </a:r>
            <a:r>
              <a:rPr lang="en-US" sz="1600" dirty="0" err="1">
                <a:latin typeface="Arial" panose="020B0604020202020204" pitchFamily="34" charset="0"/>
                <a:cs typeface="Arial" panose="020B0604020202020204" pitchFamily="34" charset="0"/>
              </a:rPr>
              <a:t>AutoAI</a:t>
            </a:r>
            <a:r>
              <a:rPr lang="en-US" sz="1600" dirty="0">
                <a:latin typeface="Arial" panose="020B0604020202020204" pitchFamily="34" charset="0"/>
                <a:cs typeface="Arial" panose="020B0604020202020204" pitchFamily="34" charset="0"/>
              </a:rPr>
              <a:t>).</a:t>
            </a:r>
          </a:p>
          <a:p>
            <a:r>
              <a:rPr lang="en-US" sz="1600" b="1" dirty="0">
                <a:latin typeface="Arial" panose="020B0604020202020204" pitchFamily="34" charset="0"/>
                <a:cs typeface="Arial" panose="020B0604020202020204" pitchFamily="34" charset="0"/>
              </a:rPr>
              <a:t>Scalability:</a:t>
            </a:r>
            <a:r>
              <a:rPr lang="en-US" sz="1600" dirty="0">
                <a:latin typeface="Arial" panose="020B0604020202020204" pitchFamily="34" charset="0"/>
                <a:cs typeface="Arial" panose="020B0604020202020204" pitchFamily="34" charset="0"/>
              </a:rPr>
              <a:t> The system must be able to handle a high volume of data and prediction requests.</a:t>
            </a:r>
          </a:p>
          <a:p>
            <a:r>
              <a:rPr lang="en-US" sz="1600" b="1" dirty="0">
                <a:latin typeface="Arial" panose="020B0604020202020204" pitchFamily="34" charset="0"/>
                <a:cs typeface="Arial" panose="020B0604020202020204" pitchFamily="34" charset="0"/>
              </a:rPr>
              <a:t>Real-time Inference:</a:t>
            </a:r>
            <a:r>
              <a:rPr lang="en-US" sz="1600" dirty="0">
                <a:latin typeface="Arial" panose="020B0604020202020204" pitchFamily="34" charset="0"/>
                <a:cs typeface="Arial" panose="020B0604020202020204" pitchFamily="34" charset="0"/>
              </a:rPr>
              <a:t> The model needs to provide immediate predictions on new data.</a:t>
            </a:r>
          </a:p>
          <a:p>
            <a:r>
              <a:rPr lang="en-US" sz="1600" b="1" dirty="0">
                <a:latin typeface="Arial" panose="020B0604020202020204" pitchFamily="34" charset="0"/>
                <a:cs typeface="Arial" panose="020B0604020202020204" pitchFamily="34" charset="0"/>
              </a:rPr>
              <a:t>Security &amp; Compliance:</a:t>
            </a:r>
            <a:r>
              <a:rPr lang="en-US" sz="1600" dirty="0">
                <a:latin typeface="Arial" panose="020B0604020202020204" pitchFamily="34" charset="0"/>
                <a:cs typeface="Arial" panose="020B0604020202020204" pitchFamily="34" charset="0"/>
              </a:rPr>
              <a:t> The system must adhere to data privacy and security standards for government data.</a:t>
            </a:r>
          </a:p>
          <a:p>
            <a:r>
              <a:rPr lang="en-US" sz="1600" b="1" dirty="0">
                <a:latin typeface="Arial" panose="020B0604020202020204" pitchFamily="34" charset="0"/>
                <a:cs typeface="Arial" panose="020B0604020202020204" pitchFamily="34" charset="0"/>
              </a:rPr>
              <a:t>Library Requirements to Build the Model:</a:t>
            </a:r>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Python:</a:t>
            </a:r>
            <a:r>
              <a:rPr lang="en-US" sz="1600" dirty="0">
                <a:latin typeface="Arial" panose="020B0604020202020204" pitchFamily="34" charset="0"/>
                <a:cs typeface="Arial" panose="020B0604020202020204" pitchFamily="34" charset="0"/>
              </a:rPr>
              <a:t> The primary programming language.</a:t>
            </a:r>
          </a:p>
          <a:p>
            <a:r>
              <a:rPr lang="en-US" sz="1600" b="1" dirty="0" err="1">
                <a:latin typeface="Arial" panose="020B0604020202020204" pitchFamily="34" charset="0"/>
                <a:cs typeface="Arial" panose="020B0604020202020204" pitchFamily="34" charset="0"/>
              </a:rPr>
              <a:t>ibm_watsonx_ai</a:t>
            </a:r>
            <a:r>
              <a:rPr lang="en-US" sz="1600" b="1" dirty="0">
                <a:latin typeface="Arial" panose="020B0604020202020204" pitchFamily="34" charset="0"/>
                <a:cs typeface="Arial" panose="020B0604020202020204" pitchFamily="34" charset="0"/>
              </a:rPr>
              <a:t> SDK:</a:t>
            </a:r>
            <a:r>
              <a:rPr lang="en-US" sz="1600" dirty="0">
                <a:latin typeface="Arial" panose="020B0604020202020204" pitchFamily="34" charset="0"/>
                <a:cs typeface="Arial" panose="020B0604020202020204" pitchFamily="34" charset="0"/>
              </a:rPr>
              <a:t> For programmatic interaction with Watsonx.ai services.</a:t>
            </a:r>
          </a:p>
          <a:p>
            <a:r>
              <a:rPr lang="en-US" sz="1600" b="1" dirty="0">
                <a:latin typeface="Arial" panose="020B0604020202020204" pitchFamily="34" charset="0"/>
                <a:cs typeface="Arial" panose="020B0604020202020204" pitchFamily="34" charset="0"/>
              </a:rPr>
              <a:t>requests:</a:t>
            </a:r>
            <a:r>
              <a:rPr lang="en-US" sz="1600" dirty="0">
                <a:latin typeface="Arial" panose="020B0604020202020204" pitchFamily="34" charset="0"/>
                <a:cs typeface="Arial" panose="020B0604020202020204" pitchFamily="34" charset="0"/>
              </a:rPr>
              <a:t> For making HTTP calls to the deployed model's API.</a:t>
            </a:r>
          </a:p>
          <a:p>
            <a:r>
              <a:rPr lang="en-US" sz="1600" b="1" dirty="0" err="1">
                <a:latin typeface="Arial" panose="020B0604020202020204" pitchFamily="34" charset="0"/>
                <a:cs typeface="Arial" panose="020B0604020202020204" pitchFamily="34" charset="0"/>
              </a:rPr>
              <a:t>json</a:t>
            </a:r>
            <a:r>
              <a:rPr lang="en-US" sz="1600" b="1" dirty="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For handling data serialization.</a:t>
            </a:r>
          </a:p>
          <a:p>
            <a:r>
              <a:rPr lang="en-US" sz="1600" b="1" dirty="0" err="1">
                <a:latin typeface="Arial" panose="020B0604020202020204" pitchFamily="34" charset="0"/>
                <a:cs typeface="Arial" panose="020B0604020202020204" pitchFamily="34" charset="0"/>
              </a:rPr>
              <a:t>os</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dotenv</a:t>
            </a:r>
            <a:r>
              <a:rPr lang="en-US" sz="1600" b="1" dirty="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 For securely managing environment variables like API keys.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9" name="TextBox 18">
            <a:extLst>
              <a:ext uri="{FF2B5EF4-FFF2-40B4-BE49-F238E27FC236}">
                <a16:creationId xmlns:a16="http://schemas.microsoft.com/office/drawing/2014/main" xmlns="" id="{D6B6ECA1-71AD-3239-31DD-03E60BAA746D}"/>
              </a:ext>
            </a:extLst>
          </p:cNvPr>
          <p:cNvSpPr txBox="1"/>
          <p:nvPr/>
        </p:nvSpPr>
        <p:spPr>
          <a:xfrm>
            <a:off x="732126" y="1232452"/>
            <a:ext cx="11236751" cy="5447645"/>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sz="1400" b="1" dirty="0">
                <a:latin typeface="Arial" panose="020B0604020202020204" pitchFamily="34" charset="0"/>
              </a:rPr>
              <a:t>Algorithm Selection:</a:t>
            </a:r>
            <a:r>
              <a:rPr lang="en-US" altLang="en-US" sz="1400" dirty="0">
                <a:latin typeface="Arial" panose="020B0604020202020204" pitchFamily="34" charset="0"/>
              </a:rPr>
              <a:t/>
            </a:r>
            <a:br>
              <a:rPr lang="en-US" altLang="en-US" sz="1400" dirty="0">
                <a:latin typeface="Arial" panose="020B0604020202020204" pitchFamily="34" charset="0"/>
              </a:rPr>
            </a:br>
            <a:r>
              <a:rPr lang="en-US" altLang="en-US" sz="1400" dirty="0">
                <a:latin typeface="Arial" panose="020B0604020202020204" pitchFamily="34" charset="0"/>
              </a:rPr>
              <a:t>IBM </a:t>
            </a:r>
            <a:r>
              <a:rPr lang="en-US" altLang="en-US" sz="1400" dirty="0" err="1">
                <a:latin typeface="Arial" panose="020B0604020202020204" pitchFamily="34" charset="0"/>
              </a:rPr>
              <a:t>Watsonx.ai’s</a:t>
            </a:r>
            <a:r>
              <a:rPr lang="en-US" altLang="en-US" sz="1400" dirty="0">
                <a:latin typeface="Arial" panose="020B0604020202020204" pitchFamily="34" charset="0"/>
              </a:rPr>
              <a:t> </a:t>
            </a:r>
            <a:r>
              <a:rPr lang="en-US" altLang="en-US" sz="1400" b="1" dirty="0" err="1">
                <a:latin typeface="Arial" panose="020B0604020202020204" pitchFamily="34" charset="0"/>
              </a:rPr>
              <a:t>AutoAI</a:t>
            </a:r>
            <a:r>
              <a:rPr lang="en-US" altLang="en-US" sz="1400" dirty="0">
                <a:latin typeface="Arial" panose="020B0604020202020204" pitchFamily="34" charset="0"/>
              </a:rPr>
              <a:t> automatically selects and optimizes top-performing </a:t>
            </a:r>
            <a:r>
              <a:rPr lang="en-US" altLang="en-US" sz="1400" b="1" dirty="0">
                <a:latin typeface="Arial" panose="020B0604020202020204" pitchFamily="34" charset="0"/>
              </a:rPr>
              <a:t>multi-class classification algorithms</a:t>
            </a:r>
          </a:p>
          <a:p>
            <a:pPr lvl="0" eaLnBrk="0" fontAlgn="base" hangingPunct="0">
              <a:spcBef>
                <a:spcPct val="0"/>
              </a:spcBef>
              <a:spcAft>
                <a:spcPct val="0"/>
              </a:spcAft>
              <a:buFontTx/>
              <a:buChar char="•"/>
            </a:pPr>
            <a:r>
              <a:rPr lang="en-US" altLang="en-US" sz="1400" dirty="0">
                <a:latin typeface="Arial" panose="020B0604020202020204" pitchFamily="34" charset="0"/>
              </a:rPr>
              <a:t> such as Decision Trees, Random Forests, </a:t>
            </a:r>
            <a:r>
              <a:rPr lang="en-US" altLang="en-US" sz="1400" dirty="0" err="1">
                <a:latin typeface="Arial" panose="020B0604020202020204" pitchFamily="34" charset="0"/>
              </a:rPr>
              <a:t>LightGBM</a:t>
            </a:r>
            <a:r>
              <a:rPr lang="en-US" altLang="en-US" sz="1400" dirty="0">
                <a:latin typeface="Arial" panose="020B0604020202020204" pitchFamily="34" charset="0"/>
              </a:rPr>
              <a:t>, and Logistic Regression.</a:t>
            </a:r>
          </a:p>
          <a:p>
            <a:pPr lvl="0" eaLnBrk="0" fontAlgn="base" hangingPunct="0">
              <a:spcBef>
                <a:spcPct val="0"/>
              </a:spcBef>
              <a:spcAft>
                <a:spcPct val="0"/>
              </a:spcAft>
              <a:buFontTx/>
              <a:buChar char="•"/>
            </a:pPr>
            <a:r>
              <a:rPr lang="en-US" altLang="en-US" sz="1400" b="1" dirty="0">
                <a:latin typeface="Arial" panose="020B0604020202020204" pitchFamily="34" charset="0"/>
              </a:rPr>
              <a:t>Input Data:</a:t>
            </a:r>
            <a:r>
              <a:rPr lang="en-US" altLang="en-US" sz="1400" dirty="0">
                <a:latin typeface="Arial" panose="020B0604020202020204" pitchFamily="34" charset="0"/>
              </a:rPr>
              <a:t/>
            </a:r>
            <a:br>
              <a:rPr lang="en-US" altLang="en-US" sz="1400" dirty="0">
                <a:latin typeface="Arial" panose="020B0604020202020204" pitchFamily="34" charset="0"/>
              </a:rPr>
            </a:br>
            <a:r>
              <a:rPr lang="en-US" altLang="en-US" sz="1400" dirty="0">
                <a:latin typeface="Arial" panose="020B0604020202020204" pitchFamily="34" charset="0"/>
              </a:rPr>
              <a:t>The model uses historical applicant data (e.g., from </a:t>
            </a:r>
            <a:r>
              <a:rPr lang="en-US" altLang="en-US" sz="1400" b="1" dirty="0">
                <a:latin typeface="Arial" panose="020B0604020202020204" pitchFamily="34" charset="0"/>
              </a:rPr>
              <a:t>AI </a:t>
            </a:r>
            <a:r>
              <a:rPr lang="en-US" altLang="en-US" sz="1400" b="1" dirty="0" err="1">
                <a:latin typeface="Arial" panose="020B0604020202020204" pitchFamily="34" charset="0"/>
              </a:rPr>
              <a:t>Kosh</a:t>
            </a:r>
            <a:r>
              <a:rPr lang="en-US" altLang="en-US" sz="1400" dirty="0">
                <a:latin typeface="Arial" panose="020B0604020202020204" pitchFamily="34" charset="0"/>
              </a:rPr>
              <a:t>) with key features including:</a:t>
            </a:r>
          </a:p>
          <a:p>
            <a:pPr lvl="0" eaLnBrk="0" fontAlgn="base" hangingPunct="0">
              <a:spcBef>
                <a:spcPct val="0"/>
              </a:spcBef>
              <a:spcAft>
                <a:spcPct val="0"/>
              </a:spcAft>
              <a:buFontTx/>
              <a:buChar char="•"/>
            </a:pPr>
            <a:r>
              <a:rPr lang="en-US" altLang="en-US" sz="1400" b="1" dirty="0">
                <a:latin typeface="Arial" panose="020B0604020202020204" pitchFamily="34" charset="0"/>
              </a:rPr>
              <a:t>Demographics:</a:t>
            </a:r>
            <a:r>
              <a:rPr lang="en-US" altLang="en-US" sz="1400" dirty="0">
                <a:latin typeface="Arial" panose="020B0604020202020204" pitchFamily="34" charset="0"/>
              </a:rPr>
              <a:t> </a:t>
            </a:r>
            <a:r>
              <a:rPr lang="en-US" altLang="en-US" sz="1400" dirty="0" err="1">
                <a:latin typeface="Arial Unicode MS" panose="020B0604020202020204" pitchFamily="34" charset="-128"/>
              </a:rPr>
              <a:t>totalmale</a:t>
            </a:r>
            <a:r>
              <a:rPr lang="en-US" altLang="en-US" sz="1400" dirty="0"/>
              <a:t>, </a:t>
            </a:r>
            <a:r>
              <a:rPr lang="en-US" altLang="en-US" sz="1400" dirty="0" err="1">
                <a:latin typeface="Arial Unicode MS" panose="020B0604020202020204" pitchFamily="34" charset="-128"/>
              </a:rPr>
              <a:t>totalfemale</a:t>
            </a:r>
            <a:r>
              <a:rPr lang="en-US" altLang="en-US" sz="1400" dirty="0"/>
              <a:t>, </a:t>
            </a:r>
            <a:r>
              <a:rPr lang="en-US" altLang="en-US" sz="1400" dirty="0" err="1">
                <a:latin typeface="Arial Unicode MS" panose="020B0604020202020204" pitchFamily="34" charset="-128"/>
              </a:rPr>
              <a:t>totalsc</a:t>
            </a:r>
            <a:r>
              <a:rPr lang="en-US" altLang="en-US" sz="1400" dirty="0"/>
              <a:t>, </a:t>
            </a:r>
            <a:r>
              <a:rPr lang="en-US" altLang="en-US" sz="1400" dirty="0" err="1">
                <a:latin typeface="Arial Unicode MS" panose="020B0604020202020204" pitchFamily="34" charset="-128"/>
              </a:rPr>
              <a:t>totalst</a:t>
            </a:r>
            <a:r>
              <a:rPr lang="en-US" altLang="en-US" sz="1400" dirty="0"/>
              <a:t>, </a:t>
            </a:r>
            <a:r>
              <a:rPr lang="en-US" altLang="en-US" sz="1400" dirty="0" err="1">
                <a:latin typeface="Arial Unicode MS" panose="020B0604020202020204" pitchFamily="34" charset="-128"/>
              </a:rPr>
              <a:t>totalgen</a:t>
            </a:r>
            <a:r>
              <a:rPr lang="en-US" altLang="en-US" sz="1400" dirty="0"/>
              <a:t>, </a:t>
            </a:r>
            <a:r>
              <a:rPr lang="en-US" altLang="en-US" sz="1400" dirty="0" err="1">
                <a:latin typeface="Arial Unicode MS" panose="020B0604020202020204" pitchFamily="34" charset="-128"/>
              </a:rPr>
              <a:t>totalobc</a:t>
            </a:r>
            <a:r>
              <a:rPr lang="en-US" altLang="en-US" sz="1400" dirty="0"/>
              <a:t>, </a:t>
            </a:r>
            <a:r>
              <a:rPr lang="en-US" altLang="en-US" sz="1400" dirty="0" err="1">
                <a:latin typeface="Arial Unicode MS" panose="020B0604020202020204" pitchFamily="34" charset="-128"/>
              </a:rPr>
              <a:t>totalaadhr</a:t>
            </a:r>
            <a:r>
              <a:rPr lang="en-US" altLang="en-US" sz="1400" dirty="0"/>
              <a:t>, </a:t>
            </a:r>
            <a:r>
              <a:rPr lang="en-US" altLang="en-US" sz="1400" dirty="0" err="1">
                <a:latin typeface="Arial Unicode MS" panose="020B0604020202020204" pitchFamily="34" charset="-128"/>
              </a:rPr>
              <a:t>totalmobil</a:t>
            </a:r>
            <a:endParaRPr lang="en-US" altLang="en-US" sz="1400" dirty="0"/>
          </a:p>
          <a:p>
            <a:pPr lvl="0" eaLnBrk="0" fontAlgn="base" hangingPunct="0">
              <a:spcBef>
                <a:spcPct val="0"/>
              </a:spcBef>
              <a:spcAft>
                <a:spcPct val="0"/>
              </a:spcAft>
              <a:buFontTx/>
              <a:buChar char="•"/>
            </a:pPr>
            <a:r>
              <a:rPr lang="en-US" altLang="en-US" sz="1400" b="1" dirty="0">
                <a:latin typeface="Arial" panose="020B0604020202020204" pitchFamily="34" charset="0"/>
              </a:rPr>
              <a:t>Geographic:</a:t>
            </a:r>
            <a:r>
              <a:rPr lang="en-US" altLang="en-US" sz="1400" dirty="0">
                <a:latin typeface="Arial" panose="020B0604020202020204" pitchFamily="34" charset="0"/>
              </a:rPr>
              <a:t> </a:t>
            </a:r>
            <a:r>
              <a:rPr lang="en-US" altLang="en-US" sz="1400" dirty="0" err="1">
                <a:latin typeface="Arial Unicode MS" panose="020B0604020202020204" pitchFamily="34" charset="-128"/>
              </a:rPr>
              <a:t>statename</a:t>
            </a:r>
            <a:r>
              <a:rPr lang="en-US" altLang="en-US" sz="1400" dirty="0"/>
              <a:t>, </a:t>
            </a:r>
            <a:r>
              <a:rPr lang="en-US" altLang="en-US" sz="1400" dirty="0" err="1">
                <a:latin typeface="Arial Unicode MS" panose="020B0604020202020204" pitchFamily="34" charset="-128"/>
              </a:rPr>
              <a:t>districtname</a:t>
            </a:r>
            <a:endParaRPr lang="en-US" altLang="en-US" sz="1400" dirty="0"/>
          </a:p>
          <a:p>
            <a:pPr lvl="0" eaLnBrk="0" fontAlgn="base" hangingPunct="0">
              <a:spcBef>
                <a:spcPct val="0"/>
              </a:spcBef>
              <a:spcAft>
                <a:spcPct val="0"/>
              </a:spcAft>
              <a:buFontTx/>
              <a:buChar char="•"/>
            </a:pPr>
            <a:r>
              <a:rPr lang="en-US" altLang="en-US" sz="1400" b="1" dirty="0">
                <a:latin typeface="Arial" panose="020B0604020202020204" pitchFamily="34" charset="0"/>
              </a:rPr>
              <a:t>Time:</a:t>
            </a:r>
            <a:r>
              <a:rPr lang="en-US" altLang="en-US" sz="1400" dirty="0">
                <a:latin typeface="Arial" panose="020B0604020202020204" pitchFamily="34" charset="0"/>
              </a:rPr>
              <a:t> </a:t>
            </a:r>
            <a:r>
              <a:rPr lang="en-US" altLang="en-US" sz="1400" dirty="0" err="1">
                <a:latin typeface="Arial Unicode MS" panose="020B0604020202020204" pitchFamily="34" charset="-128"/>
              </a:rPr>
              <a:t>finyear</a:t>
            </a:r>
            <a:endParaRPr lang="en-US" altLang="en-US" sz="1400" dirty="0"/>
          </a:p>
          <a:p>
            <a:pPr lvl="0" eaLnBrk="0" fontAlgn="base" hangingPunct="0">
              <a:spcBef>
                <a:spcPct val="0"/>
              </a:spcBef>
              <a:spcAft>
                <a:spcPct val="0"/>
              </a:spcAft>
              <a:buFontTx/>
              <a:buChar char="•"/>
            </a:pPr>
            <a:r>
              <a:rPr lang="en-US" altLang="en-US" sz="1400" b="1" dirty="0">
                <a:latin typeface="Arial" panose="020B0604020202020204" pitchFamily="34" charset="0"/>
              </a:rPr>
              <a:t>Training Process:</a:t>
            </a:r>
            <a:r>
              <a:rPr lang="en-US" altLang="en-US" sz="1400" dirty="0">
                <a:latin typeface="Arial" panose="020B0604020202020204" pitchFamily="34" charset="0"/>
              </a:rPr>
              <a:t/>
            </a:r>
            <a:br>
              <a:rPr lang="en-US" altLang="en-US" sz="1400" dirty="0">
                <a:latin typeface="Arial" panose="020B0604020202020204" pitchFamily="34" charset="0"/>
              </a:rPr>
            </a:br>
            <a:r>
              <a:rPr lang="en-US" altLang="en-US" sz="1400" dirty="0" err="1">
                <a:latin typeface="Arial" panose="020B0604020202020204" pitchFamily="34" charset="0"/>
              </a:rPr>
              <a:t>AutoAI</a:t>
            </a:r>
            <a:r>
              <a:rPr lang="en-US" altLang="en-US" sz="1400" dirty="0">
                <a:latin typeface="Arial" panose="020B0604020202020204" pitchFamily="34" charset="0"/>
              </a:rPr>
              <a:t> handles:</a:t>
            </a:r>
          </a:p>
          <a:p>
            <a:pPr lvl="0" eaLnBrk="0" fontAlgn="base" hangingPunct="0">
              <a:spcBef>
                <a:spcPct val="0"/>
              </a:spcBef>
              <a:spcAft>
                <a:spcPct val="0"/>
              </a:spcAft>
              <a:buFontTx/>
              <a:buChar char="•"/>
            </a:pPr>
            <a:r>
              <a:rPr lang="en-US" altLang="en-US" sz="1400" dirty="0">
                <a:latin typeface="Arial" panose="020B0604020202020204" pitchFamily="34" charset="0"/>
              </a:rPr>
              <a:t>Data preprocessing</a:t>
            </a:r>
          </a:p>
          <a:p>
            <a:pPr lvl="0" eaLnBrk="0" fontAlgn="base" hangingPunct="0">
              <a:spcBef>
                <a:spcPct val="0"/>
              </a:spcBef>
              <a:spcAft>
                <a:spcPct val="0"/>
              </a:spcAft>
              <a:buFontTx/>
              <a:buChar char="•"/>
            </a:pPr>
            <a:r>
              <a:rPr lang="en-US" altLang="en-US" sz="1400" dirty="0">
                <a:latin typeface="Arial" panose="020B0604020202020204" pitchFamily="34" charset="0"/>
              </a:rPr>
              <a:t>Feature engineering</a:t>
            </a:r>
          </a:p>
          <a:p>
            <a:pPr lvl="0" eaLnBrk="0" fontAlgn="base" hangingPunct="0">
              <a:spcBef>
                <a:spcPct val="0"/>
              </a:spcBef>
              <a:spcAft>
                <a:spcPct val="0"/>
              </a:spcAft>
              <a:buFontTx/>
              <a:buChar char="•"/>
            </a:pPr>
            <a:r>
              <a:rPr lang="en-US" altLang="en-US" sz="1400" dirty="0">
                <a:latin typeface="Arial" panose="020B0604020202020204" pitchFamily="34" charset="0"/>
              </a:rPr>
              <a:t>Intelligent algorithm selection</a:t>
            </a:r>
          </a:p>
          <a:p>
            <a:pPr lvl="0" eaLnBrk="0" fontAlgn="base" hangingPunct="0">
              <a:spcBef>
                <a:spcPct val="0"/>
              </a:spcBef>
              <a:spcAft>
                <a:spcPct val="0"/>
              </a:spcAft>
              <a:buFontTx/>
              <a:buChar char="•"/>
            </a:pPr>
            <a:r>
              <a:rPr lang="en-US" altLang="en-US" sz="1400" dirty="0" err="1">
                <a:latin typeface="Arial" panose="020B0604020202020204" pitchFamily="34" charset="0"/>
              </a:rPr>
              <a:t>Hyperparameter</a:t>
            </a:r>
            <a:r>
              <a:rPr lang="en-US" altLang="en-US" sz="1400" dirty="0">
                <a:latin typeface="Arial" panose="020B0604020202020204" pitchFamily="34" charset="0"/>
              </a:rPr>
              <a:t> tuning</a:t>
            </a:r>
            <a:br>
              <a:rPr lang="en-US" altLang="en-US" sz="1400" dirty="0">
                <a:latin typeface="Arial" panose="020B0604020202020204" pitchFamily="34" charset="0"/>
              </a:rPr>
            </a:br>
            <a:r>
              <a:rPr lang="en-US" altLang="en-US" sz="1400" dirty="0">
                <a:latin typeface="Arial" panose="020B0604020202020204" pitchFamily="34" charset="0"/>
              </a:rPr>
              <a:t>This ensures accurate learning of complex eligibility patterns.</a:t>
            </a:r>
          </a:p>
          <a:p>
            <a:pPr lvl="0" eaLnBrk="0" fontAlgn="base" hangingPunct="0">
              <a:spcBef>
                <a:spcPct val="0"/>
              </a:spcBef>
              <a:spcAft>
                <a:spcPct val="0"/>
              </a:spcAft>
              <a:buFontTx/>
              <a:buChar char="•"/>
            </a:pPr>
            <a:r>
              <a:rPr lang="en-US" altLang="en-US" sz="1400" b="1" dirty="0">
                <a:latin typeface="Arial" panose="020B0604020202020204" pitchFamily="34" charset="0"/>
              </a:rPr>
              <a:t>Prediction Process:</a:t>
            </a:r>
            <a:r>
              <a:rPr lang="en-US" altLang="en-US" sz="1400" dirty="0">
                <a:latin typeface="Arial" panose="020B0604020202020204" pitchFamily="34" charset="0"/>
              </a:rPr>
              <a:t/>
            </a:r>
            <a:br>
              <a:rPr lang="en-US" altLang="en-US" sz="1400" dirty="0">
                <a:latin typeface="Arial" panose="020B0604020202020204" pitchFamily="34" charset="0"/>
              </a:rPr>
            </a:br>
            <a:r>
              <a:rPr lang="en-US" altLang="en-US" sz="1400" dirty="0">
                <a:latin typeface="Arial" panose="020B0604020202020204" pitchFamily="34" charset="0"/>
              </a:rPr>
              <a:t>The trained model:</a:t>
            </a:r>
          </a:p>
          <a:p>
            <a:pPr lvl="0" eaLnBrk="0" fontAlgn="base" hangingPunct="0">
              <a:spcBef>
                <a:spcPct val="0"/>
              </a:spcBef>
              <a:spcAft>
                <a:spcPct val="0"/>
              </a:spcAft>
              <a:buFontTx/>
              <a:buChar char="•"/>
            </a:pPr>
            <a:r>
              <a:rPr lang="en-US" altLang="en-US" sz="1400" dirty="0">
                <a:latin typeface="Arial" panose="020B0604020202020204" pitchFamily="34" charset="0"/>
              </a:rPr>
              <a:t>Accepts new applicant data as input</a:t>
            </a:r>
          </a:p>
          <a:p>
            <a:pPr lvl="0" eaLnBrk="0" fontAlgn="base" hangingPunct="0">
              <a:spcBef>
                <a:spcPct val="0"/>
              </a:spcBef>
              <a:spcAft>
                <a:spcPct val="0"/>
              </a:spcAft>
              <a:buFontTx/>
              <a:buChar char="•"/>
            </a:pPr>
            <a:r>
              <a:rPr lang="en-US" altLang="en-US" sz="1400" dirty="0">
                <a:latin typeface="Arial" panose="020B0604020202020204" pitchFamily="34" charset="0"/>
              </a:rPr>
              <a:t>Predicts the most appropriate </a:t>
            </a:r>
            <a:r>
              <a:rPr lang="en-US" altLang="en-US" sz="1400" b="1" dirty="0">
                <a:latin typeface="Arial" panose="020B0604020202020204" pitchFamily="34" charset="0"/>
              </a:rPr>
              <a:t>NSAP scheme (</a:t>
            </a:r>
            <a:r>
              <a:rPr lang="en-US" altLang="en-US" sz="1400" b="1" dirty="0" err="1">
                <a:latin typeface="Arial Unicode MS" panose="020B0604020202020204" pitchFamily="34" charset="-128"/>
              </a:rPr>
              <a:t>schemeo</a:t>
            </a:r>
            <a:r>
              <a:rPr lang="en-US" altLang="en-US" sz="1400" b="1" dirty="0"/>
              <a:t>)</a:t>
            </a:r>
            <a:endParaRPr lang="en-US" altLang="en-US" sz="1400" dirty="0">
              <a:latin typeface="Arial" panose="020B0604020202020204" pitchFamily="34" charset="0"/>
            </a:endParaRPr>
          </a:p>
          <a:p>
            <a:pPr lvl="0" eaLnBrk="0" fontAlgn="base" hangingPunct="0">
              <a:spcBef>
                <a:spcPct val="0"/>
              </a:spcBef>
              <a:spcAft>
                <a:spcPct val="0"/>
              </a:spcAft>
              <a:buFontTx/>
              <a:buChar char="•"/>
            </a:pPr>
            <a:r>
              <a:rPr lang="en-US" altLang="en-US" sz="1400" dirty="0">
                <a:latin typeface="Arial" panose="020B0604020202020204" pitchFamily="34" charset="0"/>
              </a:rPr>
              <a:t>Provides a </a:t>
            </a:r>
            <a:r>
              <a:rPr lang="en-US" altLang="en-US" sz="1400" b="1" dirty="0">
                <a:latin typeface="Arial" panose="020B0604020202020204" pitchFamily="34" charset="0"/>
              </a:rPr>
              <a:t>confidence score</a:t>
            </a:r>
            <a:r>
              <a:rPr lang="en-US" altLang="en-US" sz="1400" dirty="0">
                <a:latin typeface="Arial" panose="020B0604020202020204" pitchFamily="34" charset="0"/>
              </a:rPr>
              <a:t> for each prediction</a:t>
            </a:r>
          </a:p>
          <a:p>
            <a:pPr lvl="0" eaLnBrk="0" fontAlgn="base" hangingPunct="0">
              <a:spcBef>
                <a:spcPct val="0"/>
              </a:spcBef>
              <a:spcAft>
                <a:spcPct val="0"/>
              </a:spcAft>
              <a:buFontTx/>
              <a:buChar char="•"/>
            </a:pPr>
            <a:r>
              <a:rPr lang="en-US" altLang="en-US" sz="1400" b="1" dirty="0">
                <a:latin typeface="Arial" panose="020B0604020202020204" pitchFamily="34" charset="0"/>
              </a:rPr>
              <a:t>Deployment:</a:t>
            </a:r>
            <a:endParaRPr lang="en-US" altLang="en-US" sz="1400" dirty="0">
              <a:latin typeface="Arial" panose="020B0604020202020204" pitchFamily="34" charset="0"/>
            </a:endParaRPr>
          </a:p>
          <a:p>
            <a:pPr lvl="0" eaLnBrk="0" fontAlgn="base" hangingPunct="0">
              <a:spcBef>
                <a:spcPct val="0"/>
              </a:spcBef>
              <a:spcAft>
                <a:spcPct val="0"/>
              </a:spcAft>
              <a:buFontTx/>
              <a:buChar char="•"/>
            </a:pPr>
            <a:r>
              <a:rPr lang="en-US" altLang="en-US" sz="1400" dirty="0">
                <a:latin typeface="Arial" panose="020B0604020202020204" pitchFamily="34" charset="0"/>
              </a:rPr>
              <a:t>The best model pipeline is deployed as a </a:t>
            </a:r>
            <a:r>
              <a:rPr lang="en-US" altLang="en-US" sz="1400" b="1" dirty="0">
                <a:latin typeface="Arial" panose="020B0604020202020204" pitchFamily="34" charset="0"/>
              </a:rPr>
              <a:t>RESTful API</a:t>
            </a:r>
            <a:r>
              <a:rPr lang="en-US" altLang="en-US" sz="1400" dirty="0">
                <a:latin typeface="Arial" panose="020B0604020202020204" pitchFamily="34" charset="0"/>
              </a:rPr>
              <a:t> on IBM Cloud</a:t>
            </a:r>
          </a:p>
          <a:p>
            <a:pPr lvl="0" eaLnBrk="0" fontAlgn="base" hangingPunct="0">
              <a:spcBef>
                <a:spcPct val="0"/>
              </a:spcBef>
              <a:spcAft>
                <a:spcPct val="0"/>
              </a:spcAft>
              <a:buFontTx/>
              <a:buChar char="•"/>
            </a:pPr>
            <a:r>
              <a:rPr lang="en-US" altLang="en-US" sz="1400" dirty="0">
                <a:latin typeface="Arial" panose="020B0604020202020204" pitchFamily="34" charset="0"/>
              </a:rPr>
              <a:t>Supports </a:t>
            </a:r>
            <a:r>
              <a:rPr lang="en-US" altLang="en-US" sz="1400" b="1" dirty="0">
                <a:latin typeface="Arial" panose="020B0604020202020204" pitchFamily="34" charset="0"/>
              </a:rPr>
              <a:t>real-time predictions</a:t>
            </a:r>
            <a:r>
              <a:rPr lang="en-US" altLang="en-US" sz="1400" dirty="0">
                <a:latin typeface="Arial" panose="020B0604020202020204" pitchFamily="34" charset="0"/>
              </a:rPr>
              <a:t> and high-volume requests</a:t>
            </a:r>
          </a:p>
          <a:p>
            <a:pPr lvl="0" eaLnBrk="0" fontAlgn="base" hangingPunct="0">
              <a:spcBef>
                <a:spcPct val="0"/>
              </a:spcBef>
              <a:spcAft>
                <a:spcPct val="0"/>
              </a:spcAft>
              <a:buFontTx/>
              <a:buChar char="•"/>
            </a:pPr>
            <a:r>
              <a:rPr lang="en-US" altLang="en-US" sz="1400" dirty="0">
                <a:latin typeface="Arial" panose="020B0604020202020204" pitchFamily="34" charset="0"/>
              </a:rPr>
              <a:t>Enables </a:t>
            </a:r>
            <a:r>
              <a:rPr lang="en-US" altLang="en-US" sz="1400" b="1" dirty="0">
                <a:latin typeface="Arial" panose="020B0604020202020204" pitchFamily="34" charset="0"/>
              </a:rPr>
              <a:t>scalable</a:t>
            </a:r>
            <a:r>
              <a:rPr lang="en-US" altLang="en-US" sz="1400" dirty="0">
                <a:latin typeface="Arial" panose="020B0604020202020204" pitchFamily="34" charset="0"/>
              </a:rPr>
              <a:t> and </a:t>
            </a:r>
            <a:r>
              <a:rPr lang="en-US" altLang="en-US" sz="1400" b="1" dirty="0">
                <a:latin typeface="Arial" panose="020B0604020202020204" pitchFamily="34" charset="0"/>
              </a:rPr>
              <a:t>automated eligibility assessment</a:t>
            </a:r>
            <a:r>
              <a:rPr lang="en-US" altLang="en-US" sz="1400" dirty="0">
                <a:latin typeface="Arial" panose="020B0604020202020204" pitchFamily="34" charset="0"/>
              </a:rPr>
              <a:t> for large-scale use</a:t>
            </a:r>
          </a:p>
          <a:p>
            <a:pPr lvl="0" eaLnBrk="0" fontAlgn="base" hangingPunct="0">
              <a:spcBef>
                <a:spcPct val="0"/>
              </a:spcBef>
              <a:spcAft>
                <a:spcPct val="0"/>
              </a:spcAft>
            </a:pPr>
            <a:endParaRPr lang="en-US" altLang="en-US" sz="1200" dirty="0">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TextBox 2">
            <a:extLst>
              <a:ext uri="{FF2B5EF4-FFF2-40B4-BE49-F238E27FC236}">
                <a16:creationId xmlns:a16="http://schemas.microsoft.com/office/drawing/2014/main" xmlns="" id="{3571B910-604D-5472-0BEC-100B846E92DF}"/>
              </a:ext>
            </a:extLst>
          </p:cNvPr>
          <p:cNvSpPr txBox="1"/>
          <p:nvPr/>
        </p:nvSpPr>
        <p:spPr>
          <a:xfrm>
            <a:off x="207390" y="1232452"/>
            <a:ext cx="11491274" cy="4801314"/>
          </a:xfrm>
          <a:prstGeom prst="rect">
            <a:avLst/>
          </a:prstGeom>
          <a:noFill/>
        </p:spPr>
        <p:txBody>
          <a:bodyPr wrap="square" rtlCol="0">
            <a:spAutoFit/>
          </a:bodyPr>
          <a:lstStyle/>
          <a:p>
            <a:pPr marL="285750" indent="-285750">
              <a:buFont typeface="Wingdings" panose="05000000000000000000" pitchFamily="2" charset="2"/>
              <a:buChar char="Ø"/>
            </a:pPr>
            <a:r>
              <a:rPr lang="en-US" b="1" dirty="0"/>
              <a:t>Overall Model Accuracy:</a:t>
            </a:r>
            <a:endParaRPr lang="en-US" dirty="0"/>
          </a:p>
          <a:p>
            <a:pPr marL="285750" indent="-285750">
              <a:buFont typeface="Wingdings" panose="05000000000000000000" pitchFamily="2" charset="2"/>
              <a:buChar char="Ø"/>
            </a:pPr>
            <a:r>
              <a:rPr lang="en-US" dirty="0"/>
              <a:t>Our NSAP Eligibility Prediction Model achieved a high overall </a:t>
            </a:r>
            <a:r>
              <a:rPr lang="en-US" b="1" dirty="0"/>
              <a:t>accuracy of 98.1%</a:t>
            </a:r>
            <a:r>
              <a:rPr lang="en-US" dirty="0"/>
              <a:t> on the test dataset.</a:t>
            </a:r>
          </a:p>
          <a:p>
            <a:pPr marL="285750" indent="-285750">
              <a:buFont typeface="Wingdings" panose="05000000000000000000" pitchFamily="2" charset="2"/>
              <a:buChar char="Ø"/>
            </a:pPr>
            <a:r>
              <a:rPr lang="en-US" dirty="0"/>
              <a:t>This metric signifies the proportion of correctly predicted eligibility outcomes across all NSAP schemes.</a:t>
            </a:r>
            <a:br>
              <a:rPr lang="en-US" dirty="0"/>
            </a:br>
            <a:endParaRPr lang="en-US" dirty="0"/>
          </a:p>
          <a:p>
            <a:pPr marL="285750" indent="-285750">
              <a:buFont typeface="Wingdings" panose="05000000000000000000" pitchFamily="2" charset="2"/>
              <a:buChar char="Ø"/>
            </a:pPr>
            <a:r>
              <a:rPr lang="en-US" b="1" dirty="0"/>
              <a:t>Key Performance Metrics (Multiclass Classification):</a:t>
            </a:r>
            <a:endParaRPr lang="en-US" dirty="0"/>
          </a:p>
          <a:p>
            <a:pPr marL="285750" indent="-285750">
              <a:buFont typeface="Wingdings" panose="05000000000000000000" pitchFamily="2" charset="2"/>
              <a:buChar char="Ø"/>
            </a:pPr>
            <a:r>
              <a:rPr lang="en-US" dirty="0"/>
              <a:t>Beyond overall accuracy, </a:t>
            </a:r>
            <a:r>
              <a:rPr lang="en-US" dirty="0" err="1"/>
              <a:t>AutoAI</a:t>
            </a:r>
            <a:r>
              <a:rPr lang="en-US" dirty="0"/>
              <a:t> evaluated the model using critical metrics relevant to multiclass classification:</a:t>
            </a:r>
          </a:p>
          <a:p>
            <a:pPr marL="742950" lvl="1" indent="-285750">
              <a:buFont typeface="Wingdings" panose="05000000000000000000" pitchFamily="2" charset="2"/>
              <a:buChar char="Ø"/>
            </a:pPr>
            <a:r>
              <a:rPr lang="en-US" b="1" dirty="0"/>
              <a:t>Precision:</a:t>
            </a:r>
            <a:r>
              <a:rPr lang="en-US" dirty="0"/>
              <a:t> Indicates the proportion of positive identifications that were actually correct for each scheme.</a:t>
            </a:r>
          </a:p>
          <a:p>
            <a:pPr marL="742950" lvl="1" indent="-285750">
              <a:buFont typeface="Wingdings" panose="05000000000000000000" pitchFamily="2" charset="2"/>
              <a:buChar char="Ø"/>
            </a:pPr>
            <a:r>
              <a:rPr lang="en-US" b="1" dirty="0"/>
              <a:t>Recall:</a:t>
            </a:r>
            <a:r>
              <a:rPr lang="en-US" dirty="0"/>
              <a:t> Measures the proportion of actual positives that were correctly identified.</a:t>
            </a:r>
          </a:p>
          <a:p>
            <a:pPr marL="742950" lvl="1" indent="-285750">
              <a:buFont typeface="Wingdings" panose="05000000000000000000" pitchFamily="2" charset="2"/>
              <a:buChar char="Ø"/>
            </a:pPr>
            <a:r>
              <a:rPr lang="en-US" b="1" dirty="0"/>
              <a:t>F1-Score:</a:t>
            </a:r>
            <a:r>
              <a:rPr lang="en-US" dirty="0"/>
              <a:t> The harmonic mean of Precision and Recall, providing a balanced measure of the model's accuracy.</a:t>
            </a:r>
          </a:p>
          <a:p>
            <a:pPr marL="285750" indent="-285750">
              <a:buFont typeface="Wingdings" panose="05000000000000000000" pitchFamily="2" charset="2"/>
              <a:buChar char="Ø"/>
            </a:pPr>
            <a:r>
              <a:rPr lang="en-US" dirty="0"/>
              <a:t>These metrics confirm the model's robust ability to distinguish between different NSAP scheme categories.</a:t>
            </a:r>
            <a:br>
              <a:rPr lang="en-US" dirty="0"/>
            </a:br>
            <a:endParaRPr lang="en-US" dirty="0"/>
          </a:p>
          <a:p>
            <a:pPr marL="285750" indent="-285750">
              <a:buFont typeface="Wingdings" panose="05000000000000000000" pitchFamily="2" charset="2"/>
              <a:buChar char="Ø"/>
            </a:pPr>
            <a:r>
              <a:rPr lang="en-US" b="1" dirty="0"/>
              <a:t>Effectiveness in Scheme Allocation:</a:t>
            </a:r>
            <a:endParaRPr lang="en-US" dirty="0"/>
          </a:p>
          <a:p>
            <a:pPr marL="285750" indent="-285750">
              <a:buFont typeface="Wingdings" panose="05000000000000000000" pitchFamily="2" charset="2"/>
              <a:buChar char="Ø"/>
            </a:pPr>
            <a:r>
              <a:rPr lang="en-US" dirty="0"/>
              <a:t>The model demonstrates high effectiveness in accurately assigning applicants to the most suitable NSAP scheme, minimizing misclassification errors.</a:t>
            </a:r>
          </a:p>
          <a:p>
            <a:pPr marL="285750" indent="-285750">
              <a:buFont typeface="Wingdings" panose="05000000000000000000" pitchFamily="2" charset="2"/>
              <a:buChar char="Ø"/>
            </a:pPr>
            <a:r>
              <a:rPr lang="en-US" dirty="0"/>
              <a:t>This directly translates to </a:t>
            </a:r>
            <a:r>
              <a:rPr lang="en-US" b="1" dirty="0"/>
              <a:t>fairer and more efficient allocation of welfare benefits</a:t>
            </a:r>
            <a:r>
              <a:rPr lang="en-US" dirty="0"/>
              <a:t>, reducing the burden on administrative processes.</a:t>
            </a:r>
          </a:p>
          <a:p>
            <a:endParaRPr lang="en-US"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BC6D58-6BDE-F5F7-D143-63A6F1481E0A}"/>
              </a:ext>
            </a:extLst>
          </p:cNvPr>
          <p:cNvSpPr>
            <a:spLocks noGrp="1"/>
          </p:cNvSpPr>
          <p:nvPr>
            <p:ph type="title"/>
          </p:nvPr>
        </p:nvSpPr>
        <p:spPr/>
        <p:txBody>
          <a:bodyPr/>
          <a:lstStyle/>
          <a:p>
            <a:r>
              <a:rPr lang="en-US" dirty="0" smtClean="0"/>
              <a:t>output</a:t>
            </a:r>
            <a:endParaRPr lang="en-IN" dirty="0"/>
          </a:p>
        </p:txBody>
      </p:sp>
      <p:pic>
        <p:nvPicPr>
          <p:cNvPr id="4" name="Content Placeholder 3"/>
          <p:cNvPicPr>
            <a:picLocks noGrp="1" noChangeAspect="1"/>
          </p:cNvPicPr>
          <p:nvPr>
            <p:ph idx="1"/>
          </p:nvPr>
        </p:nvPicPr>
        <p:blipFill>
          <a:blip r:embed="rId2"/>
          <a:stretch>
            <a:fillRect/>
          </a:stretch>
        </p:blipFill>
        <p:spPr>
          <a:xfrm>
            <a:off x="462153" y="1313785"/>
            <a:ext cx="6654451" cy="2727864"/>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t="19472"/>
          <a:stretch/>
        </p:blipFill>
        <p:spPr>
          <a:xfrm>
            <a:off x="462153" y="4122982"/>
            <a:ext cx="7363520" cy="2515562"/>
          </a:xfrm>
          <a:prstGeom prst="rect">
            <a:avLst/>
          </a:prstGeom>
        </p:spPr>
      </p:pic>
    </p:spTree>
    <p:extLst>
      <p:ext uri="{BB962C8B-B14F-4D97-AF65-F5344CB8AC3E}">
        <p14:creationId xmlns:p14="http://schemas.microsoft.com/office/powerpoint/2010/main" val="2737980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B65892-42B0-2B99-8AC3-42D4FE61DEA1}"/>
              </a:ext>
            </a:extLst>
          </p:cNvPr>
          <p:cNvSpPr>
            <a:spLocks noGrp="1"/>
          </p:cNvSpPr>
          <p:nvPr>
            <p:ph type="title"/>
          </p:nvPr>
        </p:nvSpPr>
        <p:spPr/>
        <p:txBody>
          <a:bodyPr/>
          <a:lstStyle/>
          <a:p>
            <a:r>
              <a:rPr lang="en-US" dirty="0" smtClean="0"/>
              <a:t>Created pipeline after create model</a:t>
            </a:r>
            <a:endParaRPr lang="en-IN" dirty="0"/>
          </a:p>
        </p:txBody>
      </p:sp>
      <p:pic>
        <p:nvPicPr>
          <p:cNvPr id="5" name="Content Placeholder 4">
            <a:extLst>
              <a:ext uri="{FF2B5EF4-FFF2-40B4-BE49-F238E27FC236}">
                <a16:creationId xmlns:a16="http://schemas.microsoft.com/office/drawing/2014/main" xmlns="" id="{494355D7-3D13-F7B3-79B7-26B1B138F31E}"/>
              </a:ext>
            </a:extLst>
          </p:cNvPr>
          <p:cNvPicPr>
            <a:picLocks noGrp="1" noChangeAspect="1"/>
          </p:cNvPicPr>
          <p:nvPr>
            <p:ph idx="1"/>
          </p:nvPr>
        </p:nvPicPr>
        <p:blipFill>
          <a:blip r:embed="rId2"/>
          <a:stretch>
            <a:fillRect/>
          </a:stretch>
        </p:blipFill>
        <p:spPr>
          <a:xfrm>
            <a:off x="439623" y="1572768"/>
            <a:ext cx="10158274" cy="3489426"/>
          </a:xfrm>
        </p:spPr>
      </p:pic>
    </p:spTree>
    <p:extLst>
      <p:ext uri="{BB962C8B-B14F-4D97-AF65-F5344CB8AC3E}">
        <p14:creationId xmlns:p14="http://schemas.microsoft.com/office/powerpoint/2010/main" val="28203910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elements/1.1/"/>
    <ds:schemaRef ds:uri="http://schemas.microsoft.com/office/2006/metadata/properties"/>
    <ds:schemaRef ds:uri="c0fa2617-96bd-425d-8578-e93563fe37c5"/>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204</TotalTime>
  <Words>929</Words>
  <Application>Microsoft Office PowerPoint</Application>
  <PresentationFormat>Widescreen</PresentationFormat>
  <Paragraphs>112</Paragraphs>
  <Slides>16</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8" baseType="lpstr">
      <vt:lpstr>Arial Unicode MS</vt:lpstr>
      <vt:lpstr>Arial</vt:lpstr>
      <vt:lpstr>Arial Black</vt:lpstr>
      <vt:lpstr>Calibri</vt:lpstr>
      <vt:lpstr>Calibri Light</vt:lpstr>
      <vt:lpstr>Courier New</vt:lpstr>
      <vt:lpstr>Franklin Gothic Book</vt:lpstr>
      <vt:lpstr>Franklin Gothic Demi</vt:lpstr>
      <vt:lpstr>Wingdings</vt:lpstr>
      <vt:lpstr>Wingdings 2</vt:lpstr>
      <vt:lpstr>DividendVTI</vt:lpstr>
      <vt:lpstr>Adobe Acrobat Document</vt:lpstr>
      <vt:lpstr>Predicting Eligibility for NSAP: using Machine Learning</vt:lpstr>
      <vt:lpstr>OUTLINE</vt:lpstr>
      <vt:lpstr>Problem Statement</vt:lpstr>
      <vt:lpstr>Proposed Solution</vt:lpstr>
      <vt:lpstr>System  Approach</vt:lpstr>
      <vt:lpstr>Algorithm &amp; Deployment</vt:lpstr>
      <vt:lpstr>Result</vt:lpstr>
      <vt:lpstr>output</vt:lpstr>
      <vt:lpstr>Created pipeline after create model</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33</cp:revision>
  <dcterms:created xsi:type="dcterms:W3CDTF">2021-05-26T16:50:10Z</dcterms:created>
  <dcterms:modified xsi:type="dcterms:W3CDTF">2025-08-04T08:28:02Z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