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6"/>
  </p:notesMasterIdLst>
  <p:handoutMasterIdLst>
    <p:handoutMasterId r:id="rId27"/>
  </p:handoutMasterIdLst>
  <p:sldIdLst>
    <p:sldId id="325" r:id="rId5"/>
    <p:sldId id="340" r:id="rId6"/>
    <p:sldId id="326" r:id="rId7"/>
    <p:sldId id="328" r:id="rId8"/>
    <p:sldId id="343" r:id="rId9"/>
    <p:sldId id="344" r:id="rId10"/>
    <p:sldId id="345" r:id="rId11"/>
    <p:sldId id="369" r:id="rId12"/>
    <p:sldId id="346" r:id="rId13"/>
    <p:sldId id="368" r:id="rId14"/>
    <p:sldId id="370" r:id="rId15"/>
    <p:sldId id="364" r:id="rId16"/>
    <p:sldId id="371" r:id="rId17"/>
    <p:sldId id="372" r:id="rId18"/>
    <p:sldId id="373" r:id="rId19"/>
    <p:sldId id="348" r:id="rId20"/>
    <p:sldId id="374" r:id="rId21"/>
    <p:sldId id="375" r:id="rId22"/>
    <p:sldId id="362" r:id="rId23"/>
    <p:sldId id="376" r:id="rId24"/>
    <p:sldId id="33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205" autoAdjust="0"/>
  </p:normalViewPr>
  <p:slideViewPr>
    <p:cSldViewPr snapToGrid="0">
      <p:cViewPr varScale="1">
        <p:scale>
          <a:sx n="86" d="100"/>
          <a:sy n="86" d="100"/>
        </p:scale>
        <p:origin x="562" y="58"/>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2/11/2024</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2/11/2024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cjhutto/vaderSentiment" TargetMode="Externa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
            <a:extLst>
              <a:ext uri="{FF2B5EF4-FFF2-40B4-BE49-F238E27FC236}">
                <a16:creationId xmlns:a16="http://schemas.microsoft.com/office/drawing/2014/main" id="{56EF1A7A-4878-0799-4A2C-253DD79D62C2}"/>
              </a:ext>
            </a:extLst>
          </p:cNvPr>
          <p:cNvSpPr>
            <a:spLocks noGrp="1"/>
          </p:cNvSpPr>
          <p:nvPr>
            <p:ph type="sldNum" sz="quarter" idx="11"/>
          </p:nvPr>
        </p:nvSpPr>
        <p:spPr>
          <a:xfrm>
            <a:off x="420624" y="6019801"/>
            <a:ext cx="457200" cy="184150"/>
          </a:xfrm>
        </p:spPr>
        <p:txBody>
          <a:bodyPr/>
          <a:lstStyle/>
          <a:p>
            <a:pPr>
              <a:spcAft>
                <a:spcPts val="600"/>
              </a:spcAft>
            </a:pPr>
            <a:fld id="{75DF2D63-3FF5-D547-96B9-BE9CCD1ABA58}" type="slidenum">
              <a:rPr lang="en-US" smtClean="0"/>
              <a:pPr>
                <a:spcAft>
                  <a:spcPts val="600"/>
                </a:spcAft>
              </a:pPr>
              <a:t>1</a:t>
            </a:fld>
            <a:endParaRPr lang="en-US"/>
          </a:p>
        </p:txBody>
      </p:sp>
      <p:pic>
        <p:nvPicPr>
          <p:cNvPr id="17" name="Picture Placeholder 16">
            <a:extLst>
              <a:ext uri="{FF2B5EF4-FFF2-40B4-BE49-F238E27FC236}">
                <a16:creationId xmlns:a16="http://schemas.microsoft.com/office/drawing/2014/main" id="{FDED1B47-BDBE-C828-ACB3-89625529CAA4}"/>
              </a:ext>
            </a:extLst>
          </p:cNvPr>
          <p:cNvPicPr>
            <a:picLocks noGrp="1" noChangeAspect="1"/>
          </p:cNvPicPr>
          <p:nvPr>
            <p:ph type="pic" sz="quarter" idx="10"/>
          </p:nvPr>
        </p:nvPicPr>
        <p:blipFill>
          <a:blip r:embed="rId2"/>
          <a:srcRect l="3279" r="3279"/>
          <a:stretch/>
        </p:blipFill>
        <p:spPr>
          <a:xfrm>
            <a:off x="7169072" y="1538701"/>
            <a:ext cx="4889578" cy="3204750"/>
          </a:xfrm>
        </p:spPr>
      </p:pic>
      <p:sp>
        <p:nvSpPr>
          <p:cNvPr id="2" name="Subtitle 1">
            <a:extLst>
              <a:ext uri="{FF2B5EF4-FFF2-40B4-BE49-F238E27FC236}">
                <a16:creationId xmlns:a16="http://schemas.microsoft.com/office/drawing/2014/main" id="{A1307D8B-2864-21B6-1CE1-B605F29281C5}"/>
              </a:ext>
            </a:extLst>
          </p:cNvPr>
          <p:cNvSpPr>
            <a:spLocks noGrp="1"/>
          </p:cNvSpPr>
          <p:nvPr>
            <p:ph type="subTitle" idx="1"/>
          </p:nvPr>
        </p:nvSpPr>
        <p:spPr>
          <a:xfrm>
            <a:off x="1819656" y="5943600"/>
            <a:ext cx="4809744" cy="256032"/>
          </a:xfrm>
        </p:spPr>
        <p:txBody>
          <a:bodyPr>
            <a:normAutofit/>
          </a:bodyPr>
          <a:lstStyle/>
          <a:p>
            <a:r>
              <a:rPr lang="en-US" sz="1700" dirty="0"/>
              <a:t>PRATIKSHA AIGAL </a:t>
            </a:r>
          </a:p>
        </p:txBody>
      </p:sp>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a:xfrm>
            <a:off x="877824" y="1305017"/>
            <a:ext cx="5595366" cy="4396201"/>
          </a:xfrm>
        </p:spPr>
        <p:txBody>
          <a:bodyPr anchor="b">
            <a:normAutofit fontScale="90000"/>
          </a:bodyPr>
          <a:lstStyle/>
          <a:p>
            <a:pPr algn="ctr"/>
            <a:br>
              <a:rPr lang="en-US" sz="3300" b="1" dirty="0"/>
            </a:br>
            <a:br>
              <a:rPr lang="en-US" sz="3300" b="1" dirty="0"/>
            </a:br>
            <a:br>
              <a:rPr lang="en-US" sz="3300" b="1" dirty="0"/>
            </a:br>
            <a:br>
              <a:rPr lang="en-US" sz="3300" b="1" dirty="0"/>
            </a:br>
            <a:br>
              <a:rPr lang="en-US" sz="3300" b="1" dirty="0"/>
            </a:br>
            <a:br>
              <a:rPr lang="en-US" sz="3300" b="1" dirty="0"/>
            </a:br>
            <a:r>
              <a:rPr lang="en-US" sz="3300" b="1" dirty="0"/>
              <a:t>AUCTION SOFTWARE CODEATHON</a:t>
            </a:r>
            <a:br>
              <a:rPr lang="en-US" sz="3300" b="1" dirty="0"/>
            </a:br>
            <a:r>
              <a:rPr lang="en-US" sz="3300" b="1" dirty="0"/>
              <a:t>on</a:t>
            </a:r>
            <a:br>
              <a:rPr lang="en-US" sz="3300" b="1" dirty="0"/>
            </a:br>
            <a:r>
              <a:rPr lang="en-GB" sz="4000" b="1" dirty="0"/>
              <a:t>Music Mood Classifier and Lyrics Generator</a:t>
            </a:r>
            <a:br>
              <a:rPr lang="en-GB" sz="1600" b="1" i="0" dirty="0">
                <a:solidFill>
                  <a:srgbClr val="E6EDF3"/>
                </a:solidFill>
                <a:effectLst/>
                <a:latin typeface="-apple-system"/>
              </a:rPr>
            </a:br>
            <a:br>
              <a:rPr lang="en-US" sz="3300" dirty="0"/>
            </a:br>
            <a:endParaRPr lang="en-US" sz="3300" dirty="0"/>
          </a:p>
        </p:txBody>
      </p:sp>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DB522-F0FB-D4BA-C0A2-0E7DFE3B271D}"/>
              </a:ext>
            </a:extLst>
          </p:cNvPr>
          <p:cNvSpPr>
            <a:spLocks noGrp="1"/>
          </p:cNvSpPr>
          <p:nvPr>
            <p:ph type="title"/>
          </p:nvPr>
        </p:nvSpPr>
        <p:spPr/>
        <p:txBody>
          <a:bodyPr/>
          <a:lstStyle/>
          <a:p>
            <a:r>
              <a:rPr lang="en-GB" dirty="0"/>
              <a:t>PSUEDOCODE – Custom Vader Algorithm</a:t>
            </a:r>
            <a:endParaRPr lang="en-IN" dirty="0"/>
          </a:p>
        </p:txBody>
      </p:sp>
      <p:sp>
        <p:nvSpPr>
          <p:cNvPr id="3" name="Content Placeholder 2">
            <a:extLst>
              <a:ext uri="{FF2B5EF4-FFF2-40B4-BE49-F238E27FC236}">
                <a16:creationId xmlns:a16="http://schemas.microsoft.com/office/drawing/2014/main" id="{D92D0D2A-3547-1D9A-3244-B06186CB4E48}"/>
              </a:ext>
            </a:extLst>
          </p:cNvPr>
          <p:cNvSpPr>
            <a:spLocks noGrp="1"/>
          </p:cNvSpPr>
          <p:nvPr>
            <p:ph idx="1"/>
          </p:nvPr>
        </p:nvSpPr>
        <p:spPr/>
        <p:txBody>
          <a:bodyPr/>
          <a:lstStyle/>
          <a:p>
            <a:endParaRPr lang="en-GB" dirty="0"/>
          </a:p>
          <a:p>
            <a:pPr marL="0" indent="0">
              <a:buNone/>
            </a:pPr>
            <a:r>
              <a:rPr lang="en-IN" dirty="0" err="1"/>
              <a:t>analyze_sentiment</a:t>
            </a:r>
            <a:r>
              <a:rPr lang="en-IN" dirty="0"/>
              <a:t>(lyrics)</a:t>
            </a:r>
          </a:p>
          <a:p>
            <a:pPr marL="0" indent="0">
              <a:buNone/>
            </a:pPr>
            <a:r>
              <a:rPr lang="en-IN" dirty="0"/>
              <a:t>    </a:t>
            </a:r>
            <a:r>
              <a:rPr lang="en-IN" dirty="0" err="1"/>
              <a:t>overallscore</a:t>
            </a:r>
            <a:r>
              <a:rPr lang="en-IN" dirty="0"/>
              <a:t> = 0</a:t>
            </a:r>
          </a:p>
          <a:p>
            <a:pPr marL="0" indent="0">
              <a:buNone/>
            </a:pPr>
            <a:r>
              <a:rPr lang="en-IN" dirty="0"/>
              <a:t>    for token in lyrics</a:t>
            </a:r>
          </a:p>
          <a:p>
            <a:pPr marL="0" indent="0">
              <a:buNone/>
            </a:pPr>
            <a:r>
              <a:rPr lang="en-IN" dirty="0"/>
              <a:t>	score = </a:t>
            </a:r>
            <a:r>
              <a:rPr lang="en-IN" dirty="0" err="1"/>
              <a:t>lexicon_score</a:t>
            </a:r>
            <a:r>
              <a:rPr lang="en-IN" dirty="0"/>
              <a:t> of token</a:t>
            </a:r>
          </a:p>
          <a:p>
            <a:pPr marL="0" indent="0">
              <a:buNone/>
            </a:pPr>
            <a:r>
              <a:rPr lang="en-IN" dirty="0"/>
              <a:t>            </a:t>
            </a:r>
            <a:r>
              <a:rPr lang="en-IN" dirty="0" err="1"/>
              <a:t>overallscore</a:t>
            </a:r>
            <a:r>
              <a:rPr lang="en-IN" dirty="0"/>
              <a:t> += score</a:t>
            </a:r>
          </a:p>
          <a:p>
            <a:pPr marL="0" indent="0">
              <a:buNone/>
            </a:pPr>
            <a:r>
              <a:rPr lang="en-IN" dirty="0"/>
              <a:t>    return score</a:t>
            </a:r>
          </a:p>
        </p:txBody>
      </p:sp>
      <p:sp>
        <p:nvSpPr>
          <p:cNvPr id="4" name="Slide Number Placeholder 3">
            <a:extLst>
              <a:ext uri="{FF2B5EF4-FFF2-40B4-BE49-F238E27FC236}">
                <a16:creationId xmlns:a16="http://schemas.microsoft.com/office/drawing/2014/main" id="{CD7B6F98-22D9-AD46-7F1A-EA9727DB2364}"/>
              </a:ext>
            </a:extLst>
          </p:cNvPr>
          <p:cNvSpPr>
            <a:spLocks noGrp="1"/>
          </p:cNvSpPr>
          <p:nvPr>
            <p:ph type="sldNum" sz="quarter" idx="11"/>
          </p:nvPr>
        </p:nvSpPr>
        <p:spPr/>
        <p:txBody>
          <a:bodyPr/>
          <a:lstStyle/>
          <a:p>
            <a:fld id="{75DF2D63-3FF5-D547-96B9-BE9CCD1ABA58}" type="slidenum">
              <a:rPr lang="en-US" smtClean="0"/>
              <a:t>10</a:t>
            </a:fld>
            <a:endParaRPr lang="en-US" dirty="0"/>
          </a:p>
        </p:txBody>
      </p:sp>
    </p:spTree>
    <p:extLst>
      <p:ext uri="{BB962C8B-B14F-4D97-AF65-F5344CB8AC3E}">
        <p14:creationId xmlns:p14="http://schemas.microsoft.com/office/powerpoint/2010/main" val="614557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C2B68-CD14-0DB4-A96B-0FB0F872D5CF}"/>
              </a:ext>
            </a:extLst>
          </p:cNvPr>
          <p:cNvSpPr>
            <a:spLocks noGrp="1"/>
          </p:cNvSpPr>
          <p:nvPr>
            <p:ph type="title"/>
          </p:nvPr>
        </p:nvSpPr>
        <p:spPr/>
        <p:txBody>
          <a:bodyPr/>
          <a:lstStyle/>
          <a:p>
            <a:r>
              <a:rPr lang="en-GB" dirty="0"/>
              <a:t>KNN Implementation</a:t>
            </a:r>
            <a:endParaRPr lang="en-IN" dirty="0"/>
          </a:p>
        </p:txBody>
      </p:sp>
      <p:sp>
        <p:nvSpPr>
          <p:cNvPr id="3" name="Content Placeholder 2">
            <a:extLst>
              <a:ext uri="{FF2B5EF4-FFF2-40B4-BE49-F238E27FC236}">
                <a16:creationId xmlns:a16="http://schemas.microsoft.com/office/drawing/2014/main" id="{91EEC078-9846-B0B3-96CE-DADEEC7E5AA3}"/>
              </a:ext>
            </a:extLst>
          </p:cNvPr>
          <p:cNvSpPr>
            <a:spLocks noGrp="1"/>
          </p:cNvSpPr>
          <p:nvPr>
            <p:ph idx="1"/>
          </p:nvPr>
        </p:nvSpPr>
        <p:spPr/>
        <p:txBody>
          <a:bodyPr/>
          <a:lstStyle/>
          <a:p>
            <a:r>
              <a:rPr lang="en-GB" dirty="0"/>
              <a:t>KNN (k – nearest neighbours) method is unsupervised learning technique that’s used to classify data into group based on a distance measure.</a:t>
            </a:r>
          </a:p>
          <a:p>
            <a:r>
              <a:rPr lang="en-GB" dirty="0"/>
              <a:t>There are 2 steps in KNN mode</a:t>
            </a:r>
          </a:p>
          <a:p>
            <a:pPr lvl="1"/>
            <a:r>
              <a:rPr lang="en-GB" dirty="0"/>
              <a:t>1. Assign: Assign each data point to another nearest centroid using a distance measure. In our case Euclidean distance measure is used.</a:t>
            </a:r>
          </a:p>
          <a:p>
            <a:pPr lvl="1"/>
            <a:r>
              <a:rPr lang="en-GB" dirty="0"/>
              <a:t>2. Update: Compute the centroid of each cluster and repeat step 1 until convergence.</a:t>
            </a:r>
          </a:p>
          <a:p>
            <a:r>
              <a:rPr lang="en-GB" dirty="0"/>
              <a:t>The computed sentiment score is used to compare the distance/ similarity between two lyrics</a:t>
            </a:r>
          </a:p>
          <a:p>
            <a:r>
              <a:rPr lang="en-GB" dirty="0"/>
              <a:t>We could have also used vectorized lyrics as an input to KNN. But since most vectorizations like TFID, and count vectorizers use the frequency of terms to represent the data, the grouping would result in songs with similar kinds of words. While this would work to some extent, it would not capture the actual sentiment of the entire song. </a:t>
            </a:r>
          </a:p>
        </p:txBody>
      </p:sp>
      <p:sp>
        <p:nvSpPr>
          <p:cNvPr id="4" name="Slide Number Placeholder 3">
            <a:extLst>
              <a:ext uri="{FF2B5EF4-FFF2-40B4-BE49-F238E27FC236}">
                <a16:creationId xmlns:a16="http://schemas.microsoft.com/office/drawing/2014/main" id="{35A159AD-7FAE-F022-3560-1A1FD98D85DE}"/>
              </a:ext>
            </a:extLst>
          </p:cNvPr>
          <p:cNvSpPr>
            <a:spLocks noGrp="1"/>
          </p:cNvSpPr>
          <p:nvPr>
            <p:ph type="sldNum" sz="quarter" idx="11"/>
          </p:nvPr>
        </p:nvSpPr>
        <p:spPr/>
        <p:txBody>
          <a:bodyPr/>
          <a:lstStyle/>
          <a:p>
            <a:fld id="{75DF2D63-3FF5-D547-96B9-BE9CCD1ABA58}" type="slidenum">
              <a:rPr lang="en-US" smtClean="0"/>
              <a:t>11</a:t>
            </a:fld>
            <a:endParaRPr lang="en-US" dirty="0"/>
          </a:p>
        </p:txBody>
      </p:sp>
      <p:sp>
        <p:nvSpPr>
          <p:cNvPr id="5" name="Footer Placeholder 4">
            <a:extLst>
              <a:ext uri="{FF2B5EF4-FFF2-40B4-BE49-F238E27FC236}">
                <a16:creationId xmlns:a16="http://schemas.microsoft.com/office/drawing/2014/main" id="{E3C44F54-A56A-5A5F-7F2F-4C3876F8ABD4}"/>
              </a:ext>
            </a:extLst>
          </p:cNvPr>
          <p:cNvSpPr>
            <a:spLocks noGrp="1"/>
          </p:cNvSpPr>
          <p:nvPr>
            <p:ph type="ftr" sz="quarter" idx="12"/>
          </p:nvPr>
        </p:nvSpPr>
        <p:spPr/>
        <p:txBody>
          <a:bodyPr/>
          <a:lstStyle/>
          <a:p>
            <a:r>
              <a:rPr lang="en-US"/>
              <a:t>presentation title</a:t>
            </a:r>
            <a:endParaRPr lang="en-US" dirty="0"/>
          </a:p>
        </p:txBody>
      </p:sp>
    </p:spTree>
    <p:extLst>
      <p:ext uri="{BB962C8B-B14F-4D97-AF65-F5344CB8AC3E}">
        <p14:creationId xmlns:p14="http://schemas.microsoft.com/office/powerpoint/2010/main" val="403394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1188720" y="609600"/>
            <a:ext cx="9829800" cy="914400"/>
          </a:xfrm>
        </p:spPr>
        <p:txBody>
          <a:bodyPr anchor="t">
            <a:normAutofit/>
          </a:bodyPr>
          <a:lstStyle/>
          <a:p>
            <a:r>
              <a:rPr lang="en-GB" dirty="0"/>
              <a:t>Analyse KNN CLUSTERS</a:t>
            </a:r>
            <a:endParaRPr lang="en-US" dirty="0"/>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a:xfrm>
            <a:off x="420624" y="6019801"/>
            <a:ext cx="457200" cy="184150"/>
          </a:xfrm>
        </p:spPr>
        <p:txBody>
          <a:bodyPr anchor="ctr">
            <a:normAutofit/>
          </a:bodyPr>
          <a:lstStyle/>
          <a:p>
            <a:pPr>
              <a:spcAft>
                <a:spcPts val="600"/>
              </a:spcAft>
            </a:pPr>
            <a:fld id="{75DF2D63-3FF5-D547-96B9-BE9CCD1ABA58}" type="slidenum">
              <a:rPr lang="en-US" smtClean="0"/>
              <a:pPr>
                <a:spcAft>
                  <a:spcPts val="600"/>
                </a:spcAft>
              </a:pPr>
              <a:t>12</a:t>
            </a:fld>
            <a:endParaRPr lang="en-US"/>
          </a:p>
        </p:txBody>
      </p:sp>
      <p:pic>
        <p:nvPicPr>
          <p:cNvPr id="5" name="Picture 4">
            <a:extLst>
              <a:ext uri="{FF2B5EF4-FFF2-40B4-BE49-F238E27FC236}">
                <a16:creationId xmlns:a16="http://schemas.microsoft.com/office/drawing/2014/main" id="{EF4BD6D1-04A0-31E9-AF1E-8A605F3072F4}"/>
              </a:ext>
            </a:extLst>
          </p:cNvPr>
          <p:cNvPicPr>
            <a:picLocks noChangeAspect="1"/>
          </p:cNvPicPr>
          <p:nvPr/>
        </p:nvPicPr>
        <p:blipFill>
          <a:blip r:embed="rId2"/>
          <a:srcRect/>
          <a:stretch/>
        </p:blipFill>
        <p:spPr>
          <a:xfrm>
            <a:off x="8250356" y="1972386"/>
            <a:ext cx="3484740" cy="1981099"/>
          </a:xfrm>
          <a:prstGeom prst="rect">
            <a:avLst/>
          </a:prstGeom>
        </p:spPr>
      </p:pic>
      <p:pic>
        <p:nvPicPr>
          <p:cNvPr id="10" name="Picture 9">
            <a:extLst>
              <a:ext uri="{FF2B5EF4-FFF2-40B4-BE49-F238E27FC236}">
                <a16:creationId xmlns:a16="http://schemas.microsoft.com/office/drawing/2014/main" id="{3FC327B1-E053-DF82-D4DA-CFA3B9AB73F7}"/>
              </a:ext>
            </a:extLst>
          </p:cNvPr>
          <p:cNvPicPr>
            <a:picLocks noChangeAspect="1"/>
          </p:cNvPicPr>
          <p:nvPr/>
        </p:nvPicPr>
        <p:blipFill>
          <a:blip r:embed="rId3"/>
          <a:srcRect/>
          <a:stretch/>
        </p:blipFill>
        <p:spPr>
          <a:xfrm>
            <a:off x="2142764" y="4444006"/>
            <a:ext cx="3484741" cy="1986727"/>
          </a:xfrm>
          <a:prstGeom prst="rect">
            <a:avLst/>
          </a:prstGeom>
        </p:spPr>
      </p:pic>
      <p:pic>
        <p:nvPicPr>
          <p:cNvPr id="12" name="Picture 11">
            <a:extLst>
              <a:ext uri="{FF2B5EF4-FFF2-40B4-BE49-F238E27FC236}">
                <a16:creationId xmlns:a16="http://schemas.microsoft.com/office/drawing/2014/main" id="{68E857D6-B115-E731-058B-02979D6AEA93}"/>
              </a:ext>
            </a:extLst>
          </p:cNvPr>
          <p:cNvPicPr>
            <a:picLocks noChangeAspect="1"/>
          </p:cNvPicPr>
          <p:nvPr/>
        </p:nvPicPr>
        <p:blipFill>
          <a:blip r:embed="rId4"/>
          <a:srcRect/>
          <a:stretch/>
        </p:blipFill>
        <p:spPr>
          <a:xfrm>
            <a:off x="966871" y="1972386"/>
            <a:ext cx="3349012" cy="1899692"/>
          </a:xfrm>
          <a:prstGeom prst="rect">
            <a:avLst/>
          </a:prstGeom>
        </p:spPr>
      </p:pic>
      <p:pic>
        <p:nvPicPr>
          <p:cNvPr id="16" name="Picture 15">
            <a:extLst>
              <a:ext uri="{FF2B5EF4-FFF2-40B4-BE49-F238E27FC236}">
                <a16:creationId xmlns:a16="http://schemas.microsoft.com/office/drawing/2014/main" id="{423322E1-E01A-215E-2ED9-1575586C31B4}"/>
              </a:ext>
            </a:extLst>
          </p:cNvPr>
          <p:cNvPicPr>
            <a:picLocks noChangeAspect="1"/>
          </p:cNvPicPr>
          <p:nvPr/>
        </p:nvPicPr>
        <p:blipFill>
          <a:blip r:embed="rId5"/>
          <a:srcRect/>
          <a:stretch/>
        </p:blipFill>
        <p:spPr>
          <a:xfrm>
            <a:off x="4493402" y="1951421"/>
            <a:ext cx="3320214" cy="1899692"/>
          </a:xfrm>
          <a:prstGeom prst="rect">
            <a:avLst/>
          </a:prstGeom>
        </p:spPr>
      </p:pic>
      <p:pic>
        <p:nvPicPr>
          <p:cNvPr id="18" name="Picture 17">
            <a:extLst>
              <a:ext uri="{FF2B5EF4-FFF2-40B4-BE49-F238E27FC236}">
                <a16:creationId xmlns:a16="http://schemas.microsoft.com/office/drawing/2014/main" id="{AF557E53-8F75-0D3C-5703-885925ECFF3B}"/>
              </a:ext>
            </a:extLst>
          </p:cNvPr>
          <p:cNvPicPr>
            <a:picLocks noChangeAspect="1"/>
          </p:cNvPicPr>
          <p:nvPr/>
        </p:nvPicPr>
        <p:blipFill>
          <a:blip r:embed="rId6"/>
          <a:srcRect/>
          <a:stretch/>
        </p:blipFill>
        <p:spPr>
          <a:xfrm>
            <a:off x="6953445" y="4410748"/>
            <a:ext cx="3834903" cy="2211993"/>
          </a:xfrm>
          <a:prstGeom prst="rect">
            <a:avLst/>
          </a:prstGeom>
        </p:spPr>
      </p:pic>
    </p:spTree>
    <p:extLst>
      <p:ext uri="{BB962C8B-B14F-4D97-AF65-F5344CB8AC3E}">
        <p14:creationId xmlns:p14="http://schemas.microsoft.com/office/powerpoint/2010/main" val="883859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18D0C-7950-EE60-C99F-EE49F4FBAC35}"/>
              </a:ext>
            </a:extLst>
          </p:cNvPr>
          <p:cNvSpPr>
            <a:spLocks noGrp="1"/>
          </p:cNvSpPr>
          <p:nvPr>
            <p:ph type="title"/>
          </p:nvPr>
        </p:nvSpPr>
        <p:spPr/>
        <p:txBody>
          <a:bodyPr/>
          <a:lstStyle/>
          <a:p>
            <a:r>
              <a:rPr lang="en-GB" dirty="0" err="1"/>
              <a:t>AnalySe</a:t>
            </a:r>
            <a:r>
              <a:rPr lang="en-GB" dirty="0"/>
              <a:t> KNN CLUSTERS</a:t>
            </a:r>
            <a:endParaRPr lang="en-IN" dirty="0"/>
          </a:p>
        </p:txBody>
      </p:sp>
      <p:sp>
        <p:nvSpPr>
          <p:cNvPr id="3" name="Content Placeholder 2">
            <a:extLst>
              <a:ext uri="{FF2B5EF4-FFF2-40B4-BE49-F238E27FC236}">
                <a16:creationId xmlns:a16="http://schemas.microsoft.com/office/drawing/2014/main" id="{BAF783DA-3726-7545-904F-F6D6001B0CDA}"/>
              </a:ext>
            </a:extLst>
          </p:cNvPr>
          <p:cNvSpPr>
            <a:spLocks noGrp="1"/>
          </p:cNvSpPr>
          <p:nvPr>
            <p:ph idx="1"/>
          </p:nvPr>
        </p:nvSpPr>
        <p:spPr/>
        <p:txBody>
          <a:bodyPr/>
          <a:lstStyle/>
          <a:p>
            <a:endParaRPr lang="en-GB" dirty="0"/>
          </a:p>
          <a:p>
            <a:r>
              <a:rPr lang="en-GB" b="1" dirty="0"/>
              <a:t>Euphoria:</a:t>
            </a:r>
            <a:r>
              <a:rPr lang="en-GB" dirty="0"/>
              <a:t> category 0 has a very high positive score indicating a state of euphoria with an average score of : 95.2</a:t>
            </a:r>
            <a:endParaRPr lang="en-IN" dirty="0"/>
          </a:p>
          <a:p>
            <a:r>
              <a:rPr lang="en-GB" b="1" dirty="0"/>
              <a:t>Relaxed:</a:t>
            </a:r>
            <a:r>
              <a:rPr lang="en-GB" dirty="0"/>
              <a:t> category 1 has a very low positive score and nice emotions like love and feel etc, with an average score of 14.9</a:t>
            </a:r>
          </a:p>
          <a:p>
            <a:r>
              <a:rPr lang="en-GB" b="1" dirty="0"/>
              <a:t>Sad:</a:t>
            </a:r>
            <a:r>
              <a:rPr lang="en-GB" dirty="0"/>
              <a:t> category 2 has a low negative score and words describing sad emotions with an average score of -4.8</a:t>
            </a:r>
          </a:p>
          <a:p>
            <a:r>
              <a:rPr lang="en-GB" dirty="0"/>
              <a:t> </a:t>
            </a:r>
            <a:r>
              <a:rPr lang="en-GB" b="1" dirty="0"/>
              <a:t>Angry:</a:t>
            </a:r>
            <a:r>
              <a:rPr lang="en-GB" dirty="0"/>
              <a:t> category 3 has a very high negative score and strong angry words  with an average score of -43.1</a:t>
            </a:r>
          </a:p>
          <a:p>
            <a:r>
              <a:rPr lang="en-GB" b="1" dirty="0"/>
              <a:t>Happy:</a:t>
            </a:r>
            <a:r>
              <a:rPr lang="en-GB" dirty="0"/>
              <a:t> category 4 has a high positive score and high frequency of good feel words with an average score of 41.06</a:t>
            </a:r>
          </a:p>
        </p:txBody>
      </p:sp>
      <p:sp>
        <p:nvSpPr>
          <p:cNvPr id="4" name="Slide Number Placeholder 3">
            <a:extLst>
              <a:ext uri="{FF2B5EF4-FFF2-40B4-BE49-F238E27FC236}">
                <a16:creationId xmlns:a16="http://schemas.microsoft.com/office/drawing/2014/main" id="{45FC30C7-BFC0-D78B-556E-641747847C68}"/>
              </a:ext>
            </a:extLst>
          </p:cNvPr>
          <p:cNvSpPr>
            <a:spLocks noGrp="1"/>
          </p:cNvSpPr>
          <p:nvPr>
            <p:ph type="sldNum" sz="quarter" idx="11"/>
          </p:nvPr>
        </p:nvSpPr>
        <p:spPr/>
        <p:txBody>
          <a:bodyPr/>
          <a:lstStyle/>
          <a:p>
            <a:fld id="{75DF2D63-3FF5-D547-96B9-BE9CCD1ABA58}" type="slidenum">
              <a:rPr lang="en-US" smtClean="0"/>
              <a:t>13</a:t>
            </a:fld>
            <a:endParaRPr lang="en-US" dirty="0"/>
          </a:p>
        </p:txBody>
      </p:sp>
    </p:spTree>
    <p:extLst>
      <p:ext uri="{BB962C8B-B14F-4D97-AF65-F5344CB8AC3E}">
        <p14:creationId xmlns:p14="http://schemas.microsoft.com/office/powerpoint/2010/main" val="2990298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7FC08-22D8-DCB2-8698-F892975A2AEE}"/>
              </a:ext>
            </a:extLst>
          </p:cNvPr>
          <p:cNvSpPr>
            <a:spLocks noGrp="1"/>
          </p:cNvSpPr>
          <p:nvPr>
            <p:ph type="title"/>
          </p:nvPr>
        </p:nvSpPr>
        <p:spPr/>
        <p:txBody>
          <a:bodyPr/>
          <a:lstStyle/>
          <a:p>
            <a:r>
              <a:rPr lang="en-GB" dirty="0" err="1"/>
              <a:t>AnalySe</a:t>
            </a:r>
            <a:r>
              <a:rPr lang="en-GB" dirty="0"/>
              <a:t> KNN CLUSTERS</a:t>
            </a:r>
            <a:endParaRPr lang="en-IN" dirty="0"/>
          </a:p>
        </p:txBody>
      </p:sp>
      <p:sp>
        <p:nvSpPr>
          <p:cNvPr id="3" name="Content Placeholder 2">
            <a:extLst>
              <a:ext uri="{FF2B5EF4-FFF2-40B4-BE49-F238E27FC236}">
                <a16:creationId xmlns:a16="http://schemas.microsoft.com/office/drawing/2014/main" id="{1F9A95FF-5AD3-DB9B-AF91-C7AC22EBB9B5}"/>
              </a:ext>
            </a:extLst>
          </p:cNvPr>
          <p:cNvSpPr>
            <a:spLocks noGrp="1"/>
          </p:cNvSpPr>
          <p:nvPr>
            <p:ph idx="1"/>
          </p:nvPr>
        </p:nvSpPr>
        <p:spPr/>
        <p:txBody>
          <a:bodyPr/>
          <a:lstStyle/>
          <a:p>
            <a:r>
              <a:rPr lang="en-GB" dirty="0"/>
              <a:t>Based on the analysed score’s following score ranges were used to classify the lyrics into moods.</a:t>
            </a:r>
          </a:p>
          <a:p>
            <a:pPr marL="0" indent="0">
              <a:buNone/>
            </a:pPr>
            <a:endParaRPr lang="en-GB" dirty="0"/>
          </a:p>
          <a:p>
            <a:r>
              <a:rPr lang="en-GB" dirty="0"/>
              <a:t>Angry: Below -25</a:t>
            </a:r>
          </a:p>
          <a:p>
            <a:r>
              <a:rPr lang="en-GB" dirty="0"/>
              <a:t>Sad: Between 5 to -25</a:t>
            </a:r>
          </a:p>
          <a:p>
            <a:r>
              <a:rPr lang="en-GB" dirty="0"/>
              <a:t>Relaxed: Between 5 to 35</a:t>
            </a:r>
          </a:p>
          <a:p>
            <a:r>
              <a:rPr lang="en-GB" dirty="0"/>
              <a:t>Happy: Between 35 to 57</a:t>
            </a:r>
          </a:p>
          <a:p>
            <a:r>
              <a:rPr lang="en-GB" dirty="0"/>
              <a:t>Euphoria: Above 5</a:t>
            </a:r>
          </a:p>
          <a:p>
            <a:endParaRPr lang="en-IN" dirty="0"/>
          </a:p>
        </p:txBody>
      </p:sp>
      <p:sp>
        <p:nvSpPr>
          <p:cNvPr id="4" name="Slide Number Placeholder 3">
            <a:extLst>
              <a:ext uri="{FF2B5EF4-FFF2-40B4-BE49-F238E27FC236}">
                <a16:creationId xmlns:a16="http://schemas.microsoft.com/office/drawing/2014/main" id="{5A147B3A-020D-AB68-4192-70B8222BAC1F}"/>
              </a:ext>
            </a:extLst>
          </p:cNvPr>
          <p:cNvSpPr>
            <a:spLocks noGrp="1"/>
          </p:cNvSpPr>
          <p:nvPr>
            <p:ph type="sldNum" sz="quarter" idx="11"/>
          </p:nvPr>
        </p:nvSpPr>
        <p:spPr/>
        <p:txBody>
          <a:bodyPr/>
          <a:lstStyle/>
          <a:p>
            <a:fld id="{75DF2D63-3FF5-D547-96B9-BE9CCD1ABA58}" type="slidenum">
              <a:rPr lang="en-US" smtClean="0"/>
              <a:t>14</a:t>
            </a:fld>
            <a:endParaRPr lang="en-US" dirty="0"/>
          </a:p>
        </p:txBody>
      </p:sp>
    </p:spTree>
    <p:extLst>
      <p:ext uri="{BB962C8B-B14F-4D97-AF65-F5344CB8AC3E}">
        <p14:creationId xmlns:p14="http://schemas.microsoft.com/office/powerpoint/2010/main" val="552276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0F99D-8AC0-8AB2-B679-8463A305871D}"/>
              </a:ext>
            </a:extLst>
          </p:cNvPr>
          <p:cNvSpPr>
            <a:spLocks noGrp="1"/>
          </p:cNvSpPr>
          <p:nvPr>
            <p:ph type="title"/>
          </p:nvPr>
        </p:nvSpPr>
        <p:spPr>
          <a:xfrm>
            <a:off x="1188720" y="609600"/>
            <a:ext cx="9829800" cy="914400"/>
          </a:xfrm>
        </p:spPr>
        <p:txBody>
          <a:bodyPr anchor="t">
            <a:normAutofit/>
          </a:bodyPr>
          <a:lstStyle/>
          <a:p>
            <a:r>
              <a:rPr lang="en-GB" dirty="0"/>
              <a:t>RESULTS</a:t>
            </a:r>
            <a:endParaRPr lang="en-IN" dirty="0"/>
          </a:p>
        </p:txBody>
      </p:sp>
      <p:pic>
        <p:nvPicPr>
          <p:cNvPr id="7" name="Content Placeholder 6" descr="A close-up of a text&#10;&#10;Description automatically generated">
            <a:extLst>
              <a:ext uri="{FF2B5EF4-FFF2-40B4-BE49-F238E27FC236}">
                <a16:creationId xmlns:a16="http://schemas.microsoft.com/office/drawing/2014/main" id="{4BFD9CA2-C2D8-054D-E75A-53BE7C0BC00D}"/>
              </a:ext>
            </a:extLst>
          </p:cNvPr>
          <p:cNvPicPr>
            <a:picLocks noGrp="1" noChangeAspect="1"/>
          </p:cNvPicPr>
          <p:nvPr>
            <p:ph idx="1"/>
          </p:nvPr>
        </p:nvPicPr>
        <p:blipFill>
          <a:blip r:embed="rId2"/>
          <a:stretch>
            <a:fillRect/>
          </a:stretch>
        </p:blipFill>
        <p:spPr>
          <a:xfrm>
            <a:off x="1188720" y="2636668"/>
            <a:ext cx="9829800" cy="2146215"/>
          </a:xfrm>
          <a:noFill/>
        </p:spPr>
      </p:pic>
      <p:sp>
        <p:nvSpPr>
          <p:cNvPr id="4" name="Slide Number Placeholder 3">
            <a:extLst>
              <a:ext uri="{FF2B5EF4-FFF2-40B4-BE49-F238E27FC236}">
                <a16:creationId xmlns:a16="http://schemas.microsoft.com/office/drawing/2014/main" id="{DAB35C7A-1EF0-3F2C-758E-187C66FA6EB9}"/>
              </a:ext>
            </a:extLst>
          </p:cNvPr>
          <p:cNvSpPr>
            <a:spLocks noGrp="1"/>
          </p:cNvSpPr>
          <p:nvPr>
            <p:ph type="sldNum" sz="quarter" idx="11"/>
          </p:nvPr>
        </p:nvSpPr>
        <p:spPr>
          <a:xfrm>
            <a:off x="420624" y="6019801"/>
            <a:ext cx="457200" cy="184150"/>
          </a:xfrm>
        </p:spPr>
        <p:txBody>
          <a:bodyPr anchor="ctr">
            <a:normAutofit/>
          </a:bodyPr>
          <a:lstStyle/>
          <a:p>
            <a:pPr>
              <a:spcAft>
                <a:spcPts val="600"/>
              </a:spcAft>
            </a:pPr>
            <a:fld id="{75DF2D63-3FF5-D547-96B9-BE9CCD1ABA58}" type="slidenum">
              <a:rPr lang="en-US" smtClean="0"/>
              <a:pPr>
                <a:spcAft>
                  <a:spcPts val="600"/>
                </a:spcAft>
              </a:pPr>
              <a:t>15</a:t>
            </a:fld>
            <a:endParaRPr lang="en-US"/>
          </a:p>
        </p:txBody>
      </p:sp>
    </p:spTree>
    <p:extLst>
      <p:ext uri="{BB962C8B-B14F-4D97-AF65-F5344CB8AC3E}">
        <p14:creationId xmlns:p14="http://schemas.microsoft.com/office/powerpoint/2010/main" val="2587377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a:off x="807868" y="832104"/>
            <a:ext cx="10537794" cy="5193792"/>
          </a:xfrm>
        </p:spPr>
      </p:pic>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p:txBody>
          <a:bodyPr/>
          <a:lstStyle/>
          <a:p>
            <a:r>
              <a:rPr lang="en-US" dirty="0"/>
              <a:t>LYRICS GENERATION</a:t>
            </a:r>
            <a:br>
              <a:rPr lang="en-US" dirty="0"/>
            </a:br>
            <a:endParaRPr lang="en-US" dirty="0"/>
          </a:p>
        </p:txBody>
      </p:sp>
    </p:spTree>
    <p:extLst>
      <p:ext uri="{BB962C8B-B14F-4D97-AF65-F5344CB8AC3E}">
        <p14:creationId xmlns:p14="http://schemas.microsoft.com/office/powerpoint/2010/main" val="3021154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7AFF7-AA04-85FC-ACC4-A0C458F00EB2}"/>
              </a:ext>
            </a:extLst>
          </p:cNvPr>
          <p:cNvSpPr>
            <a:spLocks noGrp="1"/>
          </p:cNvSpPr>
          <p:nvPr>
            <p:ph type="title"/>
          </p:nvPr>
        </p:nvSpPr>
        <p:spPr/>
        <p:txBody>
          <a:bodyPr/>
          <a:lstStyle/>
          <a:p>
            <a:r>
              <a:rPr lang="en-GB" dirty="0"/>
              <a:t>Methodology (</a:t>
            </a:r>
            <a:r>
              <a:rPr lang="en-GB" dirty="0" err="1"/>
              <a:t>Ngram</a:t>
            </a:r>
            <a:r>
              <a:rPr lang="en-GB" dirty="0"/>
              <a:t> MODDEL)</a:t>
            </a:r>
            <a:endParaRPr lang="en-IN" dirty="0"/>
          </a:p>
        </p:txBody>
      </p:sp>
      <p:sp>
        <p:nvSpPr>
          <p:cNvPr id="3" name="Content Placeholder 2">
            <a:extLst>
              <a:ext uri="{FF2B5EF4-FFF2-40B4-BE49-F238E27FC236}">
                <a16:creationId xmlns:a16="http://schemas.microsoft.com/office/drawing/2014/main" id="{CA51C375-F9B2-EA97-2CAF-C32E538E7C5E}"/>
              </a:ext>
            </a:extLst>
          </p:cNvPr>
          <p:cNvSpPr>
            <a:spLocks noGrp="1"/>
          </p:cNvSpPr>
          <p:nvPr>
            <p:ph idx="1"/>
          </p:nvPr>
        </p:nvSpPr>
        <p:spPr/>
        <p:txBody>
          <a:bodyPr/>
          <a:lstStyle/>
          <a:p>
            <a:r>
              <a:rPr lang="en-GB" dirty="0" err="1"/>
              <a:t>Ngram</a:t>
            </a:r>
            <a:r>
              <a:rPr lang="en-GB" dirty="0"/>
              <a:t> is a probabilistic model in NLP. It models the probability of a word occurring in a text based on its </a:t>
            </a:r>
            <a:r>
              <a:rPr lang="en-GB" dirty="0" err="1"/>
              <a:t>preceeding</a:t>
            </a:r>
            <a:r>
              <a:rPr lang="en-GB" dirty="0"/>
              <a:t> word.</a:t>
            </a:r>
          </a:p>
          <a:p>
            <a:r>
              <a:rPr lang="en-GB" dirty="0"/>
              <a:t>To develop a song generator a Trigram model is developed and trained on the corpus data identified by our mood classifier algorithm.</a:t>
            </a:r>
          </a:p>
          <a:p>
            <a:r>
              <a:rPr lang="en-IN" dirty="0"/>
              <a:t>The algorithm builds an n-gram model for each mood category using the lyrics corpus.</a:t>
            </a:r>
          </a:p>
          <a:p>
            <a:r>
              <a:rPr lang="en-IN" dirty="0"/>
              <a:t>Based input mood, the corresponding n-gram model is used to generate the song.</a:t>
            </a:r>
          </a:p>
        </p:txBody>
      </p:sp>
      <p:sp>
        <p:nvSpPr>
          <p:cNvPr id="4" name="Slide Number Placeholder 3">
            <a:extLst>
              <a:ext uri="{FF2B5EF4-FFF2-40B4-BE49-F238E27FC236}">
                <a16:creationId xmlns:a16="http://schemas.microsoft.com/office/drawing/2014/main" id="{5496FB75-51B4-7A81-4BF9-F784B2DB6E90}"/>
              </a:ext>
            </a:extLst>
          </p:cNvPr>
          <p:cNvSpPr>
            <a:spLocks noGrp="1"/>
          </p:cNvSpPr>
          <p:nvPr>
            <p:ph type="sldNum" sz="quarter" idx="11"/>
          </p:nvPr>
        </p:nvSpPr>
        <p:spPr/>
        <p:txBody>
          <a:bodyPr/>
          <a:lstStyle/>
          <a:p>
            <a:fld id="{75DF2D63-3FF5-D547-96B9-BE9CCD1ABA58}" type="slidenum">
              <a:rPr lang="en-US" smtClean="0"/>
              <a:t>17</a:t>
            </a:fld>
            <a:endParaRPr lang="en-US" dirty="0"/>
          </a:p>
        </p:txBody>
      </p:sp>
    </p:spTree>
    <p:extLst>
      <p:ext uri="{BB962C8B-B14F-4D97-AF65-F5344CB8AC3E}">
        <p14:creationId xmlns:p14="http://schemas.microsoft.com/office/powerpoint/2010/main" val="2651734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AF0EE-7DA0-0627-CF03-B9670BF1A920}"/>
              </a:ext>
            </a:extLst>
          </p:cNvPr>
          <p:cNvSpPr>
            <a:spLocks noGrp="1"/>
          </p:cNvSpPr>
          <p:nvPr>
            <p:ph type="title"/>
          </p:nvPr>
        </p:nvSpPr>
        <p:spPr/>
        <p:txBody>
          <a:bodyPr/>
          <a:lstStyle/>
          <a:p>
            <a:r>
              <a:rPr lang="en-GB" dirty="0"/>
              <a:t>RESULTS</a:t>
            </a:r>
            <a:endParaRPr lang="en-IN" dirty="0"/>
          </a:p>
        </p:txBody>
      </p:sp>
      <p:pic>
        <p:nvPicPr>
          <p:cNvPr id="7" name="Content Placeholder 6">
            <a:extLst>
              <a:ext uri="{FF2B5EF4-FFF2-40B4-BE49-F238E27FC236}">
                <a16:creationId xmlns:a16="http://schemas.microsoft.com/office/drawing/2014/main" id="{800977B4-ABEF-C5B6-0CD5-2EAD20F2B395}"/>
              </a:ext>
            </a:extLst>
          </p:cNvPr>
          <p:cNvPicPr>
            <a:picLocks noGrp="1" noChangeAspect="1"/>
          </p:cNvPicPr>
          <p:nvPr>
            <p:ph idx="1"/>
          </p:nvPr>
        </p:nvPicPr>
        <p:blipFill>
          <a:blip r:embed="rId2"/>
          <a:stretch>
            <a:fillRect/>
          </a:stretch>
        </p:blipFill>
        <p:spPr>
          <a:xfrm>
            <a:off x="1295399" y="1589896"/>
            <a:ext cx="10694626" cy="1839104"/>
          </a:xfrm>
        </p:spPr>
      </p:pic>
      <p:sp>
        <p:nvSpPr>
          <p:cNvPr id="4" name="Slide Number Placeholder 3">
            <a:extLst>
              <a:ext uri="{FF2B5EF4-FFF2-40B4-BE49-F238E27FC236}">
                <a16:creationId xmlns:a16="http://schemas.microsoft.com/office/drawing/2014/main" id="{22F55731-9AFD-EA6C-7969-B11154C11434}"/>
              </a:ext>
            </a:extLst>
          </p:cNvPr>
          <p:cNvSpPr>
            <a:spLocks noGrp="1"/>
          </p:cNvSpPr>
          <p:nvPr>
            <p:ph type="sldNum" sz="quarter" idx="11"/>
          </p:nvPr>
        </p:nvSpPr>
        <p:spPr/>
        <p:txBody>
          <a:bodyPr/>
          <a:lstStyle/>
          <a:p>
            <a:fld id="{75DF2D63-3FF5-D547-96B9-BE9CCD1ABA58}" type="slidenum">
              <a:rPr lang="en-US" smtClean="0"/>
              <a:t>18</a:t>
            </a:fld>
            <a:endParaRPr lang="en-US" dirty="0"/>
          </a:p>
        </p:txBody>
      </p:sp>
    </p:spTree>
    <p:extLst>
      <p:ext uri="{BB962C8B-B14F-4D97-AF65-F5344CB8AC3E}">
        <p14:creationId xmlns:p14="http://schemas.microsoft.com/office/powerpoint/2010/main" val="489355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a:off x="807868" y="832104"/>
            <a:ext cx="10537794" cy="5193792"/>
          </a:xfrm>
        </p:spPr>
      </p:pic>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p:txBody>
          <a:bodyPr/>
          <a:lstStyle/>
          <a:p>
            <a:r>
              <a:rPr lang="en-US" dirty="0"/>
              <a:t>EVALUATION</a:t>
            </a:r>
          </a:p>
        </p:txBody>
      </p:sp>
    </p:spTree>
    <p:extLst>
      <p:ext uri="{BB962C8B-B14F-4D97-AF65-F5344CB8AC3E}">
        <p14:creationId xmlns:p14="http://schemas.microsoft.com/office/powerpoint/2010/main" val="698461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p:txBody>
          <a:bodyPr/>
          <a:lstStyle/>
          <a:p>
            <a:r>
              <a:rPr lang="en-US" sz="2800" dirty="0"/>
              <a:t>Problem Statement</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2</a:t>
            </a:fld>
            <a:endParaRPr lang="en-US" dirty="0"/>
          </a:p>
        </p:txBody>
      </p:sp>
      <p:pic>
        <p:nvPicPr>
          <p:cNvPr id="7" name="Picture Placeholder 6">
            <a:extLst>
              <a:ext uri="{FF2B5EF4-FFF2-40B4-BE49-F238E27FC236}">
                <a16:creationId xmlns:a16="http://schemas.microsoft.com/office/drawing/2014/main" id="{7FFC92DA-E590-4A49-8738-10A5D4DBBE6E}"/>
              </a:ext>
            </a:extLst>
          </p:cNvPr>
          <p:cNvPicPr>
            <a:picLocks noGrp="1" noChangeAspect="1"/>
          </p:cNvPicPr>
          <p:nvPr>
            <p:ph type="pic" sz="quarter" idx="13"/>
          </p:nvPr>
        </p:nvPicPr>
        <p:blipFill>
          <a:blip r:embed="rId2"/>
          <a:srcRect/>
          <a:stretch/>
        </p:blipFill>
        <p:spPr>
          <a:xfrm>
            <a:off x="1298575" y="1828800"/>
            <a:ext cx="3200400" cy="3200400"/>
          </a:xfrm>
          <a:custGeom>
            <a:avLst/>
            <a:gdLst>
              <a:gd name="connsiteX0" fmla="*/ 1600200 w 3200400"/>
              <a:gd name="connsiteY0" fmla="*/ 0 h 3200400"/>
              <a:gd name="connsiteX1" fmla="*/ 3200400 w 3200400"/>
              <a:gd name="connsiteY1" fmla="*/ 1600200 h 3200400"/>
              <a:gd name="connsiteX2" fmla="*/ 1600200 w 3200400"/>
              <a:gd name="connsiteY2" fmla="*/ 3200400 h 3200400"/>
              <a:gd name="connsiteX3" fmla="*/ 0 w 3200400"/>
              <a:gd name="connsiteY3" fmla="*/ 1600200 h 3200400"/>
              <a:gd name="connsiteX4" fmla="*/ 1600200 w 3200400"/>
              <a:gd name="connsiteY4" fmla="*/ 0 h 320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3200400">
                <a:moveTo>
                  <a:pt x="1600200" y="0"/>
                </a:moveTo>
                <a:cubicBezTo>
                  <a:pt x="2483966" y="0"/>
                  <a:pt x="3200400" y="716434"/>
                  <a:pt x="3200400" y="1600200"/>
                </a:cubicBezTo>
                <a:cubicBezTo>
                  <a:pt x="3200400" y="2483966"/>
                  <a:pt x="2483966" y="3200400"/>
                  <a:pt x="1600200" y="3200400"/>
                </a:cubicBezTo>
                <a:cubicBezTo>
                  <a:pt x="716434" y="3200400"/>
                  <a:pt x="0" y="2483966"/>
                  <a:pt x="0" y="1600200"/>
                </a:cubicBezTo>
                <a:cubicBezTo>
                  <a:pt x="0" y="716434"/>
                  <a:pt x="716434" y="0"/>
                  <a:pt x="1600200" y="0"/>
                </a:cubicBezTo>
                <a:close/>
              </a:path>
            </a:pathLst>
          </a:custGeom>
        </p:spPr>
      </p:pic>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5449824" y="2889504"/>
            <a:ext cx="5760720" cy="2277300"/>
          </a:xfrm>
        </p:spPr>
        <p:txBody>
          <a:bodyPr/>
          <a:lstStyle/>
          <a:p>
            <a:pPr>
              <a:lnSpc>
                <a:spcPts val="2400"/>
              </a:lnSpc>
            </a:pPr>
            <a:r>
              <a:rPr lang="en-IN" sz="1800" dirty="0">
                <a:effectLst/>
                <a:latin typeface="Times New Roman" panose="02020603050405020304" pitchFamily="18" charset="0"/>
                <a:ea typeface="Times New Roman" panose="02020603050405020304" pitchFamily="18" charset="0"/>
              </a:rPr>
              <a:t>Given an unlabelled Spotify music data set, </a:t>
            </a:r>
            <a:r>
              <a:rPr lang="en-IN" sz="1800" dirty="0">
                <a:latin typeface="Times New Roman" panose="02020603050405020304" pitchFamily="18" charset="0"/>
                <a:ea typeface="Times New Roman" panose="02020603050405020304" pitchFamily="18" charset="0"/>
              </a:rPr>
              <a:t>develop an algorithm to </a:t>
            </a:r>
            <a:r>
              <a:rPr lang="en-IN" sz="1800" dirty="0">
                <a:latin typeface="Times New Roman" panose="02020603050405020304" pitchFamily="18" charset="0"/>
              </a:rPr>
              <a:t>detect the mood of songs and use the insights to </a:t>
            </a:r>
            <a:r>
              <a:rPr lang="en-GB" sz="1800" dirty="0">
                <a:latin typeface="Times New Roman" panose="02020603050405020304" pitchFamily="18" charset="0"/>
              </a:rPr>
              <a:t>create a model that can generate song lyrics based on a specified mood</a:t>
            </a:r>
            <a:r>
              <a:rPr lang="en-IN" sz="1800" dirty="0">
                <a:effectLst/>
                <a:latin typeface="Times New Roman" panose="02020603050405020304" pitchFamily="18" charset="0"/>
                <a:ea typeface="Times New Roman" panose="02020603050405020304" pitchFamily="18" charset="0"/>
              </a:rPr>
              <a:t>.</a:t>
            </a:r>
          </a:p>
          <a:p>
            <a:pPr>
              <a:lnSpc>
                <a:spcPts val="2400"/>
              </a:lnSpc>
            </a:pPr>
            <a:endParaRPr lang="en-US" sz="2000" spc="0" dirty="0">
              <a:ea typeface="+mn-lt"/>
              <a:cs typeface="+mn-lt"/>
            </a:endParaRPr>
          </a:p>
        </p:txBody>
      </p:sp>
    </p:spTree>
    <p:extLst>
      <p:ext uri="{BB962C8B-B14F-4D97-AF65-F5344CB8AC3E}">
        <p14:creationId xmlns:p14="http://schemas.microsoft.com/office/powerpoint/2010/main" val="19314424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3E139-E579-5D03-AC07-703D09840A06}"/>
              </a:ext>
            </a:extLst>
          </p:cNvPr>
          <p:cNvSpPr>
            <a:spLocks noGrp="1"/>
          </p:cNvSpPr>
          <p:nvPr>
            <p:ph type="title"/>
          </p:nvPr>
        </p:nvSpPr>
        <p:spPr/>
        <p:txBody>
          <a:bodyPr/>
          <a:lstStyle/>
          <a:p>
            <a:r>
              <a:rPr lang="en-GB" dirty="0"/>
              <a:t>Perplexity</a:t>
            </a:r>
            <a:endParaRPr lang="en-IN" dirty="0"/>
          </a:p>
        </p:txBody>
      </p:sp>
      <p:sp>
        <p:nvSpPr>
          <p:cNvPr id="3" name="Content Placeholder 2">
            <a:extLst>
              <a:ext uri="{FF2B5EF4-FFF2-40B4-BE49-F238E27FC236}">
                <a16:creationId xmlns:a16="http://schemas.microsoft.com/office/drawing/2014/main" id="{754C6577-15FC-89A4-ABF4-7D375C4C177B}"/>
              </a:ext>
            </a:extLst>
          </p:cNvPr>
          <p:cNvSpPr>
            <a:spLocks noGrp="1"/>
          </p:cNvSpPr>
          <p:nvPr>
            <p:ph idx="1"/>
          </p:nvPr>
        </p:nvSpPr>
        <p:spPr/>
        <p:txBody>
          <a:bodyPr/>
          <a:lstStyle/>
          <a:p>
            <a:r>
              <a:rPr lang="en-GB" dirty="0"/>
              <a:t>Perplexity is a measure to evaluate language models that quantifies how well the model can predict a sequence of words.</a:t>
            </a:r>
          </a:p>
          <a:p>
            <a:r>
              <a:rPr lang="en-GB" dirty="0"/>
              <a:t>A lower perplexity indicates that the language model is more confident and performs better at predicting the given sequence of words.</a:t>
            </a:r>
          </a:p>
          <a:p>
            <a:r>
              <a:rPr lang="en-GB" dirty="0"/>
              <a:t>A low perplexity was observed for most songs generated for different moods.</a:t>
            </a:r>
          </a:p>
          <a:p>
            <a:pPr marL="0" indent="0">
              <a:buNone/>
            </a:pPr>
            <a:endParaRPr lang="en-IN" dirty="0"/>
          </a:p>
        </p:txBody>
      </p:sp>
      <p:sp>
        <p:nvSpPr>
          <p:cNvPr id="4" name="Slide Number Placeholder 3">
            <a:extLst>
              <a:ext uri="{FF2B5EF4-FFF2-40B4-BE49-F238E27FC236}">
                <a16:creationId xmlns:a16="http://schemas.microsoft.com/office/drawing/2014/main" id="{AD68CC16-C21D-22BB-CD5F-1A7631B88C66}"/>
              </a:ext>
            </a:extLst>
          </p:cNvPr>
          <p:cNvSpPr>
            <a:spLocks noGrp="1"/>
          </p:cNvSpPr>
          <p:nvPr>
            <p:ph type="sldNum" sz="quarter" idx="11"/>
          </p:nvPr>
        </p:nvSpPr>
        <p:spPr/>
        <p:txBody>
          <a:bodyPr/>
          <a:lstStyle/>
          <a:p>
            <a:fld id="{75DF2D63-3FF5-D547-96B9-BE9CCD1ABA58}" type="slidenum">
              <a:rPr lang="en-US" smtClean="0"/>
              <a:t>20</a:t>
            </a:fld>
            <a:endParaRPr lang="en-US" dirty="0"/>
          </a:p>
        </p:txBody>
      </p:sp>
      <p:pic>
        <p:nvPicPr>
          <p:cNvPr id="7" name="Picture 6">
            <a:extLst>
              <a:ext uri="{FF2B5EF4-FFF2-40B4-BE49-F238E27FC236}">
                <a16:creationId xmlns:a16="http://schemas.microsoft.com/office/drawing/2014/main" id="{11BAD632-BC12-E0AC-3D49-4B39D2823363}"/>
              </a:ext>
            </a:extLst>
          </p:cNvPr>
          <p:cNvPicPr>
            <a:picLocks noChangeAspect="1"/>
          </p:cNvPicPr>
          <p:nvPr/>
        </p:nvPicPr>
        <p:blipFill>
          <a:blip r:embed="rId2"/>
          <a:stretch>
            <a:fillRect/>
          </a:stretch>
        </p:blipFill>
        <p:spPr>
          <a:xfrm>
            <a:off x="3833812" y="4262437"/>
            <a:ext cx="4219575" cy="2066925"/>
          </a:xfrm>
          <a:prstGeom prst="rect">
            <a:avLst/>
          </a:prstGeom>
        </p:spPr>
      </p:pic>
    </p:spTree>
    <p:extLst>
      <p:ext uri="{BB962C8B-B14F-4D97-AF65-F5344CB8AC3E}">
        <p14:creationId xmlns:p14="http://schemas.microsoft.com/office/powerpoint/2010/main" val="20370020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a:stretch/>
        </p:blipFill>
        <p:spPr/>
      </p:pic>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p:txBody>
          <a:bodyPr/>
          <a:lstStyle/>
          <a:p>
            <a:r>
              <a:rPr lang="en-US" dirty="0"/>
              <a:t>Thank you </a:t>
            </a:r>
          </a:p>
        </p:txBody>
      </p:sp>
      <p:sp>
        <p:nvSpPr>
          <p:cNvPr id="27" name="Text Placeholder 26">
            <a:extLst>
              <a:ext uri="{FF2B5EF4-FFF2-40B4-BE49-F238E27FC236}">
                <a16:creationId xmlns:a16="http://schemas.microsoft.com/office/drawing/2014/main" id="{BB8B6963-69FE-8A03-5E86-2BF855024B00}"/>
              </a:ext>
            </a:extLst>
          </p:cNvPr>
          <p:cNvSpPr>
            <a:spLocks noGrp="1"/>
          </p:cNvSpPr>
          <p:nvPr>
            <p:ph type="body" sz="quarter" idx="14"/>
          </p:nvPr>
        </p:nvSpPr>
        <p:spPr/>
        <p:txBody>
          <a:bodyPr/>
          <a:lstStyle/>
          <a:p>
            <a:pPr marL="0" indent="0" algn="ctr">
              <a:lnSpc>
                <a:spcPts val="2660"/>
              </a:lnSpc>
              <a:spcBef>
                <a:spcPts val="0"/>
              </a:spcBef>
              <a:buNone/>
            </a:pPr>
            <a:endParaRPr lang="en-US" sz="2000" cap="all" spc="0" dirty="0"/>
          </a:p>
          <a:p>
            <a:pPr marL="0" indent="0" algn="ctr">
              <a:lnSpc>
                <a:spcPts val="2660"/>
              </a:lnSpc>
              <a:spcBef>
                <a:spcPts val="0"/>
              </a:spcBef>
              <a:buNone/>
            </a:pPr>
            <a:r>
              <a:rPr lang="en-US" sz="2000" cap="all" spc="0" dirty="0"/>
              <a:t>Pratiksha Aigal​</a:t>
            </a:r>
          </a:p>
          <a:p>
            <a:pPr marL="0" indent="0" algn="ctr">
              <a:lnSpc>
                <a:spcPts val="2660"/>
              </a:lnSpc>
              <a:spcBef>
                <a:spcPts val="0"/>
              </a:spcBef>
              <a:buNone/>
            </a:pPr>
            <a:r>
              <a:rPr lang="en-US" sz="2000" cap="all" spc="0" dirty="0"/>
              <a:t>Pratiksha.aigal@utdallas.edu |aigalpratiksha@gmail.com</a:t>
            </a:r>
          </a:p>
        </p:txBody>
      </p:sp>
    </p:spTree>
    <p:extLst>
      <p:ext uri="{BB962C8B-B14F-4D97-AF65-F5344CB8AC3E}">
        <p14:creationId xmlns:p14="http://schemas.microsoft.com/office/powerpoint/2010/main" val="3334127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p:txBody>
          <a:bodyPr/>
          <a:lstStyle/>
          <a:p>
            <a:r>
              <a:rPr lang="en-US" dirty="0"/>
              <a:t>Objectives</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3</a:t>
            </a:fld>
            <a:endParaRPr lang="en-US" dirty="0"/>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a:xfrm>
            <a:off x="1126723" y="2368296"/>
            <a:ext cx="5389485" cy="3364992"/>
          </a:xfrm>
        </p:spPr>
        <p:txBody>
          <a:bodyPr/>
          <a:lstStyle/>
          <a:p>
            <a:r>
              <a:rPr lang="en-US" dirty="0"/>
              <a:t>Data visualization and Preprocessing </a:t>
            </a:r>
          </a:p>
          <a:p>
            <a:r>
              <a:rPr lang="en-US" dirty="0"/>
              <a:t>Mood classification</a:t>
            </a:r>
          </a:p>
          <a:p>
            <a:r>
              <a:rPr lang="en-US" dirty="0"/>
              <a:t>LYRICS GENERATION</a:t>
            </a:r>
          </a:p>
          <a:p>
            <a:r>
              <a:rPr lang="en-US" dirty="0"/>
              <a:t>evaluation</a:t>
            </a:r>
          </a:p>
          <a:p>
            <a:endParaRPr lang="en-US" dirty="0"/>
          </a:p>
          <a:p>
            <a:endParaRPr lang="en-US" dirty="0"/>
          </a:p>
          <a:p>
            <a:endParaRPr lang="en-US" dirty="0"/>
          </a:p>
        </p:txBody>
      </p:sp>
    </p:spTree>
    <p:extLst>
      <p:ext uri="{BB962C8B-B14F-4D97-AF65-F5344CB8AC3E}">
        <p14:creationId xmlns:p14="http://schemas.microsoft.com/office/powerpoint/2010/main" val="2910866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a:off x="807868" y="832104"/>
            <a:ext cx="10537794" cy="5193792"/>
          </a:xfrm>
        </p:spPr>
      </p:pic>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p:txBody>
          <a:bodyPr/>
          <a:lstStyle/>
          <a:p>
            <a:r>
              <a:rPr lang="en-GB" dirty="0"/>
              <a:t>Data visualization and preprocessing</a:t>
            </a:r>
            <a:endParaRPr lang="en-US" dirty="0"/>
          </a:p>
        </p:txBody>
      </p:sp>
    </p:spTree>
    <p:extLst>
      <p:ext uri="{BB962C8B-B14F-4D97-AF65-F5344CB8AC3E}">
        <p14:creationId xmlns:p14="http://schemas.microsoft.com/office/powerpoint/2010/main" val="2924417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EEB76-DE18-750F-2842-467439C85357}"/>
              </a:ext>
            </a:extLst>
          </p:cNvPr>
          <p:cNvSpPr>
            <a:spLocks noGrp="1"/>
          </p:cNvSpPr>
          <p:nvPr>
            <p:ph type="title"/>
          </p:nvPr>
        </p:nvSpPr>
        <p:spPr/>
        <p:txBody>
          <a:bodyPr/>
          <a:lstStyle/>
          <a:p>
            <a:r>
              <a:rPr lang="en-GB" dirty="0"/>
              <a:t>DATA Visualization</a:t>
            </a:r>
            <a:endParaRPr lang="en-IN" dirty="0"/>
          </a:p>
        </p:txBody>
      </p:sp>
      <p:pic>
        <p:nvPicPr>
          <p:cNvPr id="7" name="Content Placeholder 6">
            <a:extLst>
              <a:ext uri="{FF2B5EF4-FFF2-40B4-BE49-F238E27FC236}">
                <a16:creationId xmlns:a16="http://schemas.microsoft.com/office/drawing/2014/main" id="{6976B453-8BFD-BFF0-6C4A-FA6C2A0CE5B2}"/>
              </a:ext>
            </a:extLst>
          </p:cNvPr>
          <p:cNvPicPr>
            <a:picLocks noGrp="1" noChangeAspect="1"/>
          </p:cNvPicPr>
          <p:nvPr>
            <p:ph idx="1"/>
          </p:nvPr>
        </p:nvPicPr>
        <p:blipFill>
          <a:blip r:embed="rId2"/>
          <a:srcRect/>
          <a:stretch/>
        </p:blipFill>
        <p:spPr>
          <a:xfrm>
            <a:off x="1027359" y="1906262"/>
            <a:ext cx="4649542" cy="4297689"/>
          </a:xfrm>
        </p:spPr>
      </p:pic>
      <p:sp>
        <p:nvSpPr>
          <p:cNvPr id="4" name="Slide Number Placeholder 3">
            <a:extLst>
              <a:ext uri="{FF2B5EF4-FFF2-40B4-BE49-F238E27FC236}">
                <a16:creationId xmlns:a16="http://schemas.microsoft.com/office/drawing/2014/main" id="{0D76061E-C99E-766E-9332-CA6415AFC825}"/>
              </a:ext>
            </a:extLst>
          </p:cNvPr>
          <p:cNvSpPr>
            <a:spLocks noGrp="1"/>
          </p:cNvSpPr>
          <p:nvPr>
            <p:ph type="sldNum" sz="quarter" idx="11"/>
          </p:nvPr>
        </p:nvSpPr>
        <p:spPr/>
        <p:txBody>
          <a:bodyPr/>
          <a:lstStyle/>
          <a:p>
            <a:fld id="{75DF2D63-3FF5-D547-96B9-BE9CCD1ABA58}" type="slidenum">
              <a:rPr lang="en-US" smtClean="0"/>
              <a:t>5</a:t>
            </a:fld>
            <a:endParaRPr lang="en-US" dirty="0"/>
          </a:p>
        </p:txBody>
      </p:sp>
      <p:sp>
        <p:nvSpPr>
          <p:cNvPr id="5" name="TextBox 4">
            <a:extLst>
              <a:ext uri="{FF2B5EF4-FFF2-40B4-BE49-F238E27FC236}">
                <a16:creationId xmlns:a16="http://schemas.microsoft.com/office/drawing/2014/main" id="{6D68F328-5B9C-8089-A4C5-6BC3E967DA74}"/>
              </a:ext>
            </a:extLst>
          </p:cNvPr>
          <p:cNvSpPr txBox="1"/>
          <p:nvPr/>
        </p:nvSpPr>
        <p:spPr>
          <a:xfrm>
            <a:off x="5923625" y="2380085"/>
            <a:ext cx="6094520" cy="646331"/>
          </a:xfrm>
          <a:prstGeom prst="rect">
            <a:avLst/>
          </a:prstGeom>
          <a:noFill/>
        </p:spPr>
        <p:txBody>
          <a:bodyPr wrap="square">
            <a:spAutoFit/>
          </a:bodyPr>
          <a:lstStyle/>
          <a:p>
            <a:pPr lvl="0" algn="just" fontAlgn="base"/>
            <a:r>
              <a:rPr lang="en-GB" sz="1800" dirty="0">
                <a:effectLst/>
                <a:latin typeface="Times New Roman" panose="02020603050405020304" pitchFamily="18" charset="0"/>
                <a:ea typeface="Times New Roman" panose="02020603050405020304" pitchFamily="18" charset="0"/>
              </a:rPr>
              <a:t>Visua</a:t>
            </a:r>
            <a:r>
              <a:rPr lang="en-GB" dirty="0">
                <a:latin typeface="Times New Roman" panose="02020603050405020304" pitchFamily="18" charset="0"/>
                <a:ea typeface="Times New Roman" panose="02020603050405020304" pitchFamily="18" charset="0"/>
              </a:rPr>
              <a:t>lized the frequently occurring words in most songs, using a word cloud to visualize the corpus data</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45636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EEB76-DE18-750F-2842-467439C85357}"/>
              </a:ext>
            </a:extLst>
          </p:cNvPr>
          <p:cNvSpPr>
            <a:spLocks noGrp="1"/>
          </p:cNvSpPr>
          <p:nvPr>
            <p:ph type="title"/>
          </p:nvPr>
        </p:nvSpPr>
        <p:spPr/>
        <p:txBody>
          <a:bodyPr/>
          <a:lstStyle/>
          <a:p>
            <a:r>
              <a:rPr lang="en-GB" dirty="0"/>
              <a:t>DATA Preprocessing</a:t>
            </a:r>
            <a:endParaRPr lang="en-IN" dirty="0"/>
          </a:p>
        </p:txBody>
      </p:sp>
      <p:sp>
        <p:nvSpPr>
          <p:cNvPr id="4" name="Slide Number Placeholder 3">
            <a:extLst>
              <a:ext uri="{FF2B5EF4-FFF2-40B4-BE49-F238E27FC236}">
                <a16:creationId xmlns:a16="http://schemas.microsoft.com/office/drawing/2014/main" id="{0D76061E-C99E-766E-9332-CA6415AFC825}"/>
              </a:ext>
            </a:extLst>
          </p:cNvPr>
          <p:cNvSpPr>
            <a:spLocks noGrp="1"/>
          </p:cNvSpPr>
          <p:nvPr>
            <p:ph type="sldNum" sz="quarter" idx="11"/>
          </p:nvPr>
        </p:nvSpPr>
        <p:spPr/>
        <p:txBody>
          <a:bodyPr/>
          <a:lstStyle/>
          <a:p>
            <a:fld id="{75DF2D63-3FF5-D547-96B9-BE9CCD1ABA58}" type="slidenum">
              <a:rPr lang="en-US" smtClean="0"/>
              <a:t>6</a:t>
            </a:fld>
            <a:endParaRPr lang="en-US" dirty="0"/>
          </a:p>
        </p:txBody>
      </p:sp>
      <p:sp>
        <p:nvSpPr>
          <p:cNvPr id="8" name="Content Placeholder 7">
            <a:extLst>
              <a:ext uri="{FF2B5EF4-FFF2-40B4-BE49-F238E27FC236}">
                <a16:creationId xmlns:a16="http://schemas.microsoft.com/office/drawing/2014/main" id="{B3965055-17CA-5708-60B9-70BF94A7F814}"/>
              </a:ext>
            </a:extLst>
          </p:cNvPr>
          <p:cNvSpPr>
            <a:spLocks noGrp="1"/>
          </p:cNvSpPr>
          <p:nvPr>
            <p:ph idx="1"/>
          </p:nvPr>
        </p:nvSpPr>
        <p:spPr>
          <a:xfrm>
            <a:off x="1295400" y="1855945"/>
            <a:ext cx="8420100" cy="4163856"/>
          </a:xfrm>
        </p:spPr>
        <p:txBody>
          <a:bodyPr/>
          <a:lstStyle/>
          <a:p>
            <a:pPr marL="342900" lvl="0" indent="-342900" algn="just" fontAlgn="base">
              <a:buFont typeface="+mj-lt"/>
              <a:buAutoNum type="arabicPeriod"/>
            </a:pPr>
            <a:r>
              <a:rPr lang="en-IN" sz="1800" dirty="0">
                <a:effectLst/>
                <a:latin typeface="Times New Roman" panose="02020603050405020304" pitchFamily="18" charset="0"/>
                <a:ea typeface="Times New Roman" panose="02020603050405020304" pitchFamily="18" charset="0"/>
              </a:rPr>
              <a:t>Stop words Removal</a:t>
            </a:r>
          </a:p>
          <a:p>
            <a:pPr marL="342900" lvl="0" indent="-342900" algn="just" fontAlgn="base">
              <a:buFont typeface="+mj-lt"/>
              <a:buAutoNum type="arabicPeriod"/>
            </a:pPr>
            <a:r>
              <a:rPr lang="en-IN" sz="1800" dirty="0">
                <a:effectLst/>
                <a:latin typeface="Times New Roman" panose="02020603050405020304" pitchFamily="18" charset="0"/>
                <a:ea typeface="Times New Roman" panose="02020603050405020304" pitchFamily="18" charset="0"/>
              </a:rPr>
              <a:t>Removing digits and special characters</a:t>
            </a:r>
          </a:p>
          <a:p>
            <a:pPr marL="342900" lvl="0" indent="-342900" algn="just" fontAlgn="base">
              <a:buFont typeface="+mj-lt"/>
              <a:buAutoNum type="arabicPeriod"/>
            </a:pPr>
            <a:r>
              <a:rPr lang="en-IN" sz="1800" dirty="0">
                <a:effectLst/>
                <a:latin typeface="Times New Roman" panose="02020603050405020304" pitchFamily="18" charset="0"/>
                <a:ea typeface="Times New Roman" panose="02020603050405020304" pitchFamily="18" charset="0"/>
              </a:rPr>
              <a:t>Removing any extra irrelevant data. </a:t>
            </a:r>
          </a:p>
          <a:p>
            <a:pPr marL="342900" lvl="0" indent="-342900" algn="just" fontAlgn="base">
              <a:buFont typeface="+mj-lt"/>
              <a:buAutoNum type="arabicPeriod"/>
            </a:pPr>
            <a:endParaRPr lang="en-IN" sz="1800" dirty="0">
              <a:latin typeface="Times New Roman" panose="02020603050405020304" pitchFamily="18" charset="0"/>
              <a:ea typeface="Times New Roman" panose="02020603050405020304" pitchFamily="18" charset="0"/>
            </a:endParaRPr>
          </a:p>
          <a:p>
            <a:pPr marL="0" lvl="0" indent="0" algn="just" fontAlgn="base">
              <a:buNone/>
            </a:pPr>
            <a:endParaRPr lang="en-IN" sz="1800" dirty="0">
              <a:effectLst/>
              <a:latin typeface="Times New Roman" panose="02020603050405020304" pitchFamily="18" charset="0"/>
              <a:ea typeface="Times New Roman" panose="02020603050405020304" pitchFamily="18" charset="0"/>
            </a:endParaRPr>
          </a:p>
        </p:txBody>
      </p:sp>
      <p:pic>
        <p:nvPicPr>
          <p:cNvPr id="10" name="Picture 9">
            <a:extLst>
              <a:ext uri="{FF2B5EF4-FFF2-40B4-BE49-F238E27FC236}">
                <a16:creationId xmlns:a16="http://schemas.microsoft.com/office/drawing/2014/main" id="{43601984-10CC-241A-F1A0-CD368D803031}"/>
              </a:ext>
            </a:extLst>
          </p:cNvPr>
          <p:cNvPicPr>
            <a:picLocks noChangeAspect="1"/>
          </p:cNvPicPr>
          <p:nvPr/>
        </p:nvPicPr>
        <p:blipFill>
          <a:blip r:embed="rId2"/>
          <a:srcRect/>
          <a:stretch/>
        </p:blipFill>
        <p:spPr>
          <a:xfrm>
            <a:off x="2089948" y="3048117"/>
            <a:ext cx="7625552" cy="297168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04619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a:off x="807868" y="840982"/>
            <a:ext cx="10537794" cy="5193792"/>
          </a:xfrm>
        </p:spPr>
      </p:pic>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p:txBody>
          <a:bodyPr/>
          <a:lstStyle/>
          <a:p>
            <a:r>
              <a:rPr lang="en-US" dirty="0"/>
              <a:t>Mood classification</a:t>
            </a:r>
          </a:p>
        </p:txBody>
      </p:sp>
    </p:spTree>
    <p:extLst>
      <p:ext uri="{BB962C8B-B14F-4D97-AF65-F5344CB8AC3E}">
        <p14:creationId xmlns:p14="http://schemas.microsoft.com/office/powerpoint/2010/main" val="1279995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FFA68-3518-6D94-1674-CE7BB4527268}"/>
              </a:ext>
            </a:extLst>
          </p:cNvPr>
          <p:cNvSpPr>
            <a:spLocks noGrp="1"/>
          </p:cNvSpPr>
          <p:nvPr>
            <p:ph type="title"/>
          </p:nvPr>
        </p:nvSpPr>
        <p:spPr/>
        <p:txBody>
          <a:bodyPr/>
          <a:lstStyle/>
          <a:p>
            <a:r>
              <a:rPr lang="en-GB" dirty="0"/>
              <a:t>METHODOLODY</a:t>
            </a:r>
            <a:endParaRPr lang="en-IN" dirty="0"/>
          </a:p>
        </p:txBody>
      </p:sp>
      <p:sp>
        <p:nvSpPr>
          <p:cNvPr id="3" name="Content Placeholder 2">
            <a:extLst>
              <a:ext uri="{FF2B5EF4-FFF2-40B4-BE49-F238E27FC236}">
                <a16:creationId xmlns:a16="http://schemas.microsoft.com/office/drawing/2014/main" id="{94F56B67-FFEF-CB1A-5509-B82E4F6F0AD3}"/>
              </a:ext>
            </a:extLst>
          </p:cNvPr>
          <p:cNvSpPr>
            <a:spLocks noGrp="1"/>
          </p:cNvSpPr>
          <p:nvPr>
            <p:ph idx="1"/>
          </p:nvPr>
        </p:nvSpPr>
        <p:spPr/>
        <p:txBody>
          <a:bodyPr/>
          <a:lstStyle/>
          <a:p>
            <a:pPr marL="457200" indent="-457200">
              <a:buFont typeface="+mj-lt"/>
              <a:buAutoNum type="arabicPeriod"/>
            </a:pPr>
            <a:r>
              <a:rPr lang="en-GB" dirty="0"/>
              <a:t>Develop Rule base sentiment </a:t>
            </a:r>
            <a:r>
              <a:rPr lang="en-GB" dirty="0" err="1"/>
              <a:t>analyzer</a:t>
            </a:r>
            <a:r>
              <a:rPr lang="en-GB" dirty="0"/>
              <a:t> using the VADER’s lexicon file.</a:t>
            </a:r>
          </a:p>
          <a:p>
            <a:pPr marL="457200" indent="-457200">
              <a:buFont typeface="+mj-lt"/>
              <a:buAutoNum type="arabicPeriod"/>
            </a:pPr>
            <a:r>
              <a:rPr lang="en-GB" dirty="0"/>
              <a:t>Use the </a:t>
            </a:r>
            <a:r>
              <a:rPr lang="en-GB" dirty="0" err="1"/>
              <a:t>sentiment_analyzer</a:t>
            </a:r>
            <a:r>
              <a:rPr lang="en-GB" dirty="0"/>
              <a:t> function to computer the sentiment score of each lyrics</a:t>
            </a:r>
          </a:p>
          <a:p>
            <a:pPr marL="457200" indent="-457200">
              <a:buFont typeface="+mj-lt"/>
              <a:buAutoNum type="arabicPeriod"/>
            </a:pPr>
            <a:r>
              <a:rPr lang="en-GB" dirty="0"/>
              <a:t>Build a KNN(K-nearest-neighbour) model.</a:t>
            </a:r>
          </a:p>
          <a:p>
            <a:pPr marL="457200" indent="-457200">
              <a:buFont typeface="+mj-lt"/>
              <a:buAutoNum type="arabicPeriod"/>
            </a:pPr>
            <a:r>
              <a:rPr lang="en-GB" dirty="0"/>
              <a:t>Use the computed score’s as input to train the KNN model and categorize the data into 5 moods (Euphoria, Happy, Relaxed, Sad and Angry)</a:t>
            </a:r>
          </a:p>
          <a:p>
            <a:pPr marL="457200" indent="-457200">
              <a:buFont typeface="+mj-lt"/>
              <a:buAutoNum type="arabicPeriod"/>
            </a:pPr>
            <a:r>
              <a:rPr lang="en-GB" dirty="0"/>
              <a:t>Analyse the computed clusters and calculate their mean to define a range of scorer for each mood.</a:t>
            </a:r>
          </a:p>
          <a:p>
            <a:pPr marL="457200" indent="-457200">
              <a:buFont typeface="+mj-lt"/>
              <a:buAutoNum type="arabicPeriod"/>
            </a:pPr>
            <a:r>
              <a:rPr lang="en-GB" dirty="0"/>
              <a:t>Used the score range to classify each cluster to a mood.</a:t>
            </a:r>
            <a:endParaRPr lang="en-IN" dirty="0"/>
          </a:p>
        </p:txBody>
      </p:sp>
      <p:sp>
        <p:nvSpPr>
          <p:cNvPr id="4" name="Slide Number Placeholder 3">
            <a:extLst>
              <a:ext uri="{FF2B5EF4-FFF2-40B4-BE49-F238E27FC236}">
                <a16:creationId xmlns:a16="http://schemas.microsoft.com/office/drawing/2014/main" id="{64924270-D8BC-47CD-5EF8-4195AE0CBDEB}"/>
              </a:ext>
            </a:extLst>
          </p:cNvPr>
          <p:cNvSpPr>
            <a:spLocks noGrp="1"/>
          </p:cNvSpPr>
          <p:nvPr>
            <p:ph type="sldNum" sz="quarter" idx="11"/>
          </p:nvPr>
        </p:nvSpPr>
        <p:spPr/>
        <p:txBody>
          <a:bodyPr/>
          <a:lstStyle/>
          <a:p>
            <a:fld id="{75DF2D63-3FF5-D547-96B9-BE9CCD1ABA58}" type="slidenum">
              <a:rPr lang="en-US" smtClean="0"/>
              <a:t>8</a:t>
            </a:fld>
            <a:endParaRPr lang="en-US" dirty="0"/>
          </a:p>
        </p:txBody>
      </p:sp>
    </p:spTree>
    <p:extLst>
      <p:ext uri="{BB962C8B-B14F-4D97-AF65-F5344CB8AC3E}">
        <p14:creationId xmlns:p14="http://schemas.microsoft.com/office/powerpoint/2010/main" val="1288355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EEB76-DE18-750F-2842-467439C85357}"/>
              </a:ext>
            </a:extLst>
          </p:cNvPr>
          <p:cNvSpPr>
            <a:spLocks noGrp="1"/>
          </p:cNvSpPr>
          <p:nvPr>
            <p:ph type="title"/>
          </p:nvPr>
        </p:nvSpPr>
        <p:spPr/>
        <p:txBody>
          <a:bodyPr/>
          <a:lstStyle/>
          <a:p>
            <a:r>
              <a:rPr lang="en-GB" dirty="0"/>
              <a:t>Vader Implementation</a:t>
            </a:r>
            <a:endParaRPr lang="en-IN" dirty="0"/>
          </a:p>
        </p:txBody>
      </p:sp>
      <p:sp>
        <p:nvSpPr>
          <p:cNvPr id="4" name="Slide Number Placeholder 3">
            <a:extLst>
              <a:ext uri="{FF2B5EF4-FFF2-40B4-BE49-F238E27FC236}">
                <a16:creationId xmlns:a16="http://schemas.microsoft.com/office/drawing/2014/main" id="{0D76061E-C99E-766E-9332-CA6415AFC825}"/>
              </a:ext>
            </a:extLst>
          </p:cNvPr>
          <p:cNvSpPr>
            <a:spLocks noGrp="1"/>
          </p:cNvSpPr>
          <p:nvPr>
            <p:ph type="sldNum" sz="quarter" idx="11"/>
          </p:nvPr>
        </p:nvSpPr>
        <p:spPr/>
        <p:txBody>
          <a:bodyPr/>
          <a:lstStyle/>
          <a:p>
            <a:fld id="{75DF2D63-3FF5-D547-96B9-BE9CCD1ABA58}" type="slidenum">
              <a:rPr lang="en-US" smtClean="0"/>
              <a:t>9</a:t>
            </a:fld>
            <a:endParaRPr lang="en-US" dirty="0"/>
          </a:p>
        </p:txBody>
      </p:sp>
      <p:sp>
        <p:nvSpPr>
          <p:cNvPr id="8" name="Content Placeholder 7">
            <a:extLst>
              <a:ext uri="{FF2B5EF4-FFF2-40B4-BE49-F238E27FC236}">
                <a16:creationId xmlns:a16="http://schemas.microsoft.com/office/drawing/2014/main" id="{B3965055-17CA-5708-60B9-70BF94A7F814}"/>
              </a:ext>
            </a:extLst>
          </p:cNvPr>
          <p:cNvSpPr>
            <a:spLocks noGrp="1"/>
          </p:cNvSpPr>
          <p:nvPr>
            <p:ph idx="1"/>
          </p:nvPr>
        </p:nvSpPr>
        <p:spPr>
          <a:xfrm>
            <a:off x="1295400" y="1855945"/>
            <a:ext cx="8420100" cy="4163856"/>
          </a:xfrm>
        </p:spPr>
        <p:txBody>
          <a:bodyPr/>
          <a:lstStyle/>
          <a:p>
            <a:pPr marL="0" lvl="0" indent="0" algn="just" fontAlgn="base">
              <a:buNone/>
            </a:pPr>
            <a:r>
              <a:rPr lang="en-GB" sz="1800" dirty="0">
                <a:effectLst/>
                <a:latin typeface="Times New Roman" panose="02020603050405020304" pitchFamily="18" charset="0"/>
                <a:ea typeface="Calibri" panose="020F0502020204030204" pitchFamily="34" charset="0"/>
              </a:rPr>
              <a:t>VADER:</a:t>
            </a:r>
            <a:endParaRPr lang="en-IN" sz="1800" dirty="0">
              <a:latin typeface="Times New Roman" panose="02020603050405020304" pitchFamily="18" charset="0"/>
              <a:ea typeface="Times New Roman" panose="02020603050405020304" pitchFamily="18" charset="0"/>
            </a:endParaRPr>
          </a:p>
          <a:p>
            <a:pPr algn="just" fontAlgn="base"/>
            <a:r>
              <a:rPr lang="en-GB" sz="1800" dirty="0">
                <a:latin typeface="Times New Roman" panose="02020603050405020304" pitchFamily="18" charset="0"/>
              </a:rPr>
              <a:t>VADER (Valence Aware Dictionary and Sentiment Reasoner) is a rule-based sentiment analysis tool.</a:t>
            </a:r>
          </a:p>
          <a:p>
            <a:pPr algn="just" fontAlgn="base"/>
            <a:r>
              <a:rPr lang="en-GB" sz="1800" dirty="0">
                <a:latin typeface="Times New Roman" panose="02020603050405020304" pitchFamily="18" charset="0"/>
              </a:rPr>
              <a:t>Developed by C.J. Hutto and Eric Gilbert, VADER is pre-trained on a large corpus of social media texts and comes equipped with a lexicon that contains sentiment scores for words and phrases.</a:t>
            </a:r>
          </a:p>
          <a:p>
            <a:pPr marL="0" lvl="0" indent="0" algn="just" fontAlgn="base">
              <a:buNone/>
            </a:pPr>
            <a:r>
              <a:rPr lang="en-IN" sz="1800" dirty="0">
                <a:latin typeface="Times New Roman" panose="02020603050405020304" pitchFamily="18" charset="0"/>
              </a:rPr>
              <a:t>IMPLEMENTATION:</a:t>
            </a:r>
          </a:p>
          <a:p>
            <a:pPr algn="just" fontAlgn="base"/>
            <a:r>
              <a:rPr lang="en-IN" sz="1800" dirty="0">
                <a:latin typeface="Times New Roman" panose="02020603050405020304" pitchFamily="18" charset="0"/>
              </a:rPr>
              <a:t>As part of the </a:t>
            </a:r>
            <a:r>
              <a:rPr lang="en-IN" sz="1800" dirty="0" err="1">
                <a:latin typeface="Times New Roman" panose="02020603050405020304" pitchFamily="18" charset="0"/>
              </a:rPr>
              <a:t>implementatioin</a:t>
            </a:r>
            <a:r>
              <a:rPr lang="en-IN" sz="1800" dirty="0">
                <a:latin typeface="Times New Roman" panose="02020603050405020304" pitchFamily="18" charset="0"/>
              </a:rPr>
              <a:t>, the pre-trained vader_lexicon.txt file was downloaded from the original implementation </a:t>
            </a:r>
            <a:r>
              <a:rPr lang="en-IN" sz="1800" dirty="0">
                <a:latin typeface="Times New Roman" panose="02020603050405020304" pitchFamily="18" charset="0"/>
                <a:hlinkClick r:id="rId2">
                  <a:extLst>
                    <a:ext uri="{A12FA001-AC4F-418D-AE19-62706E023703}">
                      <ahyp:hlinkClr xmlns:ahyp="http://schemas.microsoft.com/office/drawing/2018/hyperlinkcolor" val="tx"/>
                    </a:ext>
                  </a:extLst>
                </a:hlinkClick>
              </a:rPr>
              <a:t>https://github.com/cjhutto/vaderSentiment</a:t>
            </a:r>
            <a:r>
              <a:rPr lang="en-IN" sz="1800" dirty="0">
                <a:latin typeface="Times New Roman" panose="02020603050405020304" pitchFamily="18" charset="0"/>
              </a:rPr>
              <a:t>.</a:t>
            </a:r>
          </a:p>
          <a:p>
            <a:pPr algn="just" fontAlgn="base"/>
            <a:r>
              <a:rPr lang="en-IN" sz="1800" dirty="0">
                <a:latin typeface="Times New Roman" panose="02020603050405020304" pitchFamily="18" charset="0"/>
              </a:rPr>
              <a:t>This file</a:t>
            </a:r>
            <a:r>
              <a:rPr lang="en-GB" sz="1800" dirty="0">
                <a:latin typeface="Times New Roman" panose="02020603050405020304" pitchFamily="18" charset="0"/>
              </a:rPr>
              <a:t>is tab delimited with token, mean sentiment score, standard deviation, and raw human sentiment scores.</a:t>
            </a:r>
          </a:p>
          <a:p>
            <a:pPr algn="just" fontAlgn="base"/>
            <a:r>
              <a:rPr lang="en-GB" sz="1800" dirty="0">
                <a:latin typeface="Times New Roman" panose="02020603050405020304" pitchFamily="18" charset="0"/>
              </a:rPr>
              <a:t>To implement the custom </a:t>
            </a:r>
            <a:r>
              <a:rPr lang="en-GB" sz="1800" dirty="0" err="1">
                <a:latin typeface="Times New Roman" panose="02020603050405020304" pitchFamily="18" charset="0"/>
              </a:rPr>
              <a:t>vader</a:t>
            </a:r>
            <a:r>
              <a:rPr lang="en-GB" sz="1800" dirty="0">
                <a:latin typeface="Times New Roman" panose="02020603050405020304" pitchFamily="18" charset="0"/>
              </a:rPr>
              <a:t> logic the mean sentiment score is mainly used. The score indicates each lexicon’s (root word) positive and negative scores. Multiple human judges empirically validate these scores.</a:t>
            </a:r>
            <a:endParaRPr lang="en-IN" sz="1800" dirty="0">
              <a:latin typeface="Times New Roman" panose="02020603050405020304" pitchFamily="18" charset="0"/>
            </a:endParaRPr>
          </a:p>
        </p:txBody>
      </p:sp>
    </p:spTree>
    <p:extLst>
      <p:ext uri="{BB962C8B-B14F-4D97-AF65-F5344CB8AC3E}">
        <p14:creationId xmlns:p14="http://schemas.microsoft.com/office/powerpoint/2010/main" val="54544206"/>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E8B3377-22F1-4153-96F0-CC2E4BE41C57}">
  <ds:schemaRefs>
    <ds:schemaRef ds:uri="http://schemas.microsoft.com/sharepoint/v3/contenttype/forms"/>
  </ds:schemaRefs>
</ds:datastoreItem>
</file>

<file path=customXml/itemProps3.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{AC900936-3228-4C24-9C01-D0FC08D4217F}tf67061901_win32</Template>
  <TotalTime>1018</TotalTime>
  <Words>891</Words>
  <Application>Microsoft Office PowerPoint</Application>
  <PresentationFormat>Widescreen</PresentationFormat>
  <Paragraphs>98</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-apple-system</vt:lpstr>
      <vt:lpstr>Arial</vt:lpstr>
      <vt:lpstr>Calibri</vt:lpstr>
      <vt:lpstr>Daytona Condensed Light</vt:lpstr>
      <vt:lpstr>Posterama</vt:lpstr>
      <vt:lpstr>Times New Roman</vt:lpstr>
      <vt:lpstr>Office Theme</vt:lpstr>
      <vt:lpstr>      AUCTION SOFTWARE CODEATHON on Music Mood Classifier and Lyrics Generator  </vt:lpstr>
      <vt:lpstr>Problem Statement</vt:lpstr>
      <vt:lpstr>Objectives</vt:lpstr>
      <vt:lpstr>Data visualization and preprocessing</vt:lpstr>
      <vt:lpstr>DATA Visualization</vt:lpstr>
      <vt:lpstr>DATA Preprocessing</vt:lpstr>
      <vt:lpstr>Mood classification</vt:lpstr>
      <vt:lpstr>METHODOLODY</vt:lpstr>
      <vt:lpstr>Vader Implementation</vt:lpstr>
      <vt:lpstr>PSUEDOCODE – Custom Vader Algorithm</vt:lpstr>
      <vt:lpstr>KNN Implementation</vt:lpstr>
      <vt:lpstr>Analyse KNN CLUSTERS</vt:lpstr>
      <vt:lpstr>AnalySe KNN CLUSTERS</vt:lpstr>
      <vt:lpstr>AnalySe KNN CLUSTERS</vt:lpstr>
      <vt:lpstr>RESULTS</vt:lpstr>
      <vt:lpstr>LYRICS GENERATION </vt:lpstr>
      <vt:lpstr>Methodology (Ngram MODDEL)</vt:lpstr>
      <vt:lpstr>RESULTS</vt:lpstr>
      <vt:lpstr>EVALUATION</vt:lpstr>
      <vt:lpstr>Perplexity</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CS6375 Machine Learning PROjECT on Sarcasm DeTECTION</dc:title>
  <dc:creator>Aigal, Pratiksha P</dc:creator>
  <cp:lastModifiedBy>Aigal, Pratiksha P</cp:lastModifiedBy>
  <cp:revision>3</cp:revision>
  <dcterms:created xsi:type="dcterms:W3CDTF">2023-12-08T03:58:34Z</dcterms:created>
  <dcterms:modified xsi:type="dcterms:W3CDTF">2024-02-12T08:27:37Z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