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81" r:id="rId2"/>
    <p:sldId id="256" r:id="rId3"/>
    <p:sldId id="257" r:id="rId4"/>
    <p:sldId id="258" r:id="rId5"/>
    <p:sldId id="259" r:id="rId6"/>
    <p:sldId id="260" r:id="rId7"/>
    <p:sldId id="261" r:id="rId8"/>
    <p:sldId id="268" r:id="rId9"/>
    <p:sldId id="269" r:id="rId10"/>
    <p:sldId id="270" r:id="rId11"/>
    <p:sldId id="272" r:id="rId12"/>
    <p:sldId id="274" r:id="rId13"/>
    <p:sldId id="275" r:id="rId14"/>
    <p:sldId id="276" r:id="rId15"/>
    <p:sldId id="277" r:id="rId16"/>
    <p:sldId id="278" r:id="rId17"/>
    <p:sldId id="279" r:id="rId18"/>
    <p:sldId id="263" r:id="rId19"/>
    <p:sldId id="262" r:id="rId20"/>
    <p:sldId id="282" r:id="rId21"/>
    <p:sldId id="264" r:id="rId22"/>
    <p:sldId id="265" r:id="rId23"/>
    <p:sldId id="266" r:id="rId24"/>
    <p:sldId id="267" r:id="rId25"/>
    <p:sldId id="284" r:id="rId26"/>
    <p:sldId id="280"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D440BB4-C3B1-4357-B630-A84007C5EB5A}"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DB73C1-1DC0-46B7-BC36-15A5D4747F70}" type="slidenum">
              <a:rPr lang="en-IN" smtClean="0"/>
              <a:t>‹#›</a:t>
            </a:fld>
            <a:endParaRPr lang="en-IN"/>
          </a:p>
        </p:txBody>
      </p:sp>
    </p:spTree>
    <p:extLst>
      <p:ext uri="{BB962C8B-B14F-4D97-AF65-F5344CB8AC3E}">
        <p14:creationId xmlns:p14="http://schemas.microsoft.com/office/powerpoint/2010/main" val="4206002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40BB4-C3B1-4357-B630-A84007C5EB5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B73C1-1DC0-46B7-BC36-15A5D4747F70}" type="slidenum">
              <a:rPr lang="en-IN" smtClean="0"/>
              <a:t>‹#›</a:t>
            </a:fld>
            <a:endParaRPr lang="en-IN"/>
          </a:p>
        </p:txBody>
      </p:sp>
    </p:spTree>
    <p:extLst>
      <p:ext uri="{BB962C8B-B14F-4D97-AF65-F5344CB8AC3E}">
        <p14:creationId xmlns:p14="http://schemas.microsoft.com/office/powerpoint/2010/main" val="314224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40BB4-C3B1-4357-B630-A84007C5EB5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B73C1-1DC0-46B7-BC36-15A5D4747F70}" type="slidenum">
              <a:rPr lang="en-IN" smtClean="0"/>
              <a:t>‹#›</a:t>
            </a:fld>
            <a:endParaRPr lang="en-IN"/>
          </a:p>
        </p:txBody>
      </p:sp>
    </p:spTree>
    <p:extLst>
      <p:ext uri="{BB962C8B-B14F-4D97-AF65-F5344CB8AC3E}">
        <p14:creationId xmlns:p14="http://schemas.microsoft.com/office/powerpoint/2010/main" val="1618114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40BB4-C3B1-4357-B630-A84007C5EB5A}"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DB73C1-1DC0-46B7-BC36-15A5D4747F70}" type="slidenum">
              <a:rPr lang="en-IN" smtClean="0"/>
              <a:t>‹#›</a:t>
            </a:fld>
            <a:endParaRPr lang="en-IN"/>
          </a:p>
        </p:txBody>
      </p:sp>
    </p:spTree>
    <p:extLst>
      <p:ext uri="{BB962C8B-B14F-4D97-AF65-F5344CB8AC3E}">
        <p14:creationId xmlns:p14="http://schemas.microsoft.com/office/powerpoint/2010/main" val="11992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D440BB4-C3B1-4357-B630-A84007C5EB5A}"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DB73C1-1DC0-46B7-BC36-15A5D4747F70}" type="slidenum">
              <a:rPr lang="en-IN" smtClean="0"/>
              <a:t>‹#›</a:t>
            </a:fld>
            <a:endParaRPr lang="en-IN"/>
          </a:p>
        </p:txBody>
      </p:sp>
    </p:spTree>
    <p:extLst>
      <p:ext uri="{BB962C8B-B14F-4D97-AF65-F5344CB8AC3E}">
        <p14:creationId xmlns:p14="http://schemas.microsoft.com/office/powerpoint/2010/main" val="35798344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D440BB4-C3B1-4357-B630-A84007C5EB5A}" type="datetimeFigureOut">
              <a:rPr lang="en-IN" smtClean="0"/>
              <a:t>28-11-2023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6DB73C1-1DC0-46B7-BC36-15A5D4747F70}" type="slidenum">
              <a:rPr lang="en-IN" smtClean="0"/>
              <a:t>‹#›</a:t>
            </a:fld>
            <a:endParaRPr lang="en-IN"/>
          </a:p>
        </p:txBody>
      </p:sp>
    </p:spTree>
    <p:extLst>
      <p:ext uri="{BB962C8B-B14F-4D97-AF65-F5344CB8AC3E}">
        <p14:creationId xmlns:p14="http://schemas.microsoft.com/office/powerpoint/2010/main" val="421089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D440BB4-C3B1-4357-B630-A84007C5EB5A}"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DB73C1-1DC0-46B7-BC36-15A5D4747F7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938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440BB4-C3B1-4357-B630-A84007C5EB5A}"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DB73C1-1DC0-46B7-BC36-15A5D4747F70}" type="slidenum">
              <a:rPr lang="en-IN" smtClean="0"/>
              <a:t>‹#›</a:t>
            </a:fld>
            <a:endParaRPr lang="en-IN"/>
          </a:p>
        </p:txBody>
      </p:sp>
    </p:spTree>
    <p:extLst>
      <p:ext uri="{BB962C8B-B14F-4D97-AF65-F5344CB8AC3E}">
        <p14:creationId xmlns:p14="http://schemas.microsoft.com/office/powerpoint/2010/main" val="272441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40BB4-C3B1-4357-B630-A84007C5EB5A}"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DB73C1-1DC0-46B7-BC36-15A5D4747F70}" type="slidenum">
              <a:rPr lang="en-IN" smtClean="0"/>
              <a:t>‹#›</a:t>
            </a:fld>
            <a:endParaRPr lang="en-IN"/>
          </a:p>
        </p:txBody>
      </p:sp>
    </p:spTree>
    <p:extLst>
      <p:ext uri="{BB962C8B-B14F-4D97-AF65-F5344CB8AC3E}">
        <p14:creationId xmlns:p14="http://schemas.microsoft.com/office/powerpoint/2010/main" val="130316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D440BB4-C3B1-4357-B630-A84007C5EB5A}" type="datetimeFigureOut">
              <a:rPr lang="en-IN" smtClean="0"/>
              <a:t>28-11-2023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6DB73C1-1DC0-46B7-BC36-15A5D4747F70}" type="slidenum">
              <a:rPr lang="en-IN" smtClean="0"/>
              <a:t>‹#›</a:t>
            </a:fld>
            <a:endParaRPr lang="en-IN"/>
          </a:p>
        </p:txBody>
      </p:sp>
    </p:spTree>
    <p:extLst>
      <p:ext uri="{BB962C8B-B14F-4D97-AF65-F5344CB8AC3E}">
        <p14:creationId xmlns:p14="http://schemas.microsoft.com/office/powerpoint/2010/main" val="207761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D440BB4-C3B1-4357-B630-A84007C5EB5A}" type="datetimeFigureOut">
              <a:rPr lang="en-IN" smtClean="0"/>
              <a:t>28-11-2023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6DB73C1-1DC0-46B7-BC36-15A5D4747F70}" type="slidenum">
              <a:rPr lang="en-IN" smtClean="0"/>
              <a:t>‹#›</a:t>
            </a:fld>
            <a:endParaRPr lang="en-IN"/>
          </a:p>
        </p:txBody>
      </p:sp>
    </p:spTree>
    <p:extLst>
      <p:ext uri="{BB962C8B-B14F-4D97-AF65-F5344CB8AC3E}">
        <p14:creationId xmlns:p14="http://schemas.microsoft.com/office/powerpoint/2010/main" val="278745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D440BB4-C3B1-4357-B630-A84007C5EB5A}" type="datetimeFigureOut">
              <a:rPr lang="en-IN" smtClean="0"/>
              <a:t>28-11-2023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6DB73C1-1DC0-46B7-BC36-15A5D4747F70}" type="slidenum">
              <a:rPr lang="en-IN" smtClean="0"/>
              <a:t>‹#›</a:t>
            </a:fld>
            <a:endParaRPr lang="en-IN"/>
          </a:p>
        </p:txBody>
      </p:sp>
    </p:spTree>
    <p:extLst>
      <p:ext uri="{BB962C8B-B14F-4D97-AF65-F5344CB8AC3E}">
        <p14:creationId xmlns:p14="http://schemas.microsoft.com/office/powerpoint/2010/main" val="6807528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8399-9C9C-A794-0AB7-D3FA05CE1960}"/>
              </a:ext>
            </a:extLst>
          </p:cNvPr>
          <p:cNvSpPr>
            <a:spLocks noGrp="1"/>
          </p:cNvSpPr>
          <p:nvPr>
            <p:ph type="ctrTitle"/>
          </p:nvPr>
        </p:nvSpPr>
        <p:spPr>
          <a:xfrm>
            <a:off x="1523999" y="472421"/>
            <a:ext cx="9144000" cy="1127778"/>
          </a:xfrm>
        </p:spPr>
        <p:txBody>
          <a:bodyPr>
            <a:normAutofit/>
          </a:bodyPr>
          <a:lstStyle/>
          <a:p>
            <a:r>
              <a:rPr lang="en-IN" b="1" dirty="0">
                <a:latin typeface="Arial Black" panose="020B0A04020102020204" pitchFamily="34" charset="0"/>
              </a:rPr>
              <a:t>C02 Emissions</a:t>
            </a:r>
          </a:p>
        </p:txBody>
      </p:sp>
      <p:sp>
        <p:nvSpPr>
          <p:cNvPr id="3" name="Subtitle 2">
            <a:extLst>
              <a:ext uri="{FF2B5EF4-FFF2-40B4-BE49-F238E27FC236}">
                <a16:creationId xmlns:a16="http://schemas.microsoft.com/office/drawing/2014/main" id="{E6DCA3C7-B458-FCE2-9AA3-0AB445D1A746}"/>
              </a:ext>
            </a:extLst>
          </p:cNvPr>
          <p:cNvSpPr>
            <a:spLocks noGrp="1"/>
          </p:cNvSpPr>
          <p:nvPr>
            <p:ph type="subTitle" idx="1"/>
          </p:nvPr>
        </p:nvSpPr>
        <p:spPr>
          <a:xfrm>
            <a:off x="7007218" y="2809052"/>
            <a:ext cx="3553206" cy="2094641"/>
          </a:xfrm>
        </p:spPr>
        <p:txBody>
          <a:bodyPr>
            <a:normAutofit lnSpcReduction="10000"/>
          </a:bodyPr>
          <a:lstStyle/>
          <a:p>
            <a:pPr algn="l"/>
            <a:r>
              <a:rPr lang="en-IN" sz="2800" b="1" dirty="0">
                <a:solidFill>
                  <a:schemeClr val="bg1"/>
                </a:solidFill>
              </a:rPr>
              <a:t>Group Members:</a:t>
            </a:r>
          </a:p>
          <a:p>
            <a:pPr algn="l"/>
            <a:r>
              <a:rPr lang="en-IN" dirty="0">
                <a:solidFill>
                  <a:schemeClr val="bg1"/>
                </a:solidFill>
              </a:rPr>
              <a:t>1. Arun Kumar a s</a:t>
            </a:r>
          </a:p>
          <a:p>
            <a:pPr algn="l"/>
            <a:r>
              <a:rPr lang="en-IN" dirty="0">
                <a:solidFill>
                  <a:schemeClr val="bg1"/>
                </a:solidFill>
              </a:rPr>
              <a:t>2. Naveen </a:t>
            </a:r>
            <a:r>
              <a:rPr lang="en-IN" dirty="0" err="1">
                <a:solidFill>
                  <a:schemeClr val="bg1"/>
                </a:solidFill>
              </a:rPr>
              <a:t>Nimmakayala</a:t>
            </a:r>
            <a:endParaRPr lang="en-IN" dirty="0">
              <a:solidFill>
                <a:schemeClr val="bg1"/>
              </a:solidFill>
            </a:endParaRPr>
          </a:p>
          <a:p>
            <a:pPr algn="l"/>
            <a:r>
              <a:rPr lang="en-IN" dirty="0">
                <a:solidFill>
                  <a:schemeClr val="bg1"/>
                </a:solidFill>
              </a:rPr>
              <a:t>3. </a:t>
            </a:r>
            <a:r>
              <a:rPr lang="en-IN" dirty="0" err="1">
                <a:solidFill>
                  <a:schemeClr val="bg1"/>
                </a:solidFill>
              </a:rPr>
              <a:t>Pratiksha</a:t>
            </a:r>
            <a:r>
              <a:rPr lang="en-IN" dirty="0">
                <a:solidFill>
                  <a:schemeClr val="bg1"/>
                </a:solidFill>
              </a:rPr>
              <a:t> Sopan Dhamale</a:t>
            </a:r>
          </a:p>
          <a:p>
            <a:pPr algn="l"/>
            <a:r>
              <a:rPr lang="en-IN" dirty="0">
                <a:solidFill>
                  <a:schemeClr val="bg1"/>
                </a:solidFill>
              </a:rPr>
              <a:t>4. Simran Kaur</a:t>
            </a:r>
          </a:p>
        </p:txBody>
      </p:sp>
      <p:pic>
        <p:nvPicPr>
          <p:cNvPr id="5" name="Picture 4">
            <a:extLst>
              <a:ext uri="{FF2B5EF4-FFF2-40B4-BE49-F238E27FC236}">
                <a16:creationId xmlns:a16="http://schemas.microsoft.com/office/drawing/2014/main" id="{A2E0E66A-4F3E-B8BA-512E-0B56B6F43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04" y="2733628"/>
            <a:ext cx="5566552" cy="2524172"/>
          </a:xfrm>
          <a:prstGeom prst="rect">
            <a:avLst/>
          </a:prstGeom>
        </p:spPr>
      </p:pic>
    </p:spTree>
    <p:extLst>
      <p:ext uri="{BB962C8B-B14F-4D97-AF65-F5344CB8AC3E}">
        <p14:creationId xmlns:p14="http://schemas.microsoft.com/office/powerpoint/2010/main" val="426603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F77E-CD53-6796-1426-011FF0CBE3F3}"/>
              </a:ext>
            </a:extLst>
          </p:cNvPr>
          <p:cNvSpPr>
            <a:spLocks noGrp="1"/>
          </p:cNvSpPr>
          <p:nvPr>
            <p:ph type="title"/>
          </p:nvPr>
        </p:nvSpPr>
        <p:spPr>
          <a:xfrm>
            <a:off x="851647" y="149972"/>
            <a:ext cx="10515600" cy="1325563"/>
          </a:xfrm>
        </p:spPr>
        <p:txBody>
          <a:bodyPr/>
          <a:lstStyle/>
          <a:p>
            <a:r>
              <a:rPr lang="en-IN" b="1" dirty="0">
                <a:latin typeface="Cambria" panose="02040503050406030204" pitchFamily="18" charset="0"/>
                <a:ea typeface="Cambria" panose="02040503050406030204" pitchFamily="18" charset="0"/>
              </a:rPr>
              <a:t>Outlier Detection</a:t>
            </a:r>
          </a:p>
        </p:txBody>
      </p:sp>
      <p:sp>
        <p:nvSpPr>
          <p:cNvPr id="3" name="Content Placeholder 2">
            <a:extLst>
              <a:ext uri="{FF2B5EF4-FFF2-40B4-BE49-F238E27FC236}">
                <a16:creationId xmlns:a16="http://schemas.microsoft.com/office/drawing/2014/main" id="{E8F254D4-D643-E5FD-2C5F-A589A4BE9A04}"/>
              </a:ext>
            </a:extLst>
          </p:cNvPr>
          <p:cNvSpPr>
            <a:spLocks noGrp="1"/>
          </p:cNvSpPr>
          <p:nvPr>
            <p:ph idx="1"/>
          </p:nvPr>
        </p:nvSpPr>
        <p:spPr>
          <a:xfrm>
            <a:off x="851647" y="1549681"/>
            <a:ext cx="10488706" cy="5158347"/>
          </a:xfrm>
        </p:spPr>
        <p:txBody>
          <a:bodyPr>
            <a:noAutofit/>
          </a:bodyPr>
          <a:lstStyle/>
          <a:p>
            <a:pPr algn="l" fontAlgn="base"/>
            <a:r>
              <a:rPr lang="en-US" sz="1600" b="0" i="0" dirty="0">
                <a:solidFill>
                  <a:srgbClr val="0A0A23"/>
                </a:solidFill>
                <a:effectLst/>
                <a:latin typeface="Cambria" panose="02040503050406030204" pitchFamily="18" charset="0"/>
                <a:ea typeface="Cambria" panose="02040503050406030204" pitchFamily="18" charset="0"/>
              </a:rPr>
              <a:t>Outliers are those data points that are </a:t>
            </a:r>
            <a:r>
              <a:rPr lang="en-US" sz="1600" b="0" i="1" dirty="0">
                <a:solidFill>
                  <a:srgbClr val="0A0A23"/>
                </a:solidFill>
                <a:effectLst/>
                <a:latin typeface="Cambria" panose="02040503050406030204" pitchFamily="18" charset="0"/>
                <a:ea typeface="Cambria" panose="02040503050406030204" pitchFamily="18" charset="0"/>
              </a:rPr>
              <a:t>significantly</a:t>
            </a:r>
            <a:r>
              <a:rPr lang="en-US" sz="1600" b="0" i="0" dirty="0">
                <a:solidFill>
                  <a:srgbClr val="0A0A23"/>
                </a:solidFill>
                <a:effectLst/>
                <a:latin typeface="Cambria" panose="02040503050406030204" pitchFamily="18" charset="0"/>
                <a:ea typeface="Cambria" panose="02040503050406030204" pitchFamily="18" charset="0"/>
              </a:rPr>
              <a:t> different from the rest of the dataset. They are often abnormal observations that skew the data distribution, and arise due to inconsistent data entry, or erroneous observations.</a:t>
            </a:r>
          </a:p>
          <a:p>
            <a:pPr algn="l" fontAlgn="base"/>
            <a:r>
              <a:rPr lang="en-US" sz="1600" b="0" i="0" dirty="0">
                <a:solidFill>
                  <a:srgbClr val="0A0A23"/>
                </a:solidFill>
                <a:effectLst/>
                <a:latin typeface="Cambria" panose="02040503050406030204" pitchFamily="18" charset="0"/>
                <a:ea typeface="Cambria" panose="02040503050406030204" pitchFamily="18" charset="0"/>
              </a:rPr>
              <a:t>To ensure that the trained model generalizes well to the valid range of test inputs, it’s important to detect and remove outliers.</a:t>
            </a:r>
          </a:p>
          <a:p>
            <a:r>
              <a:rPr lang="en-IN" sz="1600" dirty="0">
                <a:latin typeface="Cambria" panose="02040503050406030204" pitchFamily="18" charset="0"/>
                <a:ea typeface="Cambria" panose="02040503050406030204" pitchFamily="18" charset="0"/>
              </a:rPr>
              <a:t>For numerical data, we are using </a:t>
            </a:r>
            <a:r>
              <a:rPr lang="en-IN" sz="1600" i="0" dirty="0">
                <a:effectLst/>
                <a:latin typeface="Cambria" panose="02040503050406030204" pitchFamily="18" charset="0"/>
                <a:ea typeface="Cambria" panose="02040503050406030204" pitchFamily="18" charset="0"/>
              </a:rPr>
              <a:t>Interquartile Range (IQR) Method:</a:t>
            </a:r>
          </a:p>
          <a:p>
            <a:pPr marL="914400" lvl="2" indent="0">
              <a:buNone/>
            </a:pPr>
            <a:r>
              <a:rPr lang="en-IN" i="0" dirty="0">
                <a:effectLst/>
                <a:latin typeface="Cambria" panose="02040503050406030204" pitchFamily="18" charset="0"/>
                <a:ea typeface="Cambria" panose="02040503050406030204" pitchFamily="18" charset="0"/>
              </a:rPr>
              <a:t>IQR = Q3 – Q1</a:t>
            </a:r>
          </a:p>
          <a:p>
            <a:pPr marL="0" indent="0">
              <a:buNone/>
            </a:pPr>
            <a:r>
              <a:rPr lang="en-IN" sz="1600" dirty="0">
                <a:latin typeface="Cambria" panose="02040503050406030204" pitchFamily="18" charset="0"/>
                <a:ea typeface="Cambria" panose="02040503050406030204" pitchFamily="18" charset="0"/>
              </a:rPr>
              <a:t>	lower limit = </a:t>
            </a:r>
            <a:r>
              <a:rPr lang="en-IN" sz="1600" i="1" dirty="0">
                <a:solidFill>
                  <a:srgbClr val="0F0F0F"/>
                </a:solidFill>
                <a:effectLst/>
                <a:latin typeface="Cambria" panose="02040503050406030204" pitchFamily="18" charset="0"/>
                <a:ea typeface="Cambria" panose="02040503050406030204" pitchFamily="18" charset="0"/>
              </a:rPr>
              <a:t>Q</a:t>
            </a:r>
            <a:r>
              <a:rPr lang="en-IN" sz="1600" i="0" dirty="0">
                <a:solidFill>
                  <a:srgbClr val="0F0F0F"/>
                </a:solidFill>
                <a:effectLst/>
                <a:latin typeface="Cambria" panose="02040503050406030204" pitchFamily="18" charset="0"/>
                <a:ea typeface="Cambria" panose="02040503050406030204" pitchFamily="18" charset="0"/>
              </a:rPr>
              <a:t>1 −</a:t>
            </a:r>
            <a:r>
              <a:rPr lang="en-IN" sz="1600" i="1" dirty="0">
                <a:solidFill>
                  <a:srgbClr val="0F0F0F"/>
                </a:solidFill>
                <a:latin typeface="Cambria" panose="02040503050406030204" pitchFamily="18" charset="0"/>
                <a:ea typeface="Cambria" panose="02040503050406030204" pitchFamily="18" charset="0"/>
              </a:rPr>
              <a:t> (1.5</a:t>
            </a:r>
            <a:r>
              <a:rPr lang="en-IN" sz="1600" i="0" dirty="0">
                <a:solidFill>
                  <a:srgbClr val="0F0F0F"/>
                </a:solidFill>
                <a:effectLst/>
                <a:latin typeface="Cambria" panose="02040503050406030204" pitchFamily="18" charset="0"/>
                <a:ea typeface="Cambria" panose="02040503050406030204" pitchFamily="18" charset="0"/>
              </a:rPr>
              <a:t>×</a:t>
            </a:r>
            <a:r>
              <a:rPr lang="en-IN" sz="1600" i="1" dirty="0">
                <a:solidFill>
                  <a:srgbClr val="0F0F0F"/>
                </a:solidFill>
                <a:effectLst/>
                <a:latin typeface="Cambria" panose="02040503050406030204" pitchFamily="18" charset="0"/>
                <a:ea typeface="Cambria" panose="02040503050406030204" pitchFamily="18" charset="0"/>
              </a:rPr>
              <a:t>IQR)</a:t>
            </a:r>
          </a:p>
          <a:p>
            <a:pPr marL="0" indent="0">
              <a:buNone/>
            </a:pPr>
            <a:r>
              <a:rPr lang="en-IN" sz="1600" i="1" dirty="0">
                <a:solidFill>
                  <a:srgbClr val="0F0F0F"/>
                </a:solidFill>
                <a:latin typeface="Cambria" panose="02040503050406030204" pitchFamily="18" charset="0"/>
                <a:ea typeface="Cambria" panose="02040503050406030204" pitchFamily="18" charset="0"/>
              </a:rPr>
              <a:t>	upper limit = </a:t>
            </a:r>
            <a:r>
              <a:rPr lang="en-IN" sz="1600" i="1" dirty="0">
                <a:solidFill>
                  <a:srgbClr val="0F0F0F"/>
                </a:solidFill>
                <a:effectLst/>
                <a:latin typeface="Cambria" panose="02040503050406030204" pitchFamily="18" charset="0"/>
                <a:ea typeface="Cambria" panose="02040503050406030204" pitchFamily="18" charset="0"/>
              </a:rPr>
              <a:t>Q</a:t>
            </a:r>
            <a:r>
              <a:rPr lang="en-IN" sz="1600" i="0" dirty="0">
                <a:solidFill>
                  <a:srgbClr val="0F0F0F"/>
                </a:solidFill>
                <a:effectLst/>
                <a:latin typeface="Cambria" panose="02040503050406030204" pitchFamily="18" charset="0"/>
                <a:ea typeface="Cambria" panose="02040503050406030204" pitchFamily="18" charset="0"/>
              </a:rPr>
              <a:t>3 + (1.5×</a:t>
            </a:r>
            <a:r>
              <a:rPr lang="en-IN" sz="1600" i="1" dirty="0">
                <a:solidFill>
                  <a:srgbClr val="0F0F0F"/>
                </a:solidFill>
                <a:effectLst/>
                <a:latin typeface="Cambria" panose="02040503050406030204" pitchFamily="18" charset="0"/>
                <a:ea typeface="Cambria" panose="02040503050406030204" pitchFamily="18" charset="0"/>
              </a:rPr>
              <a:t>IQR)</a:t>
            </a:r>
          </a:p>
          <a:p>
            <a:r>
              <a:rPr lang="en-IN" sz="1600" dirty="0">
                <a:solidFill>
                  <a:srgbClr val="0F0F0F"/>
                </a:solidFill>
                <a:latin typeface="Cambria" panose="02040503050406030204" pitchFamily="18" charset="0"/>
                <a:ea typeface="Cambria" panose="02040503050406030204" pitchFamily="18" charset="0"/>
              </a:rPr>
              <a:t>We can either remove the outliers or cap them.</a:t>
            </a:r>
          </a:p>
          <a:p>
            <a:r>
              <a:rPr lang="en-US" sz="1600" b="0" i="0" dirty="0">
                <a:solidFill>
                  <a:srgbClr val="0F0F0F"/>
                </a:solidFill>
                <a:effectLst/>
                <a:latin typeface="Cambria" panose="02040503050406030204" pitchFamily="18" charset="0"/>
                <a:ea typeface="Cambria" panose="02040503050406030204" pitchFamily="18" charset="0"/>
              </a:rPr>
              <a:t>Capping, in the context of data analysis and statistics, refers to limiting or setting a threshold on extreme values (outliers) in a dataset. Capping is often done to mitigate the impact of outliers on the analysis, modeling, or visualization of data.</a:t>
            </a:r>
          </a:p>
          <a:p>
            <a:pPr algn="l"/>
            <a:r>
              <a:rPr lang="en-US" sz="1600" b="0" i="0" dirty="0">
                <a:effectLst/>
                <a:latin typeface="Cambria" panose="02040503050406030204" pitchFamily="18" charset="0"/>
                <a:ea typeface="Cambria" panose="02040503050406030204" pitchFamily="18" charset="0"/>
              </a:rPr>
              <a:t>Outliers are not as easily defined for categorical data as they are for numerical data. However, we can consider the following technique:</a:t>
            </a:r>
          </a:p>
          <a:p>
            <a:pPr marL="457200" lvl="1" indent="0">
              <a:buNone/>
            </a:pPr>
            <a:r>
              <a:rPr lang="en-US" i="0" dirty="0">
                <a:effectLst/>
                <a:latin typeface="Cambria" panose="02040503050406030204" pitchFamily="18" charset="0"/>
                <a:ea typeface="Cambria" panose="02040503050406030204" pitchFamily="18" charset="0"/>
              </a:rPr>
              <a:t>Frequency-Based</a:t>
            </a:r>
            <a:r>
              <a:rPr lang="en-US" b="1" i="0" dirty="0">
                <a:effectLst/>
                <a:latin typeface="Cambria" panose="02040503050406030204" pitchFamily="18" charset="0"/>
                <a:ea typeface="Cambria" panose="02040503050406030204" pitchFamily="18" charset="0"/>
              </a:rPr>
              <a:t> </a:t>
            </a:r>
            <a:r>
              <a:rPr lang="en-US" i="0" dirty="0">
                <a:effectLst/>
                <a:latin typeface="Cambria" panose="02040503050406030204" pitchFamily="18" charset="0"/>
                <a:ea typeface="Cambria" panose="02040503050406030204" pitchFamily="18" charset="0"/>
              </a:rPr>
              <a:t>Approach</a:t>
            </a:r>
            <a:r>
              <a:rPr lang="en-US" b="1" i="0" dirty="0">
                <a:effectLst/>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t>
            </a:r>
            <a:r>
              <a:rPr lang="en-US" b="0" i="0" dirty="0">
                <a:effectLst/>
                <a:latin typeface="Cambria" panose="02040503050406030204" pitchFamily="18" charset="0"/>
                <a:ea typeface="Cambria" panose="02040503050406030204" pitchFamily="18" charset="0"/>
              </a:rPr>
              <a:t>Identify categories with very low frequencies. Categories that are rare might be considered as potential outliers.</a:t>
            </a:r>
          </a:p>
        </p:txBody>
      </p:sp>
    </p:spTree>
    <p:extLst>
      <p:ext uri="{BB962C8B-B14F-4D97-AF65-F5344CB8AC3E}">
        <p14:creationId xmlns:p14="http://schemas.microsoft.com/office/powerpoint/2010/main" val="95473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8FEF6A-C973-8519-9AF8-43808C97C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989" y="308574"/>
            <a:ext cx="5258256" cy="5989839"/>
          </a:xfrm>
          <a:prstGeom prst="rect">
            <a:avLst/>
          </a:prstGeom>
        </p:spPr>
      </p:pic>
      <p:pic>
        <p:nvPicPr>
          <p:cNvPr id="11" name="Content Placeholder 10">
            <a:extLst>
              <a:ext uri="{FF2B5EF4-FFF2-40B4-BE49-F238E27FC236}">
                <a16:creationId xmlns:a16="http://schemas.microsoft.com/office/drawing/2014/main" id="{177191B9-C61A-CA62-A09A-6CB128D4B8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060" y="1208647"/>
            <a:ext cx="5290083" cy="4189692"/>
          </a:xfrm>
        </p:spPr>
      </p:pic>
    </p:spTree>
    <p:extLst>
      <p:ext uri="{BB962C8B-B14F-4D97-AF65-F5344CB8AC3E}">
        <p14:creationId xmlns:p14="http://schemas.microsoft.com/office/powerpoint/2010/main" val="258908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48AE-C365-36AC-5CC0-D41FC0F71958}"/>
              </a:ext>
            </a:extLst>
          </p:cNvPr>
          <p:cNvSpPr>
            <a:spLocks noGrp="1"/>
          </p:cNvSpPr>
          <p:nvPr>
            <p:ph type="ctrTitle"/>
          </p:nvPr>
        </p:nvSpPr>
        <p:spPr>
          <a:xfrm>
            <a:off x="1524000" y="555813"/>
            <a:ext cx="9144000" cy="860610"/>
          </a:xfrm>
        </p:spPr>
        <p:txBody>
          <a:bodyPr>
            <a:normAutofit fontScale="90000"/>
          </a:bodyPr>
          <a:lstStyle/>
          <a:p>
            <a:r>
              <a:rPr lang="en-IN" sz="4000" b="1" i="0" dirty="0">
                <a:solidFill>
                  <a:srgbClr val="000000"/>
                </a:solidFill>
                <a:effectLst/>
                <a:latin typeface="Cambria" panose="02040503050406030204" pitchFamily="18" charset="0"/>
                <a:ea typeface="Cambria" panose="02040503050406030204" pitchFamily="18" charset="0"/>
              </a:rPr>
              <a:t>Identify Correlated Variables</a:t>
            </a:r>
            <a:endParaRPr lang="en-IN" sz="4000" b="1"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6506DFCC-109F-BD7A-BF55-DBE520172CB5}"/>
              </a:ext>
            </a:extLst>
          </p:cNvPr>
          <p:cNvSpPr>
            <a:spLocks noGrp="1"/>
          </p:cNvSpPr>
          <p:nvPr>
            <p:ph type="subTitle" idx="1"/>
          </p:nvPr>
        </p:nvSpPr>
        <p:spPr>
          <a:xfrm>
            <a:off x="1524000" y="2294966"/>
            <a:ext cx="9144000" cy="1524000"/>
          </a:xfrm>
        </p:spPr>
        <p:txBody>
          <a:bodyPr>
            <a:normAutofit fontScale="92500"/>
          </a:bodyPr>
          <a:lstStyle/>
          <a:p>
            <a:pPr marL="342900" indent="-342900" algn="l">
              <a:buFont typeface="Arial" panose="020B0604020202020204" pitchFamily="34" charset="0"/>
              <a:buChar char="•"/>
            </a:pPr>
            <a:r>
              <a:rPr lang="en-US" sz="2800" b="0" i="0" dirty="0">
                <a:solidFill>
                  <a:schemeClr val="bg1"/>
                </a:solidFill>
                <a:effectLst/>
                <a:latin typeface="Cambria" panose="02040503050406030204" pitchFamily="18" charset="0"/>
                <a:ea typeface="Cambria" panose="02040503050406030204" pitchFamily="18" charset="0"/>
              </a:rPr>
              <a:t>A correlation is a statistical measure of the relationship between two variables. The measure is best used in variables that demonstrate a linear relationship between each other. </a:t>
            </a:r>
          </a:p>
        </p:txBody>
      </p:sp>
      <p:pic>
        <p:nvPicPr>
          <p:cNvPr id="5" name="Picture 4">
            <a:extLst>
              <a:ext uri="{FF2B5EF4-FFF2-40B4-BE49-F238E27FC236}">
                <a16:creationId xmlns:a16="http://schemas.microsoft.com/office/drawing/2014/main" id="{24783F47-32C8-C301-070F-5065C97AC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535" y="4137224"/>
            <a:ext cx="4431666" cy="2469764"/>
          </a:xfrm>
          <a:prstGeom prst="rect">
            <a:avLst/>
          </a:prstGeom>
          <a:solidFill>
            <a:srgbClr val="FFCCCC"/>
          </a:solidFill>
        </p:spPr>
      </p:pic>
    </p:spTree>
    <p:extLst>
      <p:ext uri="{BB962C8B-B14F-4D97-AF65-F5344CB8AC3E}">
        <p14:creationId xmlns:p14="http://schemas.microsoft.com/office/powerpoint/2010/main" val="3646010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2B9D-F93F-12E1-5343-8D53F7CDC47B}"/>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Multicollinearity</a:t>
            </a:r>
          </a:p>
        </p:txBody>
      </p:sp>
      <p:sp>
        <p:nvSpPr>
          <p:cNvPr id="3" name="Content Placeholder 2">
            <a:extLst>
              <a:ext uri="{FF2B5EF4-FFF2-40B4-BE49-F238E27FC236}">
                <a16:creationId xmlns:a16="http://schemas.microsoft.com/office/drawing/2014/main" id="{DB8B9F9B-97BB-4363-CA19-66CE4E6BA432}"/>
              </a:ext>
            </a:extLst>
          </p:cNvPr>
          <p:cNvSpPr>
            <a:spLocks noGrp="1"/>
          </p:cNvSpPr>
          <p:nvPr>
            <p:ph idx="1"/>
          </p:nvPr>
        </p:nvSpPr>
        <p:spPr>
          <a:xfrm>
            <a:off x="1039906" y="2638044"/>
            <a:ext cx="10013576" cy="3995838"/>
          </a:xfrm>
        </p:spPr>
        <p:txBody>
          <a:bodyPr>
            <a:normAutofit/>
          </a:bodyPr>
          <a:lstStyle/>
          <a:p>
            <a:r>
              <a:rPr lang="en-US" b="0" i="0" dirty="0">
                <a:solidFill>
                  <a:srgbClr val="222222"/>
                </a:solidFill>
                <a:effectLst/>
                <a:latin typeface="Cambria" panose="02040503050406030204" pitchFamily="18" charset="0"/>
                <a:ea typeface="Cambria" panose="02040503050406030204" pitchFamily="18" charset="0"/>
              </a:rPr>
              <a:t>Multicollinearity is a statistical phenomenon that occurs when two or more independent variables in a regression model are highly correlated with each other.</a:t>
            </a:r>
          </a:p>
          <a:p>
            <a:r>
              <a:rPr lang="en-US" b="0" i="0" dirty="0">
                <a:solidFill>
                  <a:srgbClr val="222222"/>
                </a:solidFill>
                <a:effectLst/>
                <a:latin typeface="Cambria" panose="02040503050406030204" pitchFamily="18" charset="0"/>
                <a:ea typeface="Cambria" panose="02040503050406030204" pitchFamily="18" charset="0"/>
              </a:rPr>
              <a:t>Multicollinearity can lead to unstable and unreliable coefficient estimates, making it harder to interpret the results and draw meaningful conclusions from the model. </a:t>
            </a:r>
          </a:p>
          <a:p>
            <a:r>
              <a:rPr lang="en-US" b="0" i="0" dirty="0">
                <a:solidFill>
                  <a:srgbClr val="222222"/>
                </a:solidFill>
                <a:effectLst/>
                <a:latin typeface="Cambria" panose="02040503050406030204" pitchFamily="18" charset="0"/>
                <a:ea typeface="Cambria" panose="02040503050406030204" pitchFamily="18" charset="0"/>
              </a:rPr>
              <a:t>It is essential to detect and address multicollinearity to ensure the validity and robustness of regression models.</a:t>
            </a:r>
          </a:p>
          <a:p>
            <a:r>
              <a:rPr lang="en-IN" dirty="0">
                <a:latin typeface="Cambria" panose="02040503050406030204" pitchFamily="18" charset="0"/>
                <a:ea typeface="Cambria" panose="02040503050406030204" pitchFamily="18" charset="0"/>
              </a:rPr>
              <a:t>Multicollinearity can be detected using heatmap, </a:t>
            </a:r>
            <a:r>
              <a:rPr lang="en-IN" dirty="0" err="1">
                <a:latin typeface="Cambria" panose="02040503050406030204" pitchFamily="18" charset="0"/>
                <a:ea typeface="Cambria" panose="02040503050406030204" pitchFamily="18" charset="0"/>
              </a:rPr>
              <a:t>corr</a:t>
            </a:r>
            <a:r>
              <a:rPr lang="en-IN" dirty="0">
                <a:latin typeface="Cambria" panose="02040503050406030204" pitchFamily="18" charset="0"/>
                <a:ea typeface="Cambria" panose="02040503050406030204" pitchFamily="18" charset="0"/>
              </a:rPr>
              <a:t>() or </a:t>
            </a:r>
            <a:r>
              <a:rPr lang="en-IN" dirty="0" err="1">
                <a:latin typeface="Cambria" panose="02040503050406030204" pitchFamily="18" charset="0"/>
                <a:ea typeface="Cambria" panose="02040503050406030204" pitchFamily="18" charset="0"/>
              </a:rPr>
              <a:t>vif</a:t>
            </a:r>
            <a:r>
              <a:rPr lang="en-IN" dirty="0">
                <a:latin typeface="Cambria" panose="02040503050406030204" pitchFamily="18" charset="0"/>
                <a:ea typeface="Cambria" panose="02040503050406030204" pitchFamily="18" charset="0"/>
              </a:rPr>
              <a:t>.</a:t>
            </a:r>
          </a:p>
          <a:p>
            <a:r>
              <a:rPr lang="en-US" b="0" i="0" dirty="0">
                <a:solidFill>
                  <a:srgbClr val="222222"/>
                </a:solidFill>
                <a:effectLst/>
                <a:latin typeface="Cambria" panose="02040503050406030204" pitchFamily="18" charset="0"/>
                <a:ea typeface="Cambria" panose="02040503050406030204" pitchFamily="18" charset="0"/>
              </a:rPr>
              <a:t>VIF determines the strength of the correlation between the independent variables. It is predicted by taking a variable and regressing it against every other variable.</a:t>
            </a:r>
          </a:p>
          <a:p>
            <a:r>
              <a:rPr lang="en-US" b="0" i="0" dirty="0">
                <a:solidFill>
                  <a:srgbClr val="222222"/>
                </a:solidFill>
                <a:effectLst/>
                <a:latin typeface="Cambria" panose="02040503050406030204" pitchFamily="18" charset="0"/>
                <a:ea typeface="Cambria" panose="02040503050406030204" pitchFamily="18" charset="0"/>
              </a:rPr>
              <a:t> The higher the value of VIF and the higher the multicollinearity with the particular independent variable.</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7488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A7432F-175B-FE00-3E3E-BC758D1A3C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6282" y="1373274"/>
            <a:ext cx="5585010" cy="4715577"/>
          </a:xfrm>
        </p:spPr>
      </p:pic>
      <p:sp>
        <p:nvSpPr>
          <p:cNvPr id="2" name="TextBox 1">
            <a:extLst>
              <a:ext uri="{FF2B5EF4-FFF2-40B4-BE49-F238E27FC236}">
                <a16:creationId xmlns:a16="http://schemas.microsoft.com/office/drawing/2014/main" id="{11C81480-0B39-4CA8-AE55-35AE8D21C06C}"/>
              </a:ext>
            </a:extLst>
          </p:cNvPr>
          <p:cNvSpPr txBox="1"/>
          <p:nvPr/>
        </p:nvSpPr>
        <p:spPr>
          <a:xfrm>
            <a:off x="2649069" y="519954"/>
            <a:ext cx="6239436" cy="461665"/>
          </a:xfrm>
          <a:prstGeom prst="rect">
            <a:avLst/>
          </a:prstGeom>
          <a:noFill/>
        </p:spPr>
        <p:txBody>
          <a:bodyPr wrap="square" rtlCol="0">
            <a:spAutoFit/>
          </a:bodyPr>
          <a:lstStyle/>
          <a:p>
            <a:r>
              <a:rPr lang="en-IN" sz="2400" b="1" dirty="0"/>
              <a:t>Example of Multicollinearity is : Heatmap</a:t>
            </a:r>
          </a:p>
        </p:txBody>
      </p:sp>
    </p:spTree>
    <p:extLst>
      <p:ext uri="{BB962C8B-B14F-4D97-AF65-F5344CB8AC3E}">
        <p14:creationId xmlns:p14="http://schemas.microsoft.com/office/powerpoint/2010/main" val="120815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6C07-A807-4310-A5FF-AAACF7543D48}"/>
              </a:ext>
            </a:extLst>
          </p:cNvPr>
          <p:cNvSpPr>
            <a:spLocks noGrp="1"/>
          </p:cNvSpPr>
          <p:nvPr>
            <p:ph type="title"/>
          </p:nvPr>
        </p:nvSpPr>
        <p:spPr>
          <a:xfrm>
            <a:off x="2231136" y="274409"/>
            <a:ext cx="7729728" cy="1188720"/>
          </a:xfrm>
        </p:spPr>
        <p:txBody>
          <a:bodyPr/>
          <a:lstStyle/>
          <a:p>
            <a:r>
              <a:rPr lang="en-IN" b="1" dirty="0">
                <a:latin typeface="Cambria" panose="02040503050406030204" pitchFamily="18" charset="0"/>
                <a:ea typeface="Cambria" panose="02040503050406030204" pitchFamily="18" charset="0"/>
              </a:rPr>
              <a:t>Data Visualization</a:t>
            </a:r>
          </a:p>
        </p:txBody>
      </p:sp>
      <p:pic>
        <p:nvPicPr>
          <p:cNvPr id="5" name="Content Placeholder 4">
            <a:extLst>
              <a:ext uri="{FF2B5EF4-FFF2-40B4-BE49-F238E27FC236}">
                <a16:creationId xmlns:a16="http://schemas.microsoft.com/office/drawing/2014/main" id="{6FB23463-7AD0-8827-28DB-5222B1829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485" y="2380202"/>
            <a:ext cx="5355924" cy="4119210"/>
          </a:xfrm>
        </p:spPr>
      </p:pic>
      <p:sp>
        <p:nvSpPr>
          <p:cNvPr id="3" name="TextBox 2">
            <a:extLst>
              <a:ext uri="{FF2B5EF4-FFF2-40B4-BE49-F238E27FC236}">
                <a16:creationId xmlns:a16="http://schemas.microsoft.com/office/drawing/2014/main" id="{CD9963ED-DB28-49A1-BA83-50BFFDAE272C}"/>
              </a:ext>
            </a:extLst>
          </p:cNvPr>
          <p:cNvSpPr txBox="1"/>
          <p:nvPr/>
        </p:nvSpPr>
        <p:spPr>
          <a:xfrm>
            <a:off x="7055223" y="2380202"/>
            <a:ext cx="4616824" cy="830997"/>
          </a:xfrm>
          <a:prstGeom prst="rect">
            <a:avLst/>
          </a:prstGeom>
          <a:noFill/>
        </p:spPr>
        <p:txBody>
          <a:bodyPr wrap="square" rtlCol="0">
            <a:spAutoFit/>
          </a:bodyPr>
          <a:lstStyle/>
          <a:p>
            <a:r>
              <a:rPr lang="en-IN" sz="2400" b="1" dirty="0"/>
              <a:t>Example of Data Visualization : Bubble chart</a:t>
            </a:r>
          </a:p>
        </p:txBody>
      </p:sp>
    </p:spTree>
    <p:extLst>
      <p:ext uri="{BB962C8B-B14F-4D97-AF65-F5344CB8AC3E}">
        <p14:creationId xmlns:p14="http://schemas.microsoft.com/office/powerpoint/2010/main" val="373594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5C2EA6-B3BC-60C2-13F7-B9E73075A2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256" y="1280364"/>
            <a:ext cx="8036406" cy="5426824"/>
          </a:xfrm>
        </p:spPr>
      </p:pic>
      <p:sp>
        <p:nvSpPr>
          <p:cNvPr id="2" name="TextBox 1">
            <a:extLst>
              <a:ext uri="{FF2B5EF4-FFF2-40B4-BE49-F238E27FC236}">
                <a16:creationId xmlns:a16="http://schemas.microsoft.com/office/drawing/2014/main" id="{BE0262FA-96F4-4267-B4EB-68B085F153C2}"/>
              </a:ext>
            </a:extLst>
          </p:cNvPr>
          <p:cNvSpPr txBox="1"/>
          <p:nvPr/>
        </p:nvSpPr>
        <p:spPr>
          <a:xfrm>
            <a:off x="2133600" y="654424"/>
            <a:ext cx="7377953" cy="400110"/>
          </a:xfrm>
          <a:prstGeom prst="rect">
            <a:avLst/>
          </a:prstGeom>
          <a:noFill/>
        </p:spPr>
        <p:txBody>
          <a:bodyPr wrap="square" rtlCol="0">
            <a:spAutoFit/>
          </a:bodyPr>
          <a:lstStyle/>
          <a:p>
            <a:r>
              <a:rPr lang="en-IN" sz="2000" b="1" dirty="0"/>
              <a:t>Example of Data Visualization : </a:t>
            </a:r>
            <a:r>
              <a:rPr lang="en-IN" sz="2000" b="1" dirty="0" err="1"/>
              <a:t>Barchart</a:t>
            </a:r>
            <a:endParaRPr lang="en-IN" sz="2000" b="1" dirty="0"/>
          </a:p>
        </p:txBody>
      </p:sp>
    </p:spTree>
    <p:extLst>
      <p:ext uri="{BB962C8B-B14F-4D97-AF65-F5344CB8AC3E}">
        <p14:creationId xmlns:p14="http://schemas.microsoft.com/office/powerpoint/2010/main" val="215692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66CEC-861D-41D2-BFB9-BC590A397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859" y="365207"/>
            <a:ext cx="5429748" cy="6127586"/>
          </a:xfrm>
          <a:prstGeom prst="rect">
            <a:avLst/>
          </a:prstGeom>
        </p:spPr>
      </p:pic>
      <p:sp>
        <p:nvSpPr>
          <p:cNvPr id="2" name="TextBox 1">
            <a:extLst>
              <a:ext uri="{FF2B5EF4-FFF2-40B4-BE49-F238E27FC236}">
                <a16:creationId xmlns:a16="http://schemas.microsoft.com/office/drawing/2014/main" id="{7897D27A-DEAD-45F0-AA13-95007C0CDCDC}"/>
              </a:ext>
            </a:extLst>
          </p:cNvPr>
          <p:cNvSpPr txBox="1"/>
          <p:nvPr/>
        </p:nvSpPr>
        <p:spPr>
          <a:xfrm flipH="1">
            <a:off x="7459530" y="842682"/>
            <a:ext cx="4185622" cy="707886"/>
          </a:xfrm>
          <a:prstGeom prst="rect">
            <a:avLst/>
          </a:prstGeom>
          <a:noFill/>
        </p:spPr>
        <p:txBody>
          <a:bodyPr wrap="square" rtlCol="0">
            <a:spAutoFit/>
          </a:bodyPr>
          <a:lstStyle/>
          <a:p>
            <a:r>
              <a:rPr lang="en-IN" sz="2000" b="1" dirty="0"/>
              <a:t>Example of Data Visualization : Boxplot</a:t>
            </a:r>
          </a:p>
        </p:txBody>
      </p:sp>
    </p:spTree>
    <p:extLst>
      <p:ext uri="{BB962C8B-B14F-4D97-AF65-F5344CB8AC3E}">
        <p14:creationId xmlns:p14="http://schemas.microsoft.com/office/powerpoint/2010/main" val="468774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9F65-703E-F954-03A9-531CBE9D6FF4}"/>
              </a:ext>
            </a:extLst>
          </p:cNvPr>
          <p:cNvSpPr>
            <a:spLocks noGrp="1"/>
          </p:cNvSpPr>
          <p:nvPr>
            <p:ph type="title"/>
          </p:nvPr>
        </p:nvSpPr>
        <p:spPr>
          <a:xfrm>
            <a:off x="2231136" y="543351"/>
            <a:ext cx="7729728" cy="1188720"/>
          </a:xfrm>
        </p:spPr>
        <p:txBody>
          <a:bodyPr/>
          <a:lstStyle/>
          <a:p>
            <a:r>
              <a:rPr lang="en-IN" b="1" dirty="0">
                <a:latin typeface="Cambria" panose="02040503050406030204" pitchFamily="18" charset="0"/>
                <a:ea typeface="Cambria" panose="02040503050406030204" pitchFamily="18" charset="0"/>
              </a:rPr>
              <a:t>Feature Engineering</a:t>
            </a:r>
          </a:p>
        </p:txBody>
      </p:sp>
      <p:sp>
        <p:nvSpPr>
          <p:cNvPr id="3" name="Content Placeholder 2">
            <a:extLst>
              <a:ext uri="{FF2B5EF4-FFF2-40B4-BE49-F238E27FC236}">
                <a16:creationId xmlns:a16="http://schemas.microsoft.com/office/drawing/2014/main" id="{5BDCF4AA-AAE7-B8A6-76C6-5C6D6E157E80}"/>
              </a:ext>
            </a:extLst>
          </p:cNvPr>
          <p:cNvSpPr>
            <a:spLocks noGrp="1"/>
          </p:cNvSpPr>
          <p:nvPr>
            <p:ph idx="1"/>
          </p:nvPr>
        </p:nvSpPr>
        <p:spPr>
          <a:xfrm>
            <a:off x="1534668" y="2113849"/>
            <a:ext cx="9122664" cy="1984841"/>
          </a:xfrm>
        </p:spPr>
        <p:txBody>
          <a:bodyPr>
            <a:normAutofit/>
          </a:bodyPr>
          <a:lstStyle/>
          <a:p>
            <a:pPr marL="0" indent="0">
              <a:buNone/>
            </a:pPr>
            <a:r>
              <a:rPr lang="en-US" b="0" i="0" dirty="0">
                <a:solidFill>
                  <a:srgbClr val="3C4449"/>
                </a:solidFill>
                <a:effectLst/>
                <a:latin typeface="Cambria" panose="02040503050406030204" pitchFamily="18" charset="0"/>
                <a:ea typeface="Cambria" panose="02040503050406030204" pitchFamily="18" charset="0"/>
              </a:rPr>
              <a:t>Feature engineering refers to manipulation — addition, deletion, combination, mutation — of the data set to improve machine learning model training, leading to better performance and greater accuracy. </a:t>
            </a:r>
          </a:p>
          <a:p>
            <a:pPr marL="0" indent="0">
              <a:buNone/>
            </a:pPr>
            <a:r>
              <a:rPr lang="en-US" b="0" i="0" dirty="0">
                <a:solidFill>
                  <a:srgbClr val="3C4449"/>
                </a:solidFill>
                <a:effectLst/>
                <a:latin typeface="Cambria" panose="02040503050406030204" pitchFamily="18" charset="0"/>
                <a:ea typeface="Cambria" panose="02040503050406030204" pitchFamily="18" charset="0"/>
              </a:rPr>
              <a:t>Effective feature engineering is based on sound knowledge of the business problem and the available data sources.</a:t>
            </a: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3D5F073-F7F7-44D9-CE3C-60CA9121A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025" y="3980329"/>
            <a:ext cx="5341481" cy="2613673"/>
          </a:xfrm>
          <a:prstGeom prst="rect">
            <a:avLst/>
          </a:prstGeom>
        </p:spPr>
      </p:pic>
    </p:spTree>
    <p:extLst>
      <p:ext uri="{BB962C8B-B14F-4D97-AF65-F5344CB8AC3E}">
        <p14:creationId xmlns:p14="http://schemas.microsoft.com/office/powerpoint/2010/main" val="1422367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B9E1F2A-65E1-48E2-550E-AC9957637C4C}"/>
              </a:ext>
            </a:extLst>
          </p:cNvPr>
          <p:cNvSpPr>
            <a:spLocks noGrp="1"/>
          </p:cNvSpPr>
          <p:nvPr>
            <p:ph type="subTitle" idx="1"/>
          </p:nvPr>
        </p:nvSpPr>
        <p:spPr>
          <a:xfrm>
            <a:off x="1524000" y="627529"/>
            <a:ext cx="9144000" cy="6006353"/>
          </a:xfrm>
        </p:spPr>
        <p:txBody>
          <a:bodyPr>
            <a:normAutofit/>
          </a:bodyPr>
          <a:lstStyle/>
          <a:p>
            <a:pPr algn="l">
              <a:buFont typeface="Arial" panose="020B0604020202020204" pitchFamily="34" charset="0"/>
              <a:buChar char="•"/>
            </a:pPr>
            <a:r>
              <a:rPr lang="en-US" b="1" i="0" dirty="0">
                <a:solidFill>
                  <a:srgbClr val="000000"/>
                </a:solidFill>
                <a:effectLst/>
                <a:latin typeface="Cambria" panose="02040503050406030204" pitchFamily="18" charset="0"/>
                <a:ea typeface="Cambria" panose="02040503050406030204" pitchFamily="18" charset="0"/>
              </a:rPr>
              <a:t>Scaling and normalization</a:t>
            </a:r>
            <a:r>
              <a:rPr lang="en-US" b="0" i="0" dirty="0">
                <a:solidFill>
                  <a:srgbClr val="000000"/>
                </a:solidFill>
                <a:effectLst/>
                <a:latin typeface="Cambria" panose="02040503050406030204" pitchFamily="18" charset="0"/>
                <a:ea typeface="Cambria" panose="02040503050406030204" pitchFamily="18" charset="0"/>
              </a:rPr>
              <a:t> means adjusting the range and center of data to ease learning and improve the interpretation of the results. </a:t>
            </a:r>
          </a:p>
          <a:p>
            <a:pPr algn="l">
              <a:buFont typeface="Arial" panose="020B0604020202020204" pitchFamily="34" charset="0"/>
              <a:buChar char="•"/>
            </a:pPr>
            <a:r>
              <a:rPr lang="en-US" b="1" i="0" dirty="0">
                <a:solidFill>
                  <a:srgbClr val="000000"/>
                </a:solidFill>
                <a:effectLst/>
                <a:latin typeface="Cambria" panose="02040503050406030204" pitchFamily="18" charset="0"/>
                <a:ea typeface="Cambria" panose="02040503050406030204" pitchFamily="18" charset="0"/>
              </a:rPr>
              <a:t>Feature selection</a:t>
            </a:r>
            <a:r>
              <a:rPr lang="en-US" b="0" i="0" dirty="0">
                <a:solidFill>
                  <a:srgbClr val="000000"/>
                </a:solidFill>
                <a:effectLst/>
                <a:latin typeface="Cambria" panose="02040503050406030204" pitchFamily="18" charset="0"/>
                <a:ea typeface="Cambria" panose="02040503050406030204" pitchFamily="18" charset="0"/>
              </a:rPr>
              <a:t> means removing features because they are unimportant, redundant, or outright counterproductive to learning. Sometimes you simply have too many features and need fewer.</a:t>
            </a:r>
          </a:p>
          <a:p>
            <a:pPr algn="l">
              <a:buFont typeface="Arial" panose="020B0604020202020204" pitchFamily="34" charset="0"/>
              <a:buChar char="•"/>
            </a:pPr>
            <a:r>
              <a:rPr lang="en-US" b="1" i="0" dirty="0">
                <a:solidFill>
                  <a:srgbClr val="000000"/>
                </a:solidFill>
                <a:effectLst/>
                <a:latin typeface="Cambria" panose="02040503050406030204" pitchFamily="18" charset="0"/>
                <a:ea typeface="Cambria" panose="02040503050406030204" pitchFamily="18" charset="0"/>
              </a:rPr>
              <a:t>Feature coding</a:t>
            </a:r>
            <a:r>
              <a:rPr lang="en-US" b="0" i="0" dirty="0">
                <a:solidFill>
                  <a:srgbClr val="000000"/>
                </a:solidFill>
                <a:effectLst/>
                <a:latin typeface="Cambria" panose="02040503050406030204" pitchFamily="18" charset="0"/>
                <a:ea typeface="Cambria" panose="02040503050406030204" pitchFamily="18" charset="0"/>
              </a:rPr>
              <a:t> involves choosing a set of symbolic values to represent different categories. Concepts can be captured with a single column that comprises multiple values, or they can be captured with multiple columns, each of which represents a single value and has a true or false in each field. For example, feature coding can indicate whether a particular row of data was collected on a holiday. This is a form of feature construction. </a:t>
            </a:r>
          </a:p>
          <a:p>
            <a:pPr algn="l">
              <a:buFont typeface="Arial" panose="020B0604020202020204" pitchFamily="34" charset="0"/>
              <a:buChar char="•"/>
            </a:pPr>
            <a:r>
              <a:rPr lang="en-US" b="1" i="0" dirty="0">
                <a:solidFill>
                  <a:srgbClr val="000000"/>
                </a:solidFill>
                <a:effectLst/>
                <a:latin typeface="Cambria" panose="02040503050406030204" pitchFamily="18" charset="0"/>
                <a:ea typeface="Cambria" panose="02040503050406030204" pitchFamily="18" charset="0"/>
              </a:rPr>
              <a:t>Feature extraction</a:t>
            </a:r>
            <a:r>
              <a:rPr lang="en-US" b="0" i="0" dirty="0">
                <a:solidFill>
                  <a:srgbClr val="000000"/>
                </a:solidFill>
                <a:effectLst/>
                <a:latin typeface="Cambria" panose="02040503050406030204" pitchFamily="18" charset="0"/>
                <a:ea typeface="Cambria" panose="02040503050406030204" pitchFamily="18" charset="0"/>
              </a:rPr>
              <a:t> means moving from low-level features that are unsuitable for learning — practically speaking, you get poor testing results — to higher-level features that are useful for learning. Often feature extraction is valuable when you have specific data formats — like images or text — that have to be converted to a tabular row-column, example-feature format.</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8741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A03C-EF6C-4327-7A81-FA49B1644138}"/>
              </a:ext>
            </a:extLst>
          </p:cNvPr>
          <p:cNvSpPr>
            <a:spLocks noGrp="1"/>
          </p:cNvSpPr>
          <p:nvPr>
            <p:ph type="ctrTitle"/>
          </p:nvPr>
        </p:nvSpPr>
        <p:spPr>
          <a:xfrm>
            <a:off x="1524000" y="349625"/>
            <a:ext cx="9144000" cy="1066800"/>
          </a:xfrm>
        </p:spPr>
        <p:txBody>
          <a:bodyPr>
            <a:normAutofit/>
          </a:bodyPr>
          <a:lstStyle/>
          <a:p>
            <a:r>
              <a:rPr lang="en-IN" dirty="0">
                <a:latin typeface="Cambria" panose="02040503050406030204" pitchFamily="18" charset="0"/>
                <a:ea typeface="Cambria" panose="02040503050406030204" pitchFamily="18" charset="0"/>
              </a:rPr>
              <a:t>Content</a:t>
            </a:r>
          </a:p>
        </p:txBody>
      </p:sp>
      <p:sp>
        <p:nvSpPr>
          <p:cNvPr id="3" name="Subtitle 2">
            <a:extLst>
              <a:ext uri="{FF2B5EF4-FFF2-40B4-BE49-F238E27FC236}">
                <a16:creationId xmlns:a16="http://schemas.microsoft.com/office/drawing/2014/main" id="{9F7D3D6B-9658-4211-FCCA-662AB99367DA}"/>
              </a:ext>
            </a:extLst>
          </p:cNvPr>
          <p:cNvSpPr>
            <a:spLocks noGrp="1"/>
          </p:cNvSpPr>
          <p:nvPr>
            <p:ph type="subTitle" idx="1"/>
          </p:nvPr>
        </p:nvSpPr>
        <p:spPr>
          <a:xfrm>
            <a:off x="1524000" y="1640542"/>
            <a:ext cx="9144000" cy="4778188"/>
          </a:xfrm>
        </p:spPr>
        <p:txBody>
          <a:bodyPr>
            <a:normAutofit fontScale="92500" lnSpcReduction="10000"/>
          </a:bodyPr>
          <a:lstStyle/>
          <a:p>
            <a:pPr marL="342900" indent="-342900" algn="l">
              <a:buFont typeface="Arial" panose="020B0604020202020204" pitchFamily="34" charset="0"/>
              <a:buChar char="•"/>
            </a:pPr>
            <a:r>
              <a:rPr lang="en-IN" dirty="0">
                <a:solidFill>
                  <a:schemeClr val="bg1"/>
                </a:solidFill>
                <a:latin typeface="Cambria" panose="02040503050406030204" pitchFamily="18" charset="0"/>
                <a:ea typeface="Cambria" panose="02040503050406030204" pitchFamily="18" charset="0"/>
              </a:rPr>
              <a:t>Introduction</a:t>
            </a:r>
          </a:p>
          <a:p>
            <a:pPr marL="342900" indent="-342900" algn="l">
              <a:buFont typeface="Arial" panose="020B0604020202020204" pitchFamily="34" charset="0"/>
              <a:buChar char="•"/>
            </a:pPr>
            <a:r>
              <a:rPr lang="en-IN" dirty="0">
                <a:solidFill>
                  <a:schemeClr val="bg1"/>
                </a:solidFill>
                <a:latin typeface="Cambria" panose="02040503050406030204" pitchFamily="18" charset="0"/>
                <a:ea typeface="Cambria" panose="02040503050406030204" pitchFamily="18" charset="0"/>
              </a:rPr>
              <a:t>Project Workflow</a:t>
            </a:r>
          </a:p>
          <a:p>
            <a:pPr marL="342900" indent="-342900" algn="l">
              <a:buFont typeface="Arial" panose="020B0604020202020204" pitchFamily="34" charset="0"/>
              <a:buChar char="•"/>
            </a:pPr>
            <a:r>
              <a:rPr lang="en-IN" dirty="0">
                <a:solidFill>
                  <a:schemeClr val="bg1"/>
                </a:solidFill>
                <a:latin typeface="Cambria" panose="02040503050406030204" pitchFamily="18" charset="0"/>
                <a:ea typeface="Cambria" panose="02040503050406030204" pitchFamily="18" charset="0"/>
              </a:rPr>
              <a:t>Dataset </a:t>
            </a:r>
          </a:p>
          <a:p>
            <a:pPr marL="342900" indent="-342900" algn="l">
              <a:buFont typeface="Arial" panose="020B0604020202020204" pitchFamily="34" charset="0"/>
              <a:buChar char="•"/>
            </a:pPr>
            <a:r>
              <a:rPr lang="en-IN" dirty="0">
                <a:solidFill>
                  <a:schemeClr val="bg1"/>
                </a:solidFill>
                <a:latin typeface="Cambria" panose="02040503050406030204" pitchFamily="18" charset="0"/>
                <a:ea typeface="Cambria" panose="02040503050406030204" pitchFamily="18" charset="0"/>
              </a:rPr>
              <a:t>EDA</a:t>
            </a:r>
          </a:p>
          <a:p>
            <a:pPr marL="342900" indent="-342900" algn="l">
              <a:buFont typeface="Arial" panose="020B0604020202020204" pitchFamily="34" charset="0"/>
              <a:buChar char="•"/>
            </a:pPr>
            <a:r>
              <a:rPr lang="en-IN" dirty="0">
                <a:solidFill>
                  <a:schemeClr val="bg1"/>
                </a:solidFill>
                <a:latin typeface="Cambria" panose="02040503050406030204" pitchFamily="18" charset="0"/>
                <a:ea typeface="Cambria" panose="02040503050406030204" pitchFamily="18" charset="0"/>
              </a:rPr>
              <a:t>Feature Engineering</a:t>
            </a:r>
          </a:p>
          <a:p>
            <a:pPr marL="342900" indent="-342900" algn="l">
              <a:buFont typeface="Arial" panose="020B0604020202020204" pitchFamily="34" charset="0"/>
              <a:buChar char="•"/>
            </a:pPr>
            <a:r>
              <a:rPr lang="en-IN" dirty="0">
                <a:solidFill>
                  <a:schemeClr val="bg1"/>
                </a:solidFill>
                <a:latin typeface="Cambria" panose="02040503050406030204" pitchFamily="18" charset="0"/>
                <a:ea typeface="Cambria" panose="02040503050406030204" pitchFamily="18" charset="0"/>
              </a:rPr>
              <a:t>Model Selection</a:t>
            </a:r>
          </a:p>
          <a:p>
            <a:pPr marL="342900" indent="-342900" algn="l">
              <a:buFont typeface="Arial" panose="020B0604020202020204" pitchFamily="34" charset="0"/>
              <a:buChar char="•"/>
            </a:pPr>
            <a:r>
              <a:rPr lang="en-IN" dirty="0">
                <a:solidFill>
                  <a:schemeClr val="bg1"/>
                </a:solidFill>
                <a:latin typeface="Cambria" panose="02040503050406030204" pitchFamily="18" charset="0"/>
                <a:ea typeface="Cambria" panose="02040503050406030204" pitchFamily="18" charset="0"/>
              </a:rPr>
              <a:t>Model Building &amp; Training</a:t>
            </a:r>
          </a:p>
          <a:p>
            <a:pPr marL="342900" indent="-342900" algn="l">
              <a:buFont typeface="Arial" panose="020B0604020202020204" pitchFamily="34" charset="0"/>
              <a:buChar char="•"/>
            </a:pPr>
            <a:r>
              <a:rPr lang="en-IN" dirty="0">
                <a:solidFill>
                  <a:schemeClr val="bg1"/>
                </a:solidFill>
                <a:latin typeface="Cambria" panose="02040503050406030204" pitchFamily="18" charset="0"/>
                <a:ea typeface="Cambria" panose="02040503050406030204" pitchFamily="18" charset="0"/>
              </a:rPr>
              <a:t>Result</a:t>
            </a:r>
          </a:p>
          <a:p>
            <a:pPr marL="342900" indent="-342900" algn="l">
              <a:buFont typeface="Arial" panose="020B0604020202020204" pitchFamily="34" charset="0"/>
              <a:buChar char="•"/>
            </a:pPr>
            <a:r>
              <a:rPr lang="en-IN" dirty="0">
                <a:solidFill>
                  <a:schemeClr val="bg1"/>
                </a:solidFill>
                <a:latin typeface="Cambria" panose="02040503050406030204" pitchFamily="18" charset="0"/>
                <a:ea typeface="Cambria" panose="02040503050406030204" pitchFamily="18" charset="0"/>
              </a:rPr>
              <a:t>Deployment</a:t>
            </a:r>
          </a:p>
          <a:p>
            <a:pPr marL="342900" indent="-342900" algn="l">
              <a:buFont typeface="Arial" panose="020B0604020202020204" pitchFamily="34" charset="0"/>
              <a:buChar char="•"/>
            </a:pPr>
            <a:r>
              <a:rPr lang="en-IN" dirty="0" err="1">
                <a:solidFill>
                  <a:schemeClr val="bg1"/>
                </a:solidFill>
                <a:latin typeface="Cambria" panose="02040503050406030204" pitchFamily="18" charset="0"/>
                <a:ea typeface="Cambria" panose="02040503050406030204" pitchFamily="18" charset="0"/>
              </a:rPr>
              <a:t>Streamlit</a:t>
            </a:r>
            <a:r>
              <a:rPr lang="en-IN" dirty="0">
                <a:solidFill>
                  <a:schemeClr val="bg1"/>
                </a:solidFill>
                <a:latin typeface="Cambria" panose="02040503050406030204" pitchFamily="18" charset="0"/>
                <a:ea typeface="Cambria" panose="02040503050406030204" pitchFamily="18" charset="0"/>
              </a:rPr>
              <a:t>  App</a:t>
            </a:r>
          </a:p>
          <a:p>
            <a:pPr marL="342900" indent="-342900" algn="l">
              <a:buFont typeface="Arial" panose="020B0604020202020204" pitchFamily="34" charset="0"/>
              <a:buChar char="•"/>
            </a:pPr>
            <a:r>
              <a:rPr lang="en-IN" dirty="0">
                <a:solidFill>
                  <a:schemeClr val="bg1"/>
                </a:solidFill>
                <a:latin typeface="Cambria" panose="02040503050406030204" pitchFamily="18" charset="0"/>
                <a:ea typeface="Cambria" panose="02040503050406030204" pitchFamily="18" charset="0"/>
              </a:rPr>
              <a:t>Conclusion</a:t>
            </a:r>
          </a:p>
          <a:p>
            <a:pPr marL="342900" indent="-342900" algn="l">
              <a:buFont typeface="Arial" panose="020B0604020202020204" pitchFamily="34" charset="0"/>
              <a:buChar char="•"/>
            </a:pPr>
            <a:r>
              <a:rPr lang="en-IN" dirty="0">
                <a:solidFill>
                  <a:schemeClr val="bg1"/>
                </a:solidFill>
                <a:latin typeface="Cambria" panose="02040503050406030204" pitchFamily="18" charset="0"/>
                <a:ea typeface="Cambria" panose="02040503050406030204" pitchFamily="18" charset="0"/>
              </a:rPr>
              <a:t>References</a:t>
            </a:r>
          </a:p>
        </p:txBody>
      </p:sp>
    </p:spTree>
    <p:extLst>
      <p:ext uri="{BB962C8B-B14F-4D97-AF65-F5344CB8AC3E}">
        <p14:creationId xmlns:p14="http://schemas.microsoft.com/office/powerpoint/2010/main" val="490237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E99288-5FAC-5EE5-C351-5C2A384AD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418" y="1770597"/>
            <a:ext cx="8161727" cy="4397121"/>
          </a:xfrm>
          <a:prstGeom prst="rect">
            <a:avLst/>
          </a:prstGeom>
        </p:spPr>
      </p:pic>
      <p:sp>
        <p:nvSpPr>
          <p:cNvPr id="2" name="TextBox 1">
            <a:extLst>
              <a:ext uri="{FF2B5EF4-FFF2-40B4-BE49-F238E27FC236}">
                <a16:creationId xmlns:a16="http://schemas.microsoft.com/office/drawing/2014/main" id="{2A3554C1-1A7A-4A73-BB93-7BFF267C1B93}"/>
              </a:ext>
            </a:extLst>
          </p:cNvPr>
          <p:cNvSpPr txBox="1"/>
          <p:nvPr/>
        </p:nvSpPr>
        <p:spPr>
          <a:xfrm>
            <a:off x="1943418" y="887505"/>
            <a:ext cx="6517341" cy="461665"/>
          </a:xfrm>
          <a:prstGeom prst="rect">
            <a:avLst/>
          </a:prstGeom>
          <a:noFill/>
        </p:spPr>
        <p:txBody>
          <a:bodyPr wrap="square" rtlCol="0">
            <a:spAutoFit/>
          </a:bodyPr>
          <a:lstStyle/>
          <a:p>
            <a:r>
              <a:rPr lang="en-IN" sz="2400" b="1" dirty="0"/>
              <a:t>Example of Feature Engineering is :</a:t>
            </a:r>
          </a:p>
        </p:txBody>
      </p:sp>
    </p:spTree>
    <p:extLst>
      <p:ext uri="{BB962C8B-B14F-4D97-AF65-F5344CB8AC3E}">
        <p14:creationId xmlns:p14="http://schemas.microsoft.com/office/powerpoint/2010/main" val="545514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3B07-6732-F30C-3C44-52C0D89C0836}"/>
              </a:ext>
            </a:extLst>
          </p:cNvPr>
          <p:cNvSpPr>
            <a:spLocks noGrp="1"/>
          </p:cNvSpPr>
          <p:nvPr>
            <p:ph type="ctrTitle"/>
          </p:nvPr>
        </p:nvSpPr>
        <p:spPr>
          <a:xfrm>
            <a:off x="1524000" y="333469"/>
            <a:ext cx="9144000" cy="1011237"/>
          </a:xfrm>
        </p:spPr>
        <p:txBody>
          <a:bodyPr>
            <a:normAutofit/>
          </a:bodyPr>
          <a:lstStyle/>
          <a:p>
            <a:r>
              <a:rPr lang="en-IN" b="1" dirty="0">
                <a:latin typeface="Cambria" panose="02040503050406030204" pitchFamily="18" charset="0"/>
                <a:ea typeface="Cambria" panose="02040503050406030204" pitchFamily="18" charset="0"/>
              </a:rPr>
              <a:t>Model Selection</a:t>
            </a:r>
          </a:p>
        </p:txBody>
      </p:sp>
      <p:sp>
        <p:nvSpPr>
          <p:cNvPr id="3" name="Subtitle 2">
            <a:extLst>
              <a:ext uri="{FF2B5EF4-FFF2-40B4-BE49-F238E27FC236}">
                <a16:creationId xmlns:a16="http://schemas.microsoft.com/office/drawing/2014/main" id="{7723FCE3-F270-6525-A20F-ED6C03996289}"/>
              </a:ext>
            </a:extLst>
          </p:cNvPr>
          <p:cNvSpPr>
            <a:spLocks noGrp="1"/>
          </p:cNvSpPr>
          <p:nvPr>
            <p:ph type="subTitle" idx="1"/>
          </p:nvPr>
        </p:nvSpPr>
        <p:spPr>
          <a:xfrm>
            <a:off x="1524000" y="1730189"/>
            <a:ext cx="9144000" cy="4794342"/>
          </a:xfrm>
        </p:spPr>
        <p:txBody>
          <a:bodyPr>
            <a:normAutofit/>
          </a:bodyPr>
          <a:lstStyle/>
          <a:p>
            <a:pPr algn="l"/>
            <a:r>
              <a:rPr lang="en-US" b="0" i="0" dirty="0">
                <a:solidFill>
                  <a:schemeClr val="bg1"/>
                </a:solidFill>
                <a:effectLst/>
                <a:latin typeface="Cambria" panose="02040503050406030204" pitchFamily="18" charset="0"/>
                <a:ea typeface="Cambria" panose="02040503050406030204" pitchFamily="18" charset="0"/>
              </a:rPr>
              <a:t>Model selection is the process of selecting the best model from all the available models for a particular business problem on the basis of different criterions such as robustness and model complexity.</a:t>
            </a:r>
          </a:p>
          <a:p>
            <a:pPr algn="l"/>
            <a:r>
              <a:rPr lang="en-US" dirty="0">
                <a:solidFill>
                  <a:schemeClr val="bg1"/>
                </a:solidFill>
                <a:latin typeface="Cambria" panose="02040503050406030204" pitchFamily="18" charset="0"/>
                <a:ea typeface="Cambria" panose="02040503050406030204" pitchFamily="18" charset="0"/>
              </a:rPr>
              <a:t>We have trained and evaluated our dataset with the given model:</a:t>
            </a:r>
            <a:endParaRPr lang="en-US" b="0" i="0" dirty="0">
              <a:solidFill>
                <a:schemeClr val="bg1"/>
              </a:solidFill>
              <a:effectLst/>
              <a:latin typeface="Cambria" panose="02040503050406030204" pitchFamily="18" charset="0"/>
              <a:ea typeface="Cambria" panose="02040503050406030204" pitchFamily="18" charset="0"/>
            </a:endParaRPr>
          </a:p>
          <a:p>
            <a:pPr algn="l">
              <a:buFont typeface="+mj-lt"/>
              <a:buAutoNum type="arabicPeriod"/>
            </a:pPr>
            <a:r>
              <a:rPr lang="en-US" b="1" i="0" dirty="0">
                <a:solidFill>
                  <a:schemeClr val="bg1"/>
                </a:solidFill>
                <a:effectLst/>
                <a:latin typeface="Cambria" panose="02040503050406030204" pitchFamily="18" charset="0"/>
                <a:ea typeface="Cambria" panose="02040503050406030204" pitchFamily="18" charset="0"/>
              </a:rPr>
              <a:t>- Linear Regression</a:t>
            </a:r>
          </a:p>
          <a:p>
            <a:pPr algn="l">
              <a:buFont typeface="+mj-lt"/>
              <a:buAutoNum type="arabicPeriod"/>
            </a:pPr>
            <a:r>
              <a:rPr lang="en-US" b="1" i="0" dirty="0">
                <a:solidFill>
                  <a:schemeClr val="bg1"/>
                </a:solidFill>
                <a:effectLst/>
                <a:latin typeface="Cambria" panose="02040503050406030204" pitchFamily="18" charset="0"/>
                <a:ea typeface="Cambria" panose="02040503050406030204" pitchFamily="18" charset="0"/>
              </a:rPr>
              <a:t>- Ridge Regression</a:t>
            </a:r>
          </a:p>
          <a:p>
            <a:pPr algn="l">
              <a:buFont typeface="+mj-lt"/>
              <a:buAutoNum type="arabicPeriod"/>
            </a:pPr>
            <a:r>
              <a:rPr lang="en-US" b="1" dirty="0">
                <a:solidFill>
                  <a:schemeClr val="bg1"/>
                </a:solidFill>
                <a:latin typeface="Cambria" panose="02040503050406030204" pitchFamily="18" charset="0"/>
                <a:ea typeface="Cambria" panose="02040503050406030204" pitchFamily="18" charset="0"/>
              </a:rPr>
              <a:t>- Lasso Regression</a:t>
            </a:r>
            <a:endParaRPr lang="en-US" b="1" i="0" dirty="0">
              <a:solidFill>
                <a:schemeClr val="bg1"/>
              </a:solidFill>
              <a:effectLst/>
              <a:latin typeface="Cambria" panose="02040503050406030204" pitchFamily="18" charset="0"/>
              <a:ea typeface="Cambria" panose="02040503050406030204" pitchFamily="18" charset="0"/>
            </a:endParaRPr>
          </a:p>
          <a:p>
            <a:pPr algn="l">
              <a:buFont typeface="+mj-lt"/>
              <a:buAutoNum type="arabicPeriod"/>
            </a:pPr>
            <a:r>
              <a:rPr lang="en-US" b="1" i="0" dirty="0">
                <a:solidFill>
                  <a:schemeClr val="bg1"/>
                </a:solidFill>
                <a:effectLst/>
                <a:latin typeface="Cambria" panose="02040503050406030204" pitchFamily="18" charset="0"/>
                <a:ea typeface="Cambria" panose="02040503050406030204" pitchFamily="18" charset="0"/>
              </a:rPr>
              <a:t>- KNN</a:t>
            </a:r>
          </a:p>
          <a:p>
            <a:pPr algn="l">
              <a:buFont typeface="+mj-lt"/>
              <a:buAutoNum type="arabicPeriod"/>
            </a:pPr>
            <a:r>
              <a:rPr lang="en-US" b="1" i="0" dirty="0">
                <a:solidFill>
                  <a:schemeClr val="bg1"/>
                </a:solidFill>
                <a:effectLst/>
                <a:latin typeface="Cambria" panose="02040503050406030204" pitchFamily="18" charset="0"/>
                <a:ea typeface="Cambria" panose="02040503050406030204" pitchFamily="18" charset="0"/>
              </a:rPr>
              <a:t>- Support Vector Machines (SVM)</a:t>
            </a:r>
          </a:p>
          <a:p>
            <a:pPr algn="l">
              <a:buFont typeface="+mj-lt"/>
              <a:buAutoNum type="arabicPeriod"/>
            </a:pPr>
            <a:r>
              <a:rPr lang="en-US" b="1" dirty="0">
                <a:solidFill>
                  <a:schemeClr val="bg1"/>
                </a:solidFill>
                <a:latin typeface="Cambria" panose="02040503050406030204" pitchFamily="18" charset="0"/>
                <a:ea typeface="Cambria" panose="02040503050406030204" pitchFamily="18" charset="0"/>
              </a:rPr>
              <a:t>- Random Forest</a:t>
            </a:r>
            <a:endParaRPr lang="en-IN"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9155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A696-EB32-F569-4381-0F388210D12C}"/>
              </a:ext>
            </a:extLst>
          </p:cNvPr>
          <p:cNvSpPr>
            <a:spLocks noGrp="1"/>
          </p:cNvSpPr>
          <p:nvPr>
            <p:ph type="ctrTitle"/>
          </p:nvPr>
        </p:nvSpPr>
        <p:spPr>
          <a:xfrm>
            <a:off x="1102658" y="170329"/>
            <a:ext cx="9708777" cy="995083"/>
          </a:xfrm>
        </p:spPr>
        <p:txBody>
          <a:bodyPr>
            <a:normAutofit/>
          </a:bodyPr>
          <a:lstStyle/>
          <a:p>
            <a:r>
              <a:rPr lang="en-IN" b="1" dirty="0">
                <a:latin typeface="Cambria" panose="02040503050406030204" pitchFamily="18" charset="0"/>
                <a:ea typeface="Cambria" panose="02040503050406030204" pitchFamily="18" charset="0"/>
              </a:rPr>
              <a:t>Model Building and Training</a:t>
            </a:r>
          </a:p>
        </p:txBody>
      </p:sp>
      <p:sp>
        <p:nvSpPr>
          <p:cNvPr id="3" name="Subtitle 2">
            <a:extLst>
              <a:ext uri="{FF2B5EF4-FFF2-40B4-BE49-F238E27FC236}">
                <a16:creationId xmlns:a16="http://schemas.microsoft.com/office/drawing/2014/main" id="{0094C107-3D9E-2DDB-B5D2-09C7ADC982A4}"/>
              </a:ext>
            </a:extLst>
          </p:cNvPr>
          <p:cNvSpPr>
            <a:spLocks noGrp="1"/>
          </p:cNvSpPr>
          <p:nvPr>
            <p:ph type="subTitle" idx="1"/>
          </p:nvPr>
        </p:nvSpPr>
        <p:spPr>
          <a:xfrm>
            <a:off x="1102659" y="1506071"/>
            <a:ext cx="10533529" cy="4957482"/>
          </a:xfrm>
        </p:spPr>
        <p:txBody>
          <a:bodyPr>
            <a:normAutofit/>
          </a:bodyPr>
          <a:lstStyle/>
          <a:p>
            <a:pPr marL="342900" indent="-342900" algn="l">
              <a:buFont typeface="Arial" panose="020B0604020202020204" pitchFamily="34" charset="0"/>
              <a:buChar char="•"/>
            </a:pPr>
            <a:r>
              <a:rPr lang="en-US" sz="1900" b="0" i="0" dirty="0">
                <a:solidFill>
                  <a:schemeClr val="bg1"/>
                </a:solidFill>
                <a:effectLst/>
                <a:latin typeface="Cambria" panose="02040503050406030204" pitchFamily="18" charset="0"/>
                <a:ea typeface="Cambria" panose="02040503050406030204" pitchFamily="18" charset="0"/>
                <a:cs typeface="Arial" panose="020B0604020202020204" pitchFamily="34" charset="0"/>
              </a:rPr>
              <a:t>A training model is a dataset that is used to train an ML algorithm. It consists of the sample output data and the corresponding sets of input data that have an influence on the output. The training model is used to run the input data through the algorithm to correlate the processed output against the sample output. The result from this correlation is used to modify the model.</a:t>
            </a:r>
          </a:p>
          <a:p>
            <a:pPr marL="342900" indent="-342900" algn="l">
              <a:buFont typeface="Arial" panose="020B0604020202020204" pitchFamily="34" charset="0"/>
              <a:buChar char="•"/>
            </a:pPr>
            <a:r>
              <a:rPr lang="en-US" sz="1900" b="0" i="0" dirty="0">
                <a:solidFill>
                  <a:schemeClr val="bg1"/>
                </a:solidFill>
                <a:effectLst/>
                <a:latin typeface="Cambria" panose="02040503050406030204" pitchFamily="18" charset="0"/>
                <a:ea typeface="Cambria" panose="02040503050406030204" pitchFamily="18" charset="0"/>
                <a:cs typeface="Arial" panose="020B0604020202020204" pitchFamily="34" charset="0"/>
              </a:rPr>
              <a:t>This iterative process is called “model fitting”. The accuracy of the training dataset or the validation dataset is critical for the precision of the model.</a:t>
            </a:r>
          </a:p>
          <a:p>
            <a:pPr marL="342900" indent="-342900" algn="l">
              <a:buFont typeface="Arial" panose="020B0604020202020204" pitchFamily="34" charset="0"/>
              <a:buChar char="•"/>
            </a:pPr>
            <a:r>
              <a:rPr lang="en-US" sz="1900" b="0" i="0" dirty="0">
                <a:solidFill>
                  <a:schemeClr val="bg1"/>
                </a:solidFill>
                <a:effectLst/>
                <a:latin typeface="Cambria" panose="02040503050406030204" pitchFamily="18" charset="0"/>
                <a:ea typeface="Cambria" panose="02040503050406030204" pitchFamily="18" charset="0"/>
                <a:cs typeface="Arial" panose="020B0604020202020204" pitchFamily="34" charset="0"/>
              </a:rPr>
              <a:t>Model training in machine language is the process of feeding an ML algorithm with data to help identify and learn good values for all attributes involved. There are several types of machine learning models, of which the most common ones are supervised and unsupervised learning.</a:t>
            </a:r>
          </a:p>
        </p:txBody>
      </p:sp>
      <p:pic>
        <p:nvPicPr>
          <p:cNvPr id="5" name="Picture 4">
            <a:extLst>
              <a:ext uri="{FF2B5EF4-FFF2-40B4-BE49-F238E27FC236}">
                <a16:creationId xmlns:a16="http://schemas.microsoft.com/office/drawing/2014/main" id="{BB04ADA5-85C6-A1CD-F6CA-845CD47FD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665" y="4671023"/>
            <a:ext cx="4703522" cy="20166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6063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17D9-A8AD-D82E-FB64-0F7EF0A4E146}"/>
              </a:ext>
            </a:extLst>
          </p:cNvPr>
          <p:cNvSpPr>
            <a:spLocks noGrp="1"/>
          </p:cNvSpPr>
          <p:nvPr>
            <p:ph type="ctrTitle"/>
          </p:nvPr>
        </p:nvSpPr>
        <p:spPr>
          <a:xfrm>
            <a:off x="1524000" y="549556"/>
            <a:ext cx="9144000" cy="965479"/>
          </a:xfrm>
        </p:spPr>
        <p:txBody>
          <a:bodyPr>
            <a:normAutofit/>
          </a:bodyPr>
          <a:lstStyle/>
          <a:p>
            <a:r>
              <a:rPr lang="en-IN" b="1" dirty="0">
                <a:latin typeface="Cambria" panose="02040503050406030204" pitchFamily="18" charset="0"/>
                <a:ea typeface="Cambria" panose="02040503050406030204" pitchFamily="18" charset="0"/>
              </a:rPr>
              <a:t>Result</a:t>
            </a:r>
          </a:p>
        </p:txBody>
      </p:sp>
      <p:pic>
        <p:nvPicPr>
          <p:cNvPr id="4" name="Picture 3">
            <a:extLst>
              <a:ext uri="{FF2B5EF4-FFF2-40B4-BE49-F238E27FC236}">
                <a16:creationId xmlns:a16="http://schemas.microsoft.com/office/drawing/2014/main" id="{9CE6C3F5-C7FB-23A9-BC3B-85CA7CE14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754" y="3757992"/>
            <a:ext cx="6386113" cy="868755"/>
          </a:xfrm>
          <a:prstGeom prst="rect">
            <a:avLst/>
          </a:prstGeom>
        </p:spPr>
      </p:pic>
      <p:sp>
        <p:nvSpPr>
          <p:cNvPr id="7" name="TextBox 6">
            <a:extLst>
              <a:ext uri="{FF2B5EF4-FFF2-40B4-BE49-F238E27FC236}">
                <a16:creationId xmlns:a16="http://schemas.microsoft.com/office/drawing/2014/main" id="{D216FF34-3BA2-026F-4D21-693254ECFE98}"/>
              </a:ext>
            </a:extLst>
          </p:cNvPr>
          <p:cNvSpPr txBox="1"/>
          <p:nvPr/>
        </p:nvSpPr>
        <p:spPr>
          <a:xfrm>
            <a:off x="1399288" y="2109626"/>
            <a:ext cx="10250212" cy="954107"/>
          </a:xfrm>
          <a:prstGeom prst="rect">
            <a:avLst/>
          </a:prstGeom>
          <a:noFill/>
        </p:spPr>
        <p:txBody>
          <a:bodyPr wrap="square" rtlCol="0">
            <a:spAutoFit/>
          </a:bodyPr>
          <a:lstStyle/>
          <a:p>
            <a:r>
              <a:rPr lang="en-IN" sz="2800" dirty="0">
                <a:solidFill>
                  <a:schemeClr val="bg1"/>
                </a:solidFill>
              </a:rPr>
              <a:t>The r2 score for the models is very close so, we are going to use linear regression as our model for simplicity.</a:t>
            </a:r>
          </a:p>
        </p:txBody>
      </p:sp>
      <p:pic>
        <p:nvPicPr>
          <p:cNvPr id="9" name="Picture 8">
            <a:extLst>
              <a:ext uri="{FF2B5EF4-FFF2-40B4-BE49-F238E27FC236}">
                <a16:creationId xmlns:a16="http://schemas.microsoft.com/office/drawing/2014/main" id="{0B9C927B-F17E-2C78-60E2-93704FCE4244}"/>
              </a:ext>
            </a:extLst>
          </p:cNvPr>
          <p:cNvPicPr>
            <a:picLocks noChangeAspect="1"/>
          </p:cNvPicPr>
          <p:nvPr/>
        </p:nvPicPr>
        <p:blipFill rotWithShape="1">
          <a:blip r:embed="rId3">
            <a:extLst>
              <a:ext uri="{28A0092B-C50C-407E-A947-70E740481C1C}">
                <a14:useLocalDpi xmlns:a14="http://schemas.microsoft.com/office/drawing/2010/main" val="0"/>
              </a:ext>
            </a:extLst>
          </a:blip>
          <a:srcRect b="28052"/>
          <a:stretch/>
        </p:blipFill>
        <p:spPr>
          <a:xfrm>
            <a:off x="6970808" y="4938253"/>
            <a:ext cx="3414056" cy="1272029"/>
          </a:xfrm>
          <a:prstGeom prst="rect">
            <a:avLst/>
          </a:prstGeom>
        </p:spPr>
      </p:pic>
    </p:spTree>
    <p:extLst>
      <p:ext uri="{BB962C8B-B14F-4D97-AF65-F5344CB8AC3E}">
        <p14:creationId xmlns:p14="http://schemas.microsoft.com/office/powerpoint/2010/main" val="2158535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4C0C-AB89-09D3-B494-482096A5F129}"/>
              </a:ext>
            </a:extLst>
          </p:cNvPr>
          <p:cNvSpPr>
            <a:spLocks noGrp="1"/>
          </p:cNvSpPr>
          <p:nvPr>
            <p:ph type="title"/>
          </p:nvPr>
        </p:nvSpPr>
        <p:spPr>
          <a:xfrm>
            <a:off x="2231136" y="435774"/>
            <a:ext cx="7729728" cy="1188720"/>
          </a:xfrm>
        </p:spPr>
        <p:txBody>
          <a:bodyPr/>
          <a:lstStyle/>
          <a:p>
            <a:pPr algn="ctr"/>
            <a:r>
              <a:rPr lang="en-IN" b="1" dirty="0">
                <a:latin typeface="Cambria" panose="02040503050406030204" pitchFamily="18" charset="0"/>
                <a:ea typeface="Cambria" panose="02040503050406030204" pitchFamily="18" charset="0"/>
              </a:rPr>
              <a:t>Deployment</a:t>
            </a:r>
          </a:p>
        </p:txBody>
      </p:sp>
      <p:sp>
        <p:nvSpPr>
          <p:cNvPr id="3" name="Content Placeholder 2">
            <a:extLst>
              <a:ext uri="{FF2B5EF4-FFF2-40B4-BE49-F238E27FC236}">
                <a16:creationId xmlns:a16="http://schemas.microsoft.com/office/drawing/2014/main" id="{584DDBEA-9549-F0CF-1012-063787A7EB89}"/>
              </a:ext>
            </a:extLst>
          </p:cNvPr>
          <p:cNvSpPr>
            <a:spLocks noGrp="1"/>
          </p:cNvSpPr>
          <p:nvPr>
            <p:ph idx="1"/>
          </p:nvPr>
        </p:nvSpPr>
        <p:spPr>
          <a:xfrm>
            <a:off x="1725706" y="2119481"/>
            <a:ext cx="8740588" cy="4058591"/>
          </a:xfrm>
        </p:spPr>
        <p:txBody>
          <a:bodyPr>
            <a:normAutofit fontScale="85000" lnSpcReduction="20000"/>
          </a:bodyPr>
          <a:lstStyle/>
          <a:p>
            <a:r>
              <a:rPr lang="en-US" b="0" i="0" dirty="0">
                <a:solidFill>
                  <a:srgbClr val="0F0F0F"/>
                </a:solidFill>
                <a:effectLst/>
                <a:latin typeface="Cambria" panose="02040503050406030204" pitchFamily="18" charset="0"/>
                <a:ea typeface="Cambria" panose="02040503050406030204" pitchFamily="18" charset="0"/>
              </a:rPr>
              <a:t>Deploying a machine learning model involves making the model available for use in a real-world environment, where it can generate predictions or classifications on new, unseen data. </a:t>
            </a:r>
          </a:p>
          <a:p>
            <a:r>
              <a:rPr lang="en-US" b="0" i="0" dirty="0">
                <a:solidFill>
                  <a:srgbClr val="0F0F0F"/>
                </a:solidFill>
                <a:effectLst/>
                <a:latin typeface="Cambria" panose="02040503050406030204" pitchFamily="18" charset="0"/>
                <a:ea typeface="Cambria" panose="02040503050406030204" pitchFamily="18" charset="0"/>
              </a:rPr>
              <a:t>The deployment process includes various steps to ensure the model is integrated into the production environment effectively.</a:t>
            </a:r>
          </a:p>
          <a:p>
            <a:r>
              <a:rPr lang="en-US" b="0" i="0" dirty="0">
                <a:solidFill>
                  <a:srgbClr val="0F0F0F"/>
                </a:solidFill>
                <a:effectLst/>
                <a:latin typeface="Cambria" panose="02040503050406030204" pitchFamily="18" charset="0"/>
                <a:ea typeface="Cambria" panose="02040503050406030204" pitchFamily="18" charset="0"/>
              </a:rPr>
              <a:t>Integration of Machine Learning Model into an existing production environment where the user can enter the input to generate output &amp; later it can used in making business decisions.</a:t>
            </a:r>
          </a:p>
          <a:p>
            <a:r>
              <a:rPr lang="en-US" b="0" i="0" dirty="0">
                <a:solidFill>
                  <a:srgbClr val="0F0F0F"/>
                </a:solidFill>
                <a:effectLst/>
                <a:latin typeface="Cambria" panose="02040503050406030204" pitchFamily="18" charset="0"/>
                <a:ea typeface="Cambria" panose="02040503050406030204" pitchFamily="18" charset="0"/>
              </a:rPr>
              <a:t>In Python , we can achieve the same by using different frameworks</a:t>
            </a:r>
          </a:p>
          <a:p>
            <a:pPr marL="0" indent="0">
              <a:buNone/>
            </a:pPr>
            <a:r>
              <a:rPr lang="en-US" b="0" i="0" dirty="0">
                <a:solidFill>
                  <a:srgbClr val="0F0F0F"/>
                </a:solidFill>
                <a:effectLst/>
                <a:latin typeface="Cambria" panose="02040503050406030204" pitchFamily="18" charset="0"/>
                <a:ea typeface="Cambria" panose="02040503050406030204" pitchFamily="18" charset="0"/>
              </a:rPr>
              <a:t>	Django</a:t>
            </a:r>
          </a:p>
          <a:p>
            <a:pPr marL="0" indent="0">
              <a:buNone/>
            </a:pPr>
            <a:r>
              <a:rPr lang="en-US" dirty="0">
                <a:solidFill>
                  <a:srgbClr val="0F0F0F"/>
                </a:solidFill>
                <a:latin typeface="Cambria" panose="02040503050406030204" pitchFamily="18" charset="0"/>
                <a:ea typeface="Cambria" panose="02040503050406030204" pitchFamily="18" charset="0"/>
              </a:rPr>
              <a:t>	</a:t>
            </a:r>
            <a:r>
              <a:rPr lang="en-US" b="0" i="0" dirty="0">
                <a:solidFill>
                  <a:srgbClr val="0F0F0F"/>
                </a:solidFill>
                <a:effectLst/>
                <a:latin typeface="Cambria" panose="02040503050406030204" pitchFamily="18" charset="0"/>
                <a:ea typeface="Cambria" panose="02040503050406030204" pitchFamily="18" charset="0"/>
              </a:rPr>
              <a:t>Flask</a:t>
            </a:r>
          </a:p>
          <a:p>
            <a:pPr marL="0" indent="0">
              <a:buNone/>
            </a:pPr>
            <a:r>
              <a:rPr lang="en-US" dirty="0">
                <a:solidFill>
                  <a:srgbClr val="0F0F0F"/>
                </a:solidFill>
                <a:latin typeface="Cambria" panose="02040503050406030204" pitchFamily="18" charset="0"/>
                <a:ea typeface="Cambria" panose="02040503050406030204" pitchFamily="18" charset="0"/>
              </a:rPr>
              <a:t>	</a:t>
            </a:r>
            <a:r>
              <a:rPr lang="en-US" b="0" i="0" dirty="0" err="1">
                <a:solidFill>
                  <a:srgbClr val="0F0F0F"/>
                </a:solidFill>
                <a:effectLst/>
                <a:latin typeface="Cambria" panose="02040503050406030204" pitchFamily="18" charset="0"/>
                <a:ea typeface="Cambria" panose="02040503050406030204" pitchFamily="18" charset="0"/>
              </a:rPr>
              <a:t>Streamlit</a:t>
            </a:r>
            <a:endParaRPr lang="en-US" b="0" i="0" dirty="0">
              <a:solidFill>
                <a:srgbClr val="0F0F0F"/>
              </a:solidFill>
              <a:effectLst/>
              <a:latin typeface="Cambria" panose="02040503050406030204" pitchFamily="18" charset="0"/>
              <a:ea typeface="Cambria" panose="02040503050406030204" pitchFamily="18" charset="0"/>
            </a:endParaRPr>
          </a:p>
          <a:p>
            <a:r>
              <a:rPr lang="en-US" b="0" i="0" dirty="0" err="1">
                <a:solidFill>
                  <a:srgbClr val="0F0F0F"/>
                </a:solidFill>
                <a:effectLst/>
                <a:latin typeface="Cambria" panose="02040503050406030204" pitchFamily="18" charset="0"/>
                <a:ea typeface="Cambria" panose="02040503050406030204" pitchFamily="18" charset="0"/>
              </a:rPr>
              <a:t>Rshiny</a:t>
            </a:r>
            <a:r>
              <a:rPr lang="en-US" b="0" i="0" dirty="0">
                <a:solidFill>
                  <a:srgbClr val="0F0F0F"/>
                </a:solidFill>
                <a:effectLst/>
                <a:latin typeface="Cambria" panose="02040503050406030204" pitchFamily="18" charset="0"/>
                <a:ea typeface="Cambria" panose="02040503050406030204" pitchFamily="18" charset="0"/>
              </a:rPr>
              <a:t> is another powerful extension based on R to build interactive dashboards</a:t>
            </a:r>
          </a:p>
          <a:p>
            <a:r>
              <a:rPr lang="en-US" b="0" i="0" dirty="0" err="1">
                <a:solidFill>
                  <a:srgbClr val="0F0F0F"/>
                </a:solidFill>
                <a:effectLst/>
                <a:latin typeface="Cambria" panose="02040503050406030204" pitchFamily="18" charset="0"/>
                <a:ea typeface="Cambria" panose="02040503050406030204" pitchFamily="18" charset="0"/>
              </a:rPr>
              <a:t>Streamlit</a:t>
            </a:r>
            <a:r>
              <a:rPr lang="en-US" b="0" i="0" dirty="0">
                <a:solidFill>
                  <a:srgbClr val="0F0F0F"/>
                </a:solidFill>
                <a:effectLst/>
                <a:latin typeface="Cambria" panose="02040503050406030204" pitchFamily="18" charset="0"/>
                <a:ea typeface="Cambria" panose="02040503050406030204" pitchFamily="18" charset="0"/>
              </a:rPr>
              <a:t> is a popular Python library that allows you to create web applications for machine learning models with minimal effort. </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URL for the deployment- https://co2emissions-x79efojlybch6mnpxgj7uc.streamlit.app/</a:t>
            </a:r>
          </a:p>
        </p:txBody>
      </p:sp>
    </p:spTree>
    <p:extLst>
      <p:ext uri="{BB962C8B-B14F-4D97-AF65-F5344CB8AC3E}">
        <p14:creationId xmlns:p14="http://schemas.microsoft.com/office/powerpoint/2010/main" val="2671131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E982-13D2-4C8D-AFCA-C555F3F23D92}"/>
              </a:ext>
            </a:extLst>
          </p:cNvPr>
          <p:cNvSpPr>
            <a:spLocks noGrp="1"/>
          </p:cNvSpPr>
          <p:nvPr>
            <p:ph type="title"/>
          </p:nvPr>
        </p:nvSpPr>
        <p:spPr>
          <a:xfrm>
            <a:off x="2231136" y="1712258"/>
            <a:ext cx="2672558" cy="441153"/>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B74E8CE7-F963-40D7-8024-F37FB6C68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200" y="998070"/>
            <a:ext cx="9885599" cy="4861859"/>
          </a:xfrm>
        </p:spPr>
      </p:pic>
    </p:spTree>
    <p:extLst>
      <p:ext uri="{BB962C8B-B14F-4D97-AF65-F5344CB8AC3E}">
        <p14:creationId xmlns:p14="http://schemas.microsoft.com/office/powerpoint/2010/main" val="1499269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0FF3-A0E7-D162-EEEE-105CD4F8371B}"/>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69943F50-7D34-667E-B74B-1F13B395403F}"/>
              </a:ext>
            </a:extLst>
          </p:cNvPr>
          <p:cNvSpPr>
            <a:spLocks noGrp="1"/>
          </p:cNvSpPr>
          <p:nvPr>
            <p:ph idx="1"/>
          </p:nvPr>
        </p:nvSpPr>
        <p:spPr/>
        <p:txBody>
          <a:bodyPr>
            <a:normAutofit lnSpcReduction="10000"/>
          </a:bodyPr>
          <a:lstStyle/>
          <a:p>
            <a:pPr>
              <a:buFont typeface="Wingdings" panose="05000000000000000000" pitchFamily="2" charset="2"/>
              <a:buChar char="ü"/>
            </a:pPr>
            <a:r>
              <a:rPr lang="en-US" sz="2800" b="0" dirty="0">
                <a:effectLst/>
                <a:latin typeface="Cambria" panose="02040503050406030204" pitchFamily="18" charset="0"/>
                <a:ea typeface="Cambria" panose="02040503050406030204" pitchFamily="18" charset="0"/>
                <a:cs typeface="Times New Roman" panose="02020603050405020304" pitchFamily="18" charset="0"/>
              </a:rPr>
              <a:t> By doing data pre-processing,</a:t>
            </a:r>
            <a:r>
              <a:rPr lang="en-US" sz="2800" dirty="0">
                <a:latin typeface="Cambria" panose="02040503050406030204" pitchFamily="18" charset="0"/>
                <a:ea typeface="Cambria" panose="02040503050406030204" pitchFamily="18" charset="0"/>
                <a:cs typeface="Times New Roman" panose="02020603050405020304" pitchFamily="18" charset="0"/>
              </a:rPr>
              <a:t> we can convert the original data into clean and understandable data.</a:t>
            </a:r>
            <a:endParaRPr lang="en-US" sz="2800" b="0" dirty="0">
              <a:effectLst/>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ü"/>
            </a:pPr>
            <a:r>
              <a:rPr lang="en-US" sz="2800" b="0" dirty="0">
                <a:effectLst/>
                <a:latin typeface="Cambria" panose="02040503050406030204" pitchFamily="18" charset="0"/>
                <a:ea typeface="Cambria" panose="02040503050406030204" pitchFamily="18" charset="0"/>
                <a:cs typeface="Times New Roman" panose="02020603050405020304" pitchFamily="18" charset="0"/>
              </a:rPr>
              <a:t> Linear Regression is a good model for prediction.</a:t>
            </a:r>
            <a:endParaRPr lang="en-US" sz="28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US" sz="2800" dirty="0">
                <a:solidFill>
                  <a:schemeClr val="tx1"/>
                </a:solidFill>
                <a:latin typeface="Cambria" panose="02040503050406030204" pitchFamily="18" charset="0"/>
                <a:ea typeface="Cambria" panose="02040503050406030204" pitchFamily="18" charset="0"/>
                <a:cs typeface="Times New Roman" panose="02020603050405020304" pitchFamily="18" charset="0"/>
              </a:rPr>
              <a:t> Linear Regression is found to be the most accurate to </a:t>
            </a:r>
            <a:r>
              <a:rPr lang="en-US" sz="2800" b="0" dirty="0">
                <a:effectLst/>
                <a:latin typeface="Cambria" panose="02040503050406030204" pitchFamily="18" charset="0"/>
                <a:ea typeface="Cambria" panose="02040503050406030204" pitchFamily="18" charset="0"/>
                <a:cs typeface="Times New Roman" panose="02020603050405020304" pitchFamily="18" charset="0"/>
              </a:rPr>
              <a:t>the CO2 emission by vehicles</a:t>
            </a:r>
            <a:r>
              <a:rPr lang="en-US" sz="2800"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endParaRPr lang="en-US" sz="2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3652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E12B-28F2-389C-2FC9-1907CC9FFCFF}"/>
              </a:ext>
            </a:extLst>
          </p:cNvPr>
          <p:cNvSpPr>
            <a:spLocks noGrp="1"/>
          </p:cNvSpPr>
          <p:nvPr>
            <p:ph type="title"/>
          </p:nvPr>
        </p:nvSpPr>
        <p:spPr>
          <a:xfrm>
            <a:off x="838200" y="2651125"/>
            <a:ext cx="10515600" cy="1325563"/>
          </a:xfrm>
        </p:spPr>
        <p:txBody>
          <a:bodyPr>
            <a:normAutofit fontScale="90000"/>
          </a:bodyPr>
          <a:lstStyle/>
          <a:p>
            <a:pPr algn="ctr"/>
            <a:r>
              <a:rPr lang="en-IN" sz="8800" b="1" dirty="0">
                <a:latin typeface="Cambria" panose="02040503050406030204" pitchFamily="18" charset="0"/>
                <a:ea typeface="Cambria" panose="02040503050406030204" pitchFamily="18" charset="0"/>
              </a:rPr>
              <a:t>Thank You !!!</a:t>
            </a:r>
          </a:p>
        </p:txBody>
      </p:sp>
    </p:spTree>
    <p:extLst>
      <p:ext uri="{BB962C8B-B14F-4D97-AF65-F5344CB8AC3E}">
        <p14:creationId xmlns:p14="http://schemas.microsoft.com/office/powerpoint/2010/main" val="181495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1F37-CA79-6BAB-DDE0-92EF20E12100}"/>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ED57D6BC-EC87-69FB-ACD1-3E322E418402}"/>
              </a:ext>
            </a:extLst>
          </p:cNvPr>
          <p:cNvSpPr>
            <a:spLocks noGrp="1"/>
          </p:cNvSpPr>
          <p:nvPr>
            <p:ph idx="1"/>
          </p:nvPr>
        </p:nvSpPr>
        <p:spPr>
          <a:xfrm>
            <a:off x="1201271" y="2638044"/>
            <a:ext cx="9529482" cy="3942050"/>
          </a:xfrm>
        </p:spPr>
        <p:txBody>
          <a:bodyPr>
            <a:normAutofit/>
          </a:bodyPr>
          <a:lstStyle/>
          <a:p>
            <a:r>
              <a:rPr lang="en-US" b="0" i="0" dirty="0">
                <a:effectLst/>
                <a:latin typeface="Cambria" panose="02040503050406030204" pitchFamily="18" charset="0"/>
                <a:ea typeface="Cambria" panose="02040503050406030204" pitchFamily="18" charset="0"/>
              </a:rPr>
              <a:t>Carbon dioxide (CO2) is a major component of a vehicle's tailpipe emissions. Motor vehicles are estimated to contribute nearly 24% of the world's direct CO2 emissions.</a:t>
            </a:r>
          </a:p>
          <a:p>
            <a:r>
              <a:rPr lang="en-IN" b="0" i="0" dirty="0">
                <a:solidFill>
                  <a:srgbClr val="3C4043"/>
                </a:solidFill>
                <a:effectLst/>
                <a:latin typeface="Cambria" panose="02040503050406030204" pitchFamily="18" charset="0"/>
                <a:ea typeface="Cambria" panose="02040503050406030204" pitchFamily="18" charset="0"/>
              </a:rPr>
              <a:t>CO2 emissions have significant environmental impacts.</a:t>
            </a:r>
            <a:endParaRPr lang="en-US" b="0" i="0" dirty="0">
              <a:effectLst/>
              <a:latin typeface="Cambria" panose="02040503050406030204" pitchFamily="18" charset="0"/>
              <a:ea typeface="Cambria" panose="02040503050406030204" pitchFamily="18" charset="0"/>
            </a:endParaRPr>
          </a:p>
          <a:p>
            <a:r>
              <a:rPr lang="en-US" b="0" i="0" dirty="0">
                <a:solidFill>
                  <a:srgbClr val="3C4043"/>
                </a:solidFill>
                <a:effectLst/>
                <a:latin typeface="Cambria" panose="02040503050406030204" pitchFamily="18" charset="0"/>
                <a:ea typeface="Cambria" panose="02040503050406030204" pitchFamily="18" charset="0"/>
              </a:rPr>
              <a:t>The accumulation of CO2 in the atmosphere contributes to the greenhouse effect, trapping heat and causing global warming.</a:t>
            </a:r>
            <a:endParaRPr lang="en-US" dirty="0">
              <a:solidFill>
                <a:srgbClr val="3C4043"/>
              </a:solidFill>
              <a:latin typeface="Cambria" panose="02040503050406030204" pitchFamily="18" charset="0"/>
              <a:ea typeface="Cambria" panose="02040503050406030204" pitchFamily="18" charset="0"/>
            </a:endParaRPr>
          </a:p>
          <a:p>
            <a:r>
              <a:rPr lang="en-US" b="0" i="0" dirty="0">
                <a:solidFill>
                  <a:srgbClr val="3C4043"/>
                </a:solidFill>
                <a:effectLst/>
                <a:latin typeface="Cambria" panose="02040503050406030204" pitchFamily="18" charset="0"/>
                <a:ea typeface="Cambria" panose="02040503050406030204" pitchFamily="18" charset="0"/>
              </a:rPr>
              <a:t>The long-term consequences of climate change can negatively impact human health, agriculture, biodiversity, and socio-economic systems.</a:t>
            </a:r>
          </a:p>
          <a:p>
            <a:r>
              <a:rPr lang="en-IN" dirty="0">
                <a:latin typeface="Cambria" panose="02040503050406030204" pitchFamily="18" charset="0"/>
                <a:ea typeface="Cambria" panose="02040503050406030204" pitchFamily="18" charset="0"/>
              </a:rPr>
              <a:t>So, in this project we </a:t>
            </a:r>
            <a:r>
              <a:rPr lang="en-US" b="0" i="0" dirty="0">
                <a:solidFill>
                  <a:srgbClr val="0F0F0F"/>
                </a:solidFill>
                <a:effectLst/>
                <a:latin typeface="Cambria" panose="02040503050406030204" pitchFamily="18" charset="0"/>
                <a:ea typeface="Cambria" panose="02040503050406030204" pitchFamily="18" charset="0"/>
              </a:rPr>
              <a:t>develop a predictive model that establishes the relationship between various car engine features and the emissions of carbon dioxide.</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9166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B2EE-EEFF-332A-AFBF-C36D107AADF0}"/>
              </a:ext>
            </a:extLst>
          </p:cNvPr>
          <p:cNvSpPr>
            <a:spLocks noGrp="1"/>
          </p:cNvSpPr>
          <p:nvPr>
            <p:ph type="ctrTitle"/>
          </p:nvPr>
        </p:nvSpPr>
        <p:spPr>
          <a:xfrm>
            <a:off x="1425389" y="186464"/>
            <a:ext cx="9144000" cy="851648"/>
          </a:xfrm>
        </p:spPr>
        <p:txBody>
          <a:bodyPr>
            <a:normAutofit fontScale="90000"/>
          </a:bodyPr>
          <a:lstStyle/>
          <a:p>
            <a:br>
              <a:rPr lang="en-IN" dirty="0"/>
            </a:br>
            <a:r>
              <a:rPr lang="en-IN" b="1" dirty="0">
                <a:latin typeface="Cambria" panose="02040503050406030204" pitchFamily="18" charset="0"/>
                <a:ea typeface="Cambria" panose="02040503050406030204" pitchFamily="18" charset="0"/>
              </a:rPr>
              <a:t>Workflow</a:t>
            </a:r>
          </a:p>
        </p:txBody>
      </p:sp>
      <p:sp>
        <p:nvSpPr>
          <p:cNvPr id="4" name="Rectangle: Rounded Corners 3">
            <a:extLst>
              <a:ext uri="{FF2B5EF4-FFF2-40B4-BE49-F238E27FC236}">
                <a16:creationId xmlns:a16="http://schemas.microsoft.com/office/drawing/2014/main" id="{BE0FEE4C-6604-4D7E-B1A2-81639FEF65B5}"/>
              </a:ext>
            </a:extLst>
          </p:cNvPr>
          <p:cNvSpPr/>
          <p:nvPr/>
        </p:nvSpPr>
        <p:spPr>
          <a:xfrm>
            <a:off x="1326777" y="1497107"/>
            <a:ext cx="1775012" cy="11564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Collection</a:t>
            </a:r>
          </a:p>
        </p:txBody>
      </p:sp>
      <p:sp>
        <p:nvSpPr>
          <p:cNvPr id="5" name="Rectangle: Rounded Corners 4">
            <a:extLst>
              <a:ext uri="{FF2B5EF4-FFF2-40B4-BE49-F238E27FC236}">
                <a16:creationId xmlns:a16="http://schemas.microsoft.com/office/drawing/2014/main" id="{0D2C3AAF-A461-EA0D-1117-819847E4E1CE}"/>
              </a:ext>
            </a:extLst>
          </p:cNvPr>
          <p:cNvSpPr/>
          <p:nvPr/>
        </p:nvSpPr>
        <p:spPr>
          <a:xfrm>
            <a:off x="1326777" y="3176215"/>
            <a:ext cx="1775012" cy="11564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EDA</a:t>
            </a:r>
          </a:p>
        </p:txBody>
      </p:sp>
      <p:sp>
        <p:nvSpPr>
          <p:cNvPr id="6" name="Rectangle: Rounded Corners 5">
            <a:extLst>
              <a:ext uri="{FF2B5EF4-FFF2-40B4-BE49-F238E27FC236}">
                <a16:creationId xmlns:a16="http://schemas.microsoft.com/office/drawing/2014/main" id="{8C192A24-C49B-8546-F96A-D95F37ED8D99}"/>
              </a:ext>
            </a:extLst>
          </p:cNvPr>
          <p:cNvSpPr/>
          <p:nvPr/>
        </p:nvSpPr>
        <p:spPr>
          <a:xfrm>
            <a:off x="1326777" y="4930590"/>
            <a:ext cx="1775012" cy="11564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Engineering</a:t>
            </a:r>
          </a:p>
        </p:txBody>
      </p:sp>
      <p:sp>
        <p:nvSpPr>
          <p:cNvPr id="7" name="Rectangle: Rounded Corners 6">
            <a:extLst>
              <a:ext uri="{FF2B5EF4-FFF2-40B4-BE49-F238E27FC236}">
                <a16:creationId xmlns:a16="http://schemas.microsoft.com/office/drawing/2014/main" id="{49C29C6E-A05B-3ACD-8EAC-15B906526645}"/>
              </a:ext>
            </a:extLst>
          </p:cNvPr>
          <p:cNvSpPr/>
          <p:nvPr/>
        </p:nvSpPr>
        <p:spPr>
          <a:xfrm>
            <a:off x="5208494" y="4930589"/>
            <a:ext cx="1775012" cy="11564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Selection</a:t>
            </a:r>
          </a:p>
        </p:txBody>
      </p:sp>
      <p:sp>
        <p:nvSpPr>
          <p:cNvPr id="8" name="Rectangle: Rounded Corners 7">
            <a:extLst>
              <a:ext uri="{FF2B5EF4-FFF2-40B4-BE49-F238E27FC236}">
                <a16:creationId xmlns:a16="http://schemas.microsoft.com/office/drawing/2014/main" id="{0B00E839-FE56-1475-0142-9CD0BED74A5D}"/>
              </a:ext>
            </a:extLst>
          </p:cNvPr>
          <p:cNvSpPr/>
          <p:nvPr/>
        </p:nvSpPr>
        <p:spPr>
          <a:xfrm>
            <a:off x="9018493" y="4930589"/>
            <a:ext cx="1775012" cy="11564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Training</a:t>
            </a:r>
          </a:p>
        </p:txBody>
      </p:sp>
      <p:sp>
        <p:nvSpPr>
          <p:cNvPr id="9" name="Rectangle: Rounded Corners 8">
            <a:extLst>
              <a:ext uri="{FF2B5EF4-FFF2-40B4-BE49-F238E27FC236}">
                <a16:creationId xmlns:a16="http://schemas.microsoft.com/office/drawing/2014/main" id="{E2E473E1-9FE0-92B8-0CC3-155D7C6DBFDB}"/>
              </a:ext>
            </a:extLst>
          </p:cNvPr>
          <p:cNvSpPr/>
          <p:nvPr/>
        </p:nvSpPr>
        <p:spPr>
          <a:xfrm>
            <a:off x="9018493" y="3176216"/>
            <a:ext cx="1775012" cy="11564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Evaluation</a:t>
            </a:r>
          </a:p>
        </p:txBody>
      </p:sp>
      <p:sp>
        <p:nvSpPr>
          <p:cNvPr id="10" name="Rectangle: Rounded Corners 9">
            <a:extLst>
              <a:ext uri="{FF2B5EF4-FFF2-40B4-BE49-F238E27FC236}">
                <a16:creationId xmlns:a16="http://schemas.microsoft.com/office/drawing/2014/main" id="{B6108833-925C-75A8-33E0-02DF4DE7080B}"/>
              </a:ext>
            </a:extLst>
          </p:cNvPr>
          <p:cNvSpPr/>
          <p:nvPr/>
        </p:nvSpPr>
        <p:spPr>
          <a:xfrm>
            <a:off x="9018493" y="1482307"/>
            <a:ext cx="1775012" cy="1156447"/>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Deployment</a:t>
            </a:r>
          </a:p>
        </p:txBody>
      </p:sp>
      <p:sp>
        <p:nvSpPr>
          <p:cNvPr id="13" name="Arrow: Down 12">
            <a:extLst>
              <a:ext uri="{FF2B5EF4-FFF2-40B4-BE49-F238E27FC236}">
                <a16:creationId xmlns:a16="http://schemas.microsoft.com/office/drawing/2014/main" id="{4D0B5C36-2B78-70F5-0D91-1038AAE2A239}"/>
              </a:ext>
            </a:extLst>
          </p:cNvPr>
          <p:cNvSpPr/>
          <p:nvPr/>
        </p:nvSpPr>
        <p:spPr>
          <a:xfrm>
            <a:off x="2084159" y="2653554"/>
            <a:ext cx="260245" cy="5226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ACBD4731-6125-C1CD-69AC-CAFE8B28EED2}"/>
              </a:ext>
            </a:extLst>
          </p:cNvPr>
          <p:cNvSpPr/>
          <p:nvPr/>
        </p:nvSpPr>
        <p:spPr>
          <a:xfrm>
            <a:off x="2084160" y="4332661"/>
            <a:ext cx="260245" cy="5831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258D805-F7B5-0CB7-5B7C-3B90E61551D5}"/>
              </a:ext>
            </a:extLst>
          </p:cNvPr>
          <p:cNvSpPr/>
          <p:nvPr/>
        </p:nvSpPr>
        <p:spPr>
          <a:xfrm rot="10800000">
            <a:off x="9775876" y="4332662"/>
            <a:ext cx="260245" cy="5831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6044CE5F-2D29-53B3-8870-127E9A25530B}"/>
              </a:ext>
            </a:extLst>
          </p:cNvPr>
          <p:cNvSpPr/>
          <p:nvPr/>
        </p:nvSpPr>
        <p:spPr>
          <a:xfrm rot="10800000">
            <a:off x="9775876" y="2646155"/>
            <a:ext cx="260245" cy="5226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BC708068-6E02-8965-84C6-3F8A25D798C6}"/>
              </a:ext>
            </a:extLst>
          </p:cNvPr>
          <p:cNvSpPr/>
          <p:nvPr/>
        </p:nvSpPr>
        <p:spPr>
          <a:xfrm>
            <a:off x="3101789" y="5389582"/>
            <a:ext cx="2106705" cy="2384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8ED3E93C-AE31-F6EC-6E7D-11CDE1546C2F}"/>
              </a:ext>
            </a:extLst>
          </p:cNvPr>
          <p:cNvSpPr/>
          <p:nvPr/>
        </p:nvSpPr>
        <p:spPr>
          <a:xfrm>
            <a:off x="6983506" y="5389582"/>
            <a:ext cx="2034987" cy="2384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624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54D6-7283-5102-13B8-F781C288972F}"/>
              </a:ext>
            </a:extLst>
          </p:cNvPr>
          <p:cNvSpPr>
            <a:spLocks noGrp="1"/>
          </p:cNvSpPr>
          <p:nvPr>
            <p:ph type="title"/>
          </p:nvPr>
        </p:nvSpPr>
        <p:spPr>
          <a:xfrm>
            <a:off x="838200" y="365125"/>
            <a:ext cx="10515600" cy="907863"/>
          </a:xfrm>
        </p:spPr>
        <p:txBody>
          <a:bodyPr/>
          <a:lstStyle/>
          <a:p>
            <a:r>
              <a:rPr lang="en-IN" b="1" dirty="0">
                <a:latin typeface="Cambria" panose="02040503050406030204" pitchFamily="18" charset="0"/>
                <a:ea typeface="Cambria" panose="02040503050406030204" pitchFamily="18" charset="0"/>
              </a:rPr>
              <a:t>Dataset</a:t>
            </a:r>
          </a:p>
        </p:txBody>
      </p:sp>
      <p:sp>
        <p:nvSpPr>
          <p:cNvPr id="3" name="Content Placeholder 2">
            <a:extLst>
              <a:ext uri="{FF2B5EF4-FFF2-40B4-BE49-F238E27FC236}">
                <a16:creationId xmlns:a16="http://schemas.microsoft.com/office/drawing/2014/main" id="{3A482FBC-B100-B402-F1F0-3E95C9A11954}"/>
              </a:ext>
            </a:extLst>
          </p:cNvPr>
          <p:cNvSpPr>
            <a:spLocks noGrp="1"/>
          </p:cNvSpPr>
          <p:nvPr>
            <p:ph idx="1"/>
          </p:nvPr>
        </p:nvSpPr>
        <p:spPr>
          <a:xfrm>
            <a:off x="838200" y="1362636"/>
            <a:ext cx="10515600" cy="5387788"/>
          </a:xfrm>
        </p:spPr>
        <p:txBody>
          <a:bodyPr>
            <a:normAutofit fontScale="77500" lnSpcReduction="20000"/>
          </a:bodyPr>
          <a:lstStyle/>
          <a:p>
            <a:r>
              <a:rPr lang="en-IN" sz="1800" dirty="0">
                <a:effectLst/>
                <a:latin typeface="Cambria" panose="02040503050406030204" pitchFamily="18" charset="0"/>
                <a:ea typeface="Cambria" panose="02040503050406030204" pitchFamily="18" charset="0"/>
              </a:rPr>
              <a:t>In our dataset the number of variables (columns) is 12, and the number of instances (rows) is 7385.</a:t>
            </a:r>
          </a:p>
          <a:p>
            <a:r>
              <a:rPr lang="en-IN" sz="1800" dirty="0">
                <a:latin typeface="Cambria" panose="02040503050406030204" pitchFamily="18" charset="0"/>
                <a:ea typeface="Cambria" panose="02040503050406030204" pitchFamily="18" charset="0"/>
              </a:rPr>
              <a:t>The columns are as follows:</a:t>
            </a:r>
          </a:p>
          <a:p>
            <a:pPr>
              <a:lnSpc>
                <a:spcPct val="115000"/>
              </a:lnSpc>
            </a:pPr>
            <a:r>
              <a:rPr lang="en-IN" sz="1800" b="1" dirty="0">
                <a:effectLst/>
                <a:latin typeface="Cambria" panose="02040503050406030204" pitchFamily="18" charset="0"/>
                <a:ea typeface="Cambria" panose="02040503050406030204" pitchFamily="18" charset="0"/>
              </a:rPr>
              <a:t>Make</a:t>
            </a:r>
            <a:r>
              <a:rPr lang="en-IN" sz="18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This tells us about the</a:t>
            </a:r>
            <a:r>
              <a:rPr lang="en-IN" sz="1800" dirty="0">
                <a:effectLst/>
                <a:latin typeface="Cambria" panose="02040503050406030204" pitchFamily="18" charset="0"/>
                <a:ea typeface="Cambria" panose="02040503050406030204" pitchFamily="18" charset="0"/>
              </a:rPr>
              <a:t> car brand.</a:t>
            </a:r>
          </a:p>
          <a:p>
            <a:pPr>
              <a:lnSpc>
                <a:spcPct val="115000"/>
              </a:lnSpc>
            </a:pPr>
            <a:r>
              <a:rPr lang="en-IN" sz="1800" b="1" dirty="0">
                <a:effectLst/>
                <a:latin typeface="Cambria" panose="02040503050406030204" pitchFamily="18" charset="0"/>
                <a:ea typeface="Cambria" panose="02040503050406030204" pitchFamily="18" charset="0"/>
              </a:rPr>
              <a:t>Model</a:t>
            </a:r>
            <a:r>
              <a:rPr lang="en-IN" sz="18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This tells us about</a:t>
            </a:r>
            <a:r>
              <a:rPr lang="en-IN" sz="1800" dirty="0">
                <a:effectLst/>
                <a:latin typeface="Cambria" panose="02040503050406030204" pitchFamily="18" charset="0"/>
                <a:ea typeface="Cambria" panose="02040503050406030204" pitchFamily="18" charset="0"/>
              </a:rPr>
              <a:t> the specific model of the car.</a:t>
            </a:r>
          </a:p>
          <a:p>
            <a:pPr>
              <a:lnSpc>
                <a:spcPct val="115000"/>
              </a:lnSpc>
            </a:pPr>
            <a:r>
              <a:rPr lang="en-IN" sz="1800" b="1" dirty="0">
                <a:effectLst/>
                <a:latin typeface="Cambria" panose="02040503050406030204" pitchFamily="18" charset="0"/>
                <a:ea typeface="Cambria" panose="02040503050406030204" pitchFamily="18" charset="0"/>
              </a:rPr>
              <a:t>Vehicle class</a:t>
            </a:r>
            <a:r>
              <a:rPr lang="en-IN" sz="1800" b="1" dirty="0">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 The type of body of the car e.g.</a:t>
            </a:r>
            <a:r>
              <a:rPr lang="en-IN" sz="1800" dirty="0">
                <a:latin typeface="Cambria" panose="02040503050406030204" pitchFamily="18" charset="0"/>
                <a:ea typeface="Cambria" panose="02040503050406030204" pitchFamily="18" charset="0"/>
              </a:rPr>
              <a:t>: compact, truck, two seater</a:t>
            </a:r>
            <a:r>
              <a:rPr lang="en-IN" sz="1800" dirty="0">
                <a:effectLst/>
                <a:latin typeface="Cambria" panose="02040503050406030204" pitchFamily="18" charset="0"/>
                <a:ea typeface="Cambria" panose="02040503050406030204" pitchFamily="18" charset="0"/>
              </a:rPr>
              <a:t>.</a:t>
            </a:r>
          </a:p>
          <a:p>
            <a:pPr>
              <a:lnSpc>
                <a:spcPct val="115000"/>
              </a:lnSpc>
            </a:pPr>
            <a:r>
              <a:rPr lang="en-IN" sz="1800" b="1" dirty="0">
                <a:effectLst/>
                <a:latin typeface="Cambria" panose="02040503050406030204" pitchFamily="18" charset="0"/>
                <a:ea typeface="Cambria" panose="02040503050406030204" pitchFamily="18" charset="0"/>
              </a:rPr>
              <a:t>Engine size</a:t>
            </a:r>
            <a:r>
              <a:rPr lang="en-IN" sz="1800" b="1" dirty="0">
                <a:latin typeface="Cambria" panose="02040503050406030204" pitchFamily="18" charset="0"/>
                <a:ea typeface="Cambria" panose="02040503050406030204" pitchFamily="18" charset="0"/>
              </a:rPr>
              <a:t>:</a:t>
            </a:r>
            <a:r>
              <a:rPr lang="en-IN" sz="1800" dirty="0">
                <a:effectLst/>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S</a:t>
            </a:r>
            <a:r>
              <a:rPr lang="en-IN" sz="1800" dirty="0">
                <a:effectLst/>
                <a:latin typeface="Cambria" panose="02040503050406030204" pitchFamily="18" charset="0"/>
                <a:ea typeface="Cambria" panose="02040503050406030204" pitchFamily="18" charset="0"/>
              </a:rPr>
              <a:t>ize of the car engine, in Liters.</a:t>
            </a:r>
          </a:p>
          <a:p>
            <a:pPr>
              <a:lnSpc>
                <a:spcPct val="115000"/>
              </a:lnSpc>
            </a:pPr>
            <a:r>
              <a:rPr lang="en-IN" sz="1800" b="1" dirty="0">
                <a:effectLst/>
                <a:latin typeface="Cambria" panose="02040503050406030204" pitchFamily="18" charset="0"/>
                <a:ea typeface="Cambria" panose="02040503050406030204" pitchFamily="18" charset="0"/>
              </a:rPr>
              <a:t>Cylinders:</a:t>
            </a:r>
            <a:r>
              <a:rPr lang="en-IN" sz="1800" dirty="0">
                <a:effectLst/>
                <a:latin typeface="Cambria" panose="02040503050406030204" pitchFamily="18" charset="0"/>
                <a:ea typeface="Cambria" panose="02040503050406030204" pitchFamily="18" charset="0"/>
              </a:rPr>
              <a:t> Number of cylinders. </a:t>
            </a:r>
            <a:r>
              <a:rPr lang="en-US" sz="1900" dirty="0">
                <a:latin typeface="Cambria" panose="02040503050406030204" pitchFamily="18" charset="0"/>
                <a:ea typeface="Cambria" panose="02040503050406030204" pitchFamily="18" charset="0"/>
                <a:cs typeface="Arial" panose="020B0604020202020204" pitchFamily="34" charset="0"/>
              </a:rPr>
              <a:t>A chamber in the engine where fuel is combusted to generate power.</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a:lnSpc>
                <a:spcPct val="115000"/>
              </a:lnSpc>
            </a:pPr>
            <a:r>
              <a:rPr lang="en-IN" sz="1800" b="1" dirty="0">
                <a:effectLst/>
                <a:latin typeface="Cambria" panose="02040503050406030204" pitchFamily="18" charset="0"/>
                <a:ea typeface="Cambria" panose="02040503050406030204" pitchFamily="18" charset="0"/>
              </a:rPr>
              <a:t>Transmission</a:t>
            </a:r>
            <a:r>
              <a:rPr lang="en-IN" sz="1800" b="1" dirty="0">
                <a:latin typeface="Cambria" panose="02040503050406030204" pitchFamily="18" charset="0"/>
                <a:ea typeface="Cambria" panose="02040503050406030204" pitchFamily="18" charset="0"/>
              </a:rPr>
              <a:t>: </a:t>
            </a:r>
            <a:r>
              <a:rPr lang="en-US" sz="1900" dirty="0">
                <a:solidFill>
                  <a:srgbClr val="0F0F0F"/>
                </a:solidFill>
                <a:latin typeface="Cambria" panose="02040503050406030204" pitchFamily="18" charset="0"/>
                <a:ea typeface="Cambria" panose="02040503050406030204" pitchFamily="18" charset="0"/>
                <a:cs typeface="Arial" panose="020B0604020202020204" pitchFamily="34" charset="0"/>
              </a:rPr>
              <a:t>It </a:t>
            </a:r>
            <a:r>
              <a:rPr lang="en-US" sz="1900" b="0" i="0" dirty="0">
                <a:solidFill>
                  <a:srgbClr val="0F0F0F"/>
                </a:solidFill>
                <a:effectLst/>
                <a:latin typeface="Cambria" panose="02040503050406030204" pitchFamily="18" charset="0"/>
                <a:ea typeface="Cambria" panose="02040503050406030204" pitchFamily="18" charset="0"/>
                <a:cs typeface="Arial" panose="020B0604020202020204" pitchFamily="34" charset="0"/>
              </a:rPr>
              <a:t>refers to the mechanical system that regulates the application of power from the engine to the wheels, allowing the vehicle to change speeds. In the dataset, </a:t>
            </a:r>
            <a:r>
              <a:rPr lang="en-IN" sz="1800" dirty="0">
                <a:effectLst/>
                <a:latin typeface="Cambria" panose="02040503050406030204" pitchFamily="18" charset="0"/>
                <a:ea typeface="Cambria" panose="02040503050406030204" pitchFamily="18" charset="0"/>
              </a:rPr>
              <a:t> "A" for 'Automatic', "AM" for ``Automated manual', "AS" for 'Automatic with </a:t>
            </a:r>
            <a:r>
              <a:rPr lang="en-IN" sz="1800" b="1" dirty="0">
                <a:effectLst/>
                <a:latin typeface="Cambria" panose="02040503050406030204" pitchFamily="18" charset="0"/>
                <a:ea typeface="Cambria" panose="02040503050406030204" pitchFamily="18" charset="0"/>
              </a:rPr>
              <a:t>select shift'</a:t>
            </a:r>
            <a:r>
              <a:rPr lang="en-IN" sz="1800" dirty="0">
                <a:effectLst/>
                <a:latin typeface="Cambria" panose="02040503050406030204" pitchFamily="18" charset="0"/>
                <a:ea typeface="Cambria" panose="02040503050406030204" pitchFamily="18" charset="0"/>
              </a:rPr>
              <a:t>, "AV" for 'Continuously variable', "M" for 'Manual'.</a:t>
            </a:r>
          </a:p>
          <a:p>
            <a:pPr>
              <a:lnSpc>
                <a:spcPct val="115000"/>
              </a:lnSpc>
            </a:pPr>
            <a:r>
              <a:rPr lang="en-IN" sz="1800" b="1" dirty="0">
                <a:effectLst/>
                <a:latin typeface="Cambria" panose="02040503050406030204" pitchFamily="18" charset="0"/>
                <a:ea typeface="Cambria" panose="02040503050406030204" pitchFamily="18" charset="0"/>
              </a:rPr>
              <a:t>Fuel type</a:t>
            </a:r>
            <a:r>
              <a:rPr lang="en-IN" sz="18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The type of fuel used in different vehicles.</a:t>
            </a:r>
            <a:r>
              <a:rPr lang="en-IN" sz="1800" dirty="0">
                <a:effectLst/>
                <a:latin typeface="Cambria" panose="02040503050406030204" pitchFamily="18" charset="0"/>
                <a:ea typeface="Cambria" panose="02040503050406030204" pitchFamily="18" charset="0"/>
              </a:rPr>
              <a:t> "X" for 'Regular gasoline', "Z" for 'Premium gasoline', "D" for 'Diesel', "E" for 'Ethanol (E85)', "N" for 'Natural gas'.</a:t>
            </a:r>
          </a:p>
          <a:p>
            <a:pPr>
              <a:lnSpc>
                <a:spcPct val="115000"/>
              </a:lnSpc>
            </a:pPr>
            <a:r>
              <a:rPr lang="en-IN" sz="1800" b="1" dirty="0" err="1">
                <a:effectLst/>
                <a:latin typeface="Cambria" panose="02040503050406030204" pitchFamily="18" charset="0"/>
                <a:ea typeface="Cambria" panose="02040503050406030204" pitchFamily="18" charset="0"/>
              </a:rPr>
              <a:t>Fuel_consumption_city</a:t>
            </a:r>
            <a:r>
              <a:rPr lang="en-IN" sz="1800" b="1" dirty="0">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City fuel consumption ratings, in litres per 100 kilometres.</a:t>
            </a:r>
          </a:p>
          <a:p>
            <a:pPr>
              <a:lnSpc>
                <a:spcPct val="115000"/>
              </a:lnSpc>
            </a:pPr>
            <a:r>
              <a:rPr lang="en-IN" sz="1800" b="1" dirty="0" err="1">
                <a:latin typeface="Cambria" panose="02040503050406030204" pitchFamily="18" charset="0"/>
                <a:ea typeface="Cambria" panose="02040503050406030204" pitchFamily="18" charset="0"/>
              </a:rPr>
              <a:t>F</a:t>
            </a:r>
            <a:r>
              <a:rPr lang="en-IN" sz="1800" b="1" dirty="0" err="1">
                <a:effectLst/>
                <a:latin typeface="Cambria" panose="02040503050406030204" pitchFamily="18" charset="0"/>
                <a:ea typeface="Cambria" panose="02040503050406030204" pitchFamily="18" charset="0"/>
              </a:rPr>
              <a:t>uel_consumption_hwy</a:t>
            </a:r>
            <a:r>
              <a:rPr lang="en-IN" sz="1800" b="1" dirty="0">
                <a:effectLst/>
                <a:latin typeface="Cambria" panose="02040503050406030204" pitchFamily="18" charset="0"/>
                <a:ea typeface="Cambria" panose="02040503050406030204" pitchFamily="18" charset="0"/>
              </a:rPr>
              <a:t>:</a:t>
            </a:r>
            <a:r>
              <a:rPr lang="en-IN" sz="1800" dirty="0">
                <a:effectLst/>
                <a:latin typeface="Cambria" panose="02040503050406030204" pitchFamily="18" charset="0"/>
                <a:ea typeface="Cambria" panose="02040503050406030204" pitchFamily="18" charset="0"/>
              </a:rPr>
              <a:t> Highway fuel consumption ratings, in litres per 100 kilometres.</a:t>
            </a:r>
          </a:p>
          <a:p>
            <a:pPr>
              <a:lnSpc>
                <a:spcPct val="115000"/>
              </a:lnSpc>
            </a:pPr>
            <a:r>
              <a:rPr lang="en-IN" sz="1800" b="1" dirty="0" err="1">
                <a:effectLst/>
                <a:latin typeface="Cambria" panose="02040503050406030204" pitchFamily="18" charset="0"/>
                <a:ea typeface="Cambria" panose="02040503050406030204" pitchFamily="18" charset="0"/>
              </a:rPr>
              <a:t>Fuel_consumption_comb</a:t>
            </a:r>
            <a:r>
              <a:rPr lang="en-IN" sz="1800" b="1" dirty="0">
                <a:effectLst/>
                <a:latin typeface="Cambria" panose="02040503050406030204" pitchFamily="18" charset="0"/>
                <a:ea typeface="Cambria" panose="02040503050406030204" pitchFamily="18" charset="0"/>
              </a:rPr>
              <a:t>(l/100km):</a:t>
            </a:r>
            <a:r>
              <a:rPr lang="en-IN" sz="1800" dirty="0">
                <a:effectLst/>
                <a:latin typeface="Cambria" panose="02040503050406030204" pitchFamily="18" charset="0"/>
                <a:ea typeface="Cambria" panose="02040503050406030204" pitchFamily="18" charset="0"/>
              </a:rPr>
              <a:t> The combined fuel consumption rating (55% city, 45% highway), in L/100 km.</a:t>
            </a:r>
          </a:p>
          <a:p>
            <a:pPr>
              <a:lnSpc>
                <a:spcPct val="115000"/>
              </a:lnSpc>
            </a:pPr>
            <a:r>
              <a:rPr lang="en-IN" sz="1800" b="1" dirty="0" err="1">
                <a:effectLst/>
                <a:latin typeface="Cambria" panose="02040503050406030204" pitchFamily="18" charset="0"/>
                <a:ea typeface="Cambria" panose="02040503050406030204" pitchFamily="18" charset="0"/>
              </a:rPr>
              <a:t>Fuel_consumption_comb</a:t>
            </a:r>
            <a:r>
              <a:rPr lang="en-IN" sz="1800" b="1" dirty="0">
                <a:effectLst/>
                <a:latin typeface="Cambria" panose="02040503050406030204" pitchFamily="18" charset="0"/>
                <a:ea typeface="Cambria" panose="02040503050406030204" pitchFamily="18" charset="0"/>
              </a:rPr>
              <a:t>(mpg)</a:t>
            </a:r>
            <a:r>
              <a:rPr lang="en-IN" sz="1800" b="1" dirty="0">
                <a:latin typeface="Cambria" panose="02040503050406030204" pitchFamily="18" charset="0"/>
                <a:ea typeface="Cambria" panose="02040503050406030204" pitchFamily="18" charset="0"/>
              </a:rPr>
              <a:t>:</a:t>
            </a:r>
            <a:r>
              <a:rPr lang="en-IN" sz="1800" dirty="0">
                <a:effectLst/>
                <a:latin typeface="Cambria" panose="02040503050406030204" pitchFamily="18" charset="0"/>
                <a:ea typeface="Cambria" panose="02040503050406030204" pitchFamily="18" charset="0"/>
              </a:rPr>
              <a:t> The combined fuel consumption rating (55% city, 45% highway), in miles per gallon (mpg).</a:t>
            </a:r>
          </a:p>
          <a:p>
            <a:pPr>
              <a:lnSpc>
                <a:spcPct val="115000"/>
              </a:lnSpc>
            </a:pPr>
            <a:r>
              <a:rPr lang="en-IN" sz="1800" b="1" dirty="0">
                <a:effectLst/>
                <a:latin typeface="Cambria" panose="02040503050406030204" pitchFamily="18" charset="0"/>
                <a:ea typeface="Cambria" panose="02040503050406030204" pitchFamily="18" charset="0"/>
              </a:rPr>
              <a:t>Co2_emissions:</a:t>
            </a:r>
            <a:r>
              <a:rPr lang="en-IN" sz="1800" dirty="0">
                <a:effectLst/>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T</a:t>
            </a:r>
            <a:r>
              <a:rPr lang="en-IN" sz="1800" dirty="0">
                <a:effectLst/>
                <a:latin typeface="Cambria" panose="02040503050406030204" pitchFamily="18" charset="0"/>
                <a:ea typeface="Cambria" panose="02040503050406030204" pitchFamily="18" charset="0"/>
              </a:rPr>
              <a:t>he tailpipe emissions of carbon dioxide for combined city and highway driving, in grams per kilometres.</a:t>
            </a:r>
          </a:p>
        </p:txBody>
      </p:sp>
    </p:spTree>
    <p:extLst>
      <p:ext uri="{BB962C8B-B14F-4D97-AF65-F5344CB8AC3E}">
        <p14:creationId xmlns:p14="http://schemas.microsoft.com/office/powerpoint/2010/main" val="145233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7F05-85F3-8606-2438-DF3CE17D6E13}"/>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EDA</a:t>
            </a:r>
          </a:p>
        </p:txBody>
      </p:sp>
      <p:sp>
        <p:nvSpPr>
          <p:cNvPr id="3" name="Content Placeholder 2">
            <a:extLst>
              <a:ext uri="{FF2B5EF4-FFF2-40B4-BE49-F238E27FC236}">
                <a16:creationId xmlns:a16="http://schemas.microsoft.com/office/drawing/2014/main" id="{B8F60DE8-5F33-B2EE-01AD-38052D4C2908}"/>
              </a:ext>
            </a:extLst>
          </p:cNvPr>
          <p:cNvSpPr>
            <a:spLocks noGrp="1"/>
          </p:cNvSpPr>
          <p:nvPr>
            <p:ph idx="1"/>
          </p:nvPr>
        </p:nvSpPr>
        <p:spPr>
          <a:xfrm>
            <a:off x="426773" y="2742172"/>
            <a:ext cx="6459071" cy="4351338"/>
          </a:xfrm>
        </p:spPr>
        <p:txBody>
          <a:bodyPr>
            <a:normAutofit/>
          </a:bodyPr>
          <a:lstStyle/>
          <a:p>
            <a:r>
              <a:rPr lang="en-US" sz="2400" b="0" i="0" dirty="0">
                <a:solidFill>
                  <a:srgbClr val="273239"/>
                </a:solidFill>
                <a:effectLst/>
                <a:latin typeface="Cambria" panose="02040503050406030204" pitchFamily="18" charset="0"/>
                <a:ea typeface="Cambria" panose="02040503050406030204" pitchFamily="18" charset="0"/>
                <a:cs typeface="Arial" panose="020B0604020202020204" pitchFamily="34" charset="0"/>
              </a:rPr>
              <a:t>Exploratory Data Analysis (EDA) refers to the method of studying and exploring record sets to apprehend their predominant traits, discover patterns, locate outliers, and identify relationships between variables. </a:t>
            </a:r>
          </a:p>
          <a:p>
            <a:r>
              <a:rPr lang="en-US" sz="2400" b="0" i="0" dirty="0">
                <a:solidFill>
                  <a:srgbClr val="273239"/>
                </a:solidFill>
                <a:effectLst/>
                <a:latin typeface="Cambria" panose="02040503050406030204" pitchFamily="18" charset="0"/>
                <a:ea typeface="Cambria" panose="02040503050406030204" pitchFamily="18" charset="0"/>
                <a:cs typeface="Arial" panose="020B0604020202020204" pitchFamily="34" charset="0"/>
              </a:rPr>
              <a:t>EDA is normally carried out as a preliminary step before undertaking extra formal statistical analyses or modeling.</a:t>
            </a:r>
            <a:endParaRPr lang="en-IN" sz="2400" dirty="0">
              <a:latin typeface="Cambria" panose="02040503050406030204" pitchFamily="18" charset="0"/>
              <a:ea typeface="Cambria" panose="02040503050406030204" pitchFamily="18" charset="0"/>
              <a:cs typeface="Arial" panose="020B0604020202020204" pitchFamily="34" charset="0"/>
            </a:endParaRPr>
          </a:p>
        </p:txBody>
      </p:sp>
      <p:pic>
        <p:nvPicPr>
          <p:cNvPr id="5" name="Picture 4">
            <a:extLst>
              <a:ext uri="{FF2B5EF4-FFF2-40B4-BE49-F238E27FC236}">
                <a16:creationId xmlns:a16="http://schemas.microsoft.com/office/drawing/2014/main" id="{FAD11D84-70C7-467B-A49C-F8C3CEF8E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906" y="3091796"/>
            <a:ext cx="4754827" cy="2374231"/>
          </a:xfrm>
          <a:prstGeom prst="rect">
            <a:avLst/>
          </a:prstGeom>
        </p:spPr>
      </p:pic>
    </p:spTree>
    <p:extLst>
      <p:ext uri="{BB962C8B-B14F-4D97-AF65-F5344CB8AC3E}">
        <p14:creationId xmlns:p14="http://schemas.microsoft.com/office/powerpoint/2010/main" val="110101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DB3D-68F1-8DF3-6428-137A18658855}"/>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EDA Process</a:t>
            </a:r>
          </a:p>
        </p:txBody>
      </p:sp>
      <p:sp>
        <p:nvSpPr>
          <p:cNvPr id="3" name="Content Placeholder 2">
            <a:extLst>
              <a:ext uri="{FF2B5EF4-FFF2-40B4-BE49-F238E27FC236}">
                <a16:creationId xmlns:a16="http://schemas.microsoft.com/office/drawing/2014/main" id="{6076D4DC-97EA-2389-375D-307817EBFD7E}"/>
              </a:ext>
            </a:extLst>
          </p:cNvPr>
          <p:cNvSpPr>
            <a:spLocks noGrp="1"/>
          </p:cNvSpPr>
          <p:nvPr>
            <p:ph idx="1"/>
          </p:nvPr>
        </p:nvSpPr>
        <p:spPr/>
        <p:txBody>
          <a:bodyPr/>
          <a:lstStyle/>
          <a:p>
            <a:r>
              <a:rPr lang="en-IN" dirty="0">
                <a:latin typeface="Cambria" panose="02040503050406030204" pitchFamily="18" charset="0"/>
                <a:ea typeface="Cambria" panose="02040503050406030204" pitchFamily="18" charset="0"/>
              </a:rPr>
              <a:t>Data Collection</a:t>
            </a:r>
          </a:p>
          <a:p>
            <a:r>
              <a:rPr lang="en-IN" dirty="0">
                <a:latin typeface="Cambria" panose="02040503050406030204" pitchFamily="18" charset="0"/>
                <a:ea typeface="Cambria" panose="02040503050406030204" pitchFamily="18" charset="0"/>
              </a:rPr>
              <a:t>Data Cleaning</a:t>
            </a:r>
          </a:p>
          <a:p>
            <a:r>
              <a:rPr lang="en-IN" dirty="0">
                <a:latin typeface="Cambria" panose="02040503050406030204" pitchFamily="18" charset="0"/>
                <a:ea typeface="Cambria" panose="02040503050406030204" pitchFamily="18" charset="0"/>
              </a:rPr>
              <a:t>Handling Missing Data</a:t>
            </a:r>
          </a:p>
          <a:p>
            <a:r>
              <a:rPr lang="en-IN" i="0" dirty="0">
                <a:effectLst/>
                <a:latin typeface="Cambria" panose="02040503050406030204" pitchFamily="18" charset="0"/>
                <a:ea typeface="Cambria" panose="02040503050406030204" pitchFamily="18" charset="0"/>
              </a:rPr>
              <a:t>Outlier Detection</a:t>
            </a:r>
          </a:p>
          <a:p>
            <a:r>
              <a:rPr lang="en-IN" i="0" dirty="0">
                <a:solidFill>
                  <a:srgbClr val="000000"/>
                </a:solidFill>
                <a:effectLst/>
                <a:latin typeface="Cambria" panose="02040503050406030204" pitchFamily="18" charset="0"/>
                <a:ea typeface="Cambria" panose="02040503050406030204" pitchFamily="18" charset="0"/>
              </a:rPr>
              <a:t>Identify Correlated Variables</a:t>
            </a:r>
            <a:endParaRPr lang="en-IN" i="0" dirty="0">
              <a:solidFill>
                <a:srgbClr val="231F20"/>
              </a:solidFill>
              <a:effectLst/>
              <a:latin typeface="Cambria" panose="02040503050406030204" pitchFamily="18" charset="0"/>
              <a:ea typeface="Cambria" panose="02040503050406030204" pitchFamily="18" charset="0"/>
            </a:endParaRPr>
          </a:p>
          <a:p>
            <a:r>
              <a:rPr lang="en-IN" i="0" dirty="0">
                <a:solidFill>
                  <a:srgbClr val="000000"/>
                </a:solidFill>
                <a:effectLst/>
                <a:latin typeface="Cambria" panose="02040503050406030204" pitchFamily="18" charset="0"/>
                <a:ea typeface="Cambria" panose="02040503050406030204" pitchFamily="18" charset="0"/>
              </a:rPr>
              <a:t>Visualizing and Analysing</a:t>
            </a:r>
            <a:endParaRPr lang="en-IN" i="0" dirty="0">
              <a:solidFill>
                <a:srgbClr val="231F2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0005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150E-A110-65E2-2517-6425DE7E27F6}"/>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Data Cleaning</a:t>
            </a:r>
          </a:p>
        </p:txBody>
      </p:sp>
      <p:sp>
        <p:nvSpPr>
          <p:cNvPr id="3" name="Content Placeholder 2">
            <a:extLst>
              <a:ext uri="{FF2B5EF4-FFF2-40B4-BE49-F238E27FC236}">
                <a16:creationId xmlns:a16="http://schemas.microsoft.com/office/drawing/2014/main" id="{0096D235-1111-79CE-7E9C-D98775354CE0}"/>
              </a:ext>
            </a:extLst>
          </p:cNvPr>
          <p:cNvSpPr>
            <a:spLocks noGrp="1"/>
          </p:cNvSpPr>
          <p:nvPr>
            <p:ph idx="1"/>
          </p:nvPr>
        </p:nvSpPr>
        <p:spPr>
          <a:xfrm>
            <a:off x="569259" y="2999253"/>
            <a:ext cx="5463988" cy="2442323"/>
          </a:xfrm>
        </p:spPr>
        <p:txBody>
          <a:bodyPr>
            <a:normAutofit lnSpcReduction="10000"/>
          </a:bodyPr>
          <a:lstStyle/>
          <a:p>
            <a:r>
              <a:rPr lang="en-US" sz="1800" b="0" i="0" dirty="0">
                <a:solidFill>
                  <a:srgbClr val="333333"/>
                </a:solidFill>
                <a:effectLst/>
                <a:latin typeface="Cambria" panose="02040503050406030204" pitchFamily="18" charset="0"/>
                <a:ea typeface="Cambria" panose="02040503050406030204" pitchFamily="18" charset="0"/>
                <a:cs typeface="Arial" panose="020B0604020202020204" pitchFamily="34" charset="0"/>
              </a:rPr>
              <a:t>Data cleaning is the process of fixing or removing incorrect, corrupted, incorrectly formatted, duplicate, or incomplete data within a dataset. </a:t>
            </a:r>
          </a:p>
          <a:p>
            <a:r>
              <a:rPr lang="en-US" sz="1800" b="0" i="0" dirty="0">
                <a:solidFill>
                  <a:srgbClr val="333333"/>
                </a:solidFill>
                <a:effectLst/>
                <a:latin typeface="Cambria" panose="02040503050406030204" pitchFamily="18" charset="0"/>
                <a:ea typeface="Cambria" panose="02040503050406030204" pitchFamily="18" charset="0"/>
                <a:cs typeface="Arial" panose="020B0604020202020204" pitchFamily="34" charset="0"/>
              </a:rPr>
              <a:t>When combining multiple data sources, there are many opportunities for data to be duplicated or mislabeled. </a:t>
            </a:r>
          </a:p>
          <a:p>
            <a:r>
              <a:rPr lang="en-US" sz="1800" b="0" i="0" dirty="0">
                <a:solidFill>
                  <a:srgbClr val="333333"/>
                </a:solidFill>
                <a:effectLst/>
                <a:latin typeface="Cambria" panose="02040503050406030204" pitchFamily="18" charset="0"/>
                <a:ea typeface="Cambria" panose="02040503050406030204" pitchFamily="18" charset="0"/>
                <a:cs typeface="Arial" panose="020B0604020202020204" pitchFamily="34" charset="0"/>
              </a:rPr>
              <a:t>If data is incorrect, outcomes and algorithms are unreliable, even though they may look correct.</a:t>
            </a:r>
            <a:endParaRPr lang="en-IN" sz="1800" dirty="0">
              <a:latin typeface="Cambria" panose="02040503050406030204" pitchFamily="18" charset="0"/>
              <a:ea typeface="Cambria" panose="02040503050406030204" pitchFamily="18" charset="0"/>
              <a:cs typeface="Arial" panose="020B0604020202020204" pitchFamily="34" charset="0"/>
            </a:endParaRPr>
          </a:p>
        </p:txBody>
      </p:sp>
      <p:pic>
        <p:nvPicPr>
          <p:cNvPr id="5" name="Picture 4">
            <a:extLst>
              <a:ext uri="{FF2B5EF4-FFF2-40B4-BE49-F238E27FC236}">
                <a16:creationId xmlns:a16="http://schemas.microsoft.com/office/drawing/2014/main" id="{91F5B95A-7625-E4C6-F5F6-CCC438E79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659" y="2855494"/>
            <a:ext cx="3324458" cy="2729839"/>
          </a:xfrm>
          <a:prstGeom prst="rect">
            <a:avLst/>
          </a:prstGeom>
        </p:spPr>
      </p:pic>
    </p:spTree>
    <p:extLst>
      <p:ext uri="{BB962C8B-B14F-4D97-AF65-F5344CB8AC3E}">
        <p14:creationId xmlns:p14="http://schemas.microsoft.com/office/powerpoint/2010/main" val="45004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B14F-9AB8-7904-C008-424927DA8349}"/>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Handling Missing Data</a:t>
            </a:r>
          </a:p>
        </p:txBody>
      </p:sp>
      <p:sp>
        <p:nvSpPr>
          <p:cNvPr id="3" name="Content Placeholder 2">
            <a:extLst>
              <a:ext uri="{FF2B5EF4-FFF2-40B4-BE49-F238E27FC236}">
                <a16:creationId xmlns:a16="http://schemas.microsoft.com/office/drawing/2014/main" id="{C95908E3-1B78-F8A8-4F0D-5E4D46CEAF06}"/>
              </a:ext>
            </a:extLst>
          </p:cNvPr>
          <p:cNvSpPr>
            <a:spLocks noGrp="1"/>
          </p:cNvSpPr>
          <p:nvPr>
            <p:ph idx="1"/>
          </p:nvPr>
        </p:nvSpPr>
        <p:spPr>
          <a:xfrm>
            <a:off x="757517" y="2544683"/>
            <a:ext cx="6468035" cy="4754469"/>
          </a:xfrm>
        </p:spPr>
        <p:txBody>
          <a:bodyPr>
            <a:normAutofit/>
          </a:bodyPr>
          <a:lstStyle/>
          <a:p>
            <a:pPr algn="l"/>
            <a:r>
              <a:rPr lang="en-US" b="0" i="0" dirty="0">
                <a:solidFill>
                  <a:srgbClr val="333333"/>
                </a:solidFill>
                <a:effectLst/>
                <a:latin typeface="Salesforce Sans"/>
              </a:rPr>
              <a:t>You can’t ignore missing data because many algorithms will not accept missing values. There are a couple of ways to deal with missing data. Neither is optimal, but both can be considered.</a:t>
            </a:r>
          </a:p>
          <a:p>
            <a:pPr marL="571500" indent="-571500" algn="l">
              <a:buFont typeface="+mj-lt"/>
              <a:buAutoNum type="romanUcPeriod"/>
            </a:pPr>
            <a:r>
              <a:rPr lang="en-US" b="0" i="0" dirty="0">
                <a:solidFill>
                  <a:srgbClr val="333333"/>
                </a:solidFill>
                <a:effectLst/>
                <a:latin typeface="Salesforce Sans"/>
              </a:rPr>
              <a:t> As a first option, you can drop observations that have missing values, but doing this will drop or lose information, so be mindful of this before you remove it.</a:t>
            </a:r>
          </a:p>
          <a:p>
            <a:pPr marL="571500" indent="-571500" algn="l">
              <a:buFont typeface="+mj-lt"/>
              <a:buAutoNum type="romanUcPeriod"/>
            </a:pPr>
            <a:r>
              <a:rPr lang="en-US" b="0" i="0" dirty="0">
                <a:solidFill>
                  <a:srgbClr val="333333"/>
                </a:solidFill>
                <a:effectLst/>
                <a:latin typeface="Salesforce Sans"/>
              </a:rPr>
              <a:t> As a second option, you can input missing values based on other observations; again, there is an opportunity to lose integrity of the data because you may be operating from assumptions and not actual observations.</a:t>
            </a:r>
          </a:p>
          <a:p>
            <a:pPr marL="571500" indent="-571500" algn="l">
              <a:buFont typeface="+mj-lt"/>
              <a:buAutoNum type="romanUcPeriod"/>
            </a:pPr>
            <a:r>
              <a:rPr lang="en-US" b="0" i="0" dirty="0">
                <a:solidFill>
                  <a:srgbClr val="333333"/>
                </a:solidFill>
                <a:effectLst/>
                <a:latin typeface="Salesforce Sans"/>
              </a:rPr>
              <a:t> As a third option, you might alter the way the data is used to effectively navigate null values.</a:t>
            </a:r>
          </a:p>
          <a:p>
            <a:endParaRPr lang="en-IN" dirty="0"/>
          </a:p>
        </p:txBody>
      </p:sp>
      <p:pic>
        <p:nvPicPr>
          <p:cNvPr id="5" name="Picture 4">
            <a:extLst>
              <a:ext uri="{FF2B5EF4-FFF2-40B4-BE49-F238E27FC236}">
                <a16:creationId xmlns:a16="http://schemas.microsoft.com/office/drawing/2014/main" id="{FA26976D-D330-2090-C9E9-8E84CE737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394" y="2524871"/>
            <a:ext cx="3033023" cy="3055885"/>
          </a:xfrm>
          <a:prstGeom prst="rect">
            <a:avLst/>
          </a:prstGeom>
        </p:spPr>
      </p:pic>
    </p:spTree>
    <p:extLst>
      <p:ext uri="{BB962C8B-B14F-4D97-AF65-F5344CB8AC3E}">
        <p14:creationId xmlns:p14="http://schemas.microsoft.com/office/powerpoint/2010/main" val="33077126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1308</TotalTime>
  <Words>1856</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Cambria</vt:lpstr>
      <vt:lpstr>Gill Sans MT</vt:lpstr>
      <vt:lpstr>Salesforce Sans</vt:lpstr>
      <vt:lpstr>Times New Roman</vt:lpstr>
      <vt:lpstr>Wingdings</vt:lpstr>
      <vt:lpstr>Parcel</vt:lpstr>
      <vt:lpstr>C02 Emissions</vt:lpstr>
      <vt:lpstr>Content</vt:lpstr>
      <vt:lpstr>Introduction</vt:lpstr>
      <vt:lpstr> Workflow</vt:lpstr>
      <vt:lpstr>Dataset</vt:lpstr>
      <vt:lpstr>EDA</vt:lpstr>
      <vt:lpstr>EDA Process</vt:lpstr>
      <vt:lpstr>Data Cleaning</vt:lpstr>
      <vt:lpstr>Handling Missing Data</vt:lpstr>
      <vt:lpstr>Outlier Detection</vt:lpstr>
      <vt:lpstr>PowerPoint Presentation</vt:lpstr>
      <vt:lpstr>Identify Correlated Variables</vt:lpstr>
      <vt:lpstr>Multicollinearity</vt:lpstr>
      <vt:lpstr>PowerPoint Presentation</vt:lpstr>
      <vt:lpstr>Data Visualization</vt:lpstr>
      <vt:lpstr>PowerPoint Presentation</vt:lpstr>
      <vt:lpstr>PowerPoint Presentation</vt:lpstr>
      <vt:lpstr>Feature Engineering</vt:lpstr>
      <vt:lpstr>PowerPoint Presentation</vt:lpstr>
      <vt:lpstr>PowerPoint Presentation</vt:lpstr>
      <vt:lpstr>Model Selection</vt:lpstr>
      <vt:lpstr>Model Building and Training</vt:lpstr>
      <vt:lpstr>Result</vt:lpstr>
      <vt:lpstr>Deployment</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Simran Kaur</dc:creator>
  <cp:lastModifiedBy>Pratik Dhamale</cp:lastModifiedBy>
  <cp:revision>34</cp:revision>
  <dcterms:created xsi:type="dcterms:W3CDTF">2023-11-25T22:52:49Z</dcterms:created>
  <dcterms:modified xsi:type="dcterms:W3CDTF">2023-11-28T11:51:04Z</dcterms:modified>
</cp:coreProperties>
</file>