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3"/>
    <p:sldId id="257" r:id="rId4"/>
    <p:sldId id="259" r:id="rId5"/>
    <p:sldId id="258" r:id="rId6"/>
    <p:sldId id="264" r:id="rId7"/>
    <p:sldId id="260" r:id="rId8"/>
    <p:sldId id="263" r:id="rId9"/>
    <p:sldId id="261" r:id="rId10"/>
    <p:sldId id="270" r:id="rId11"/>
    <p:sldId id="262" r:id="rId12"/>
    <p:sldId id="265" r:id="rId13"/>
    <p:sldId id="267" r:id="rId14"/>
    <p:sldId id="266" r:id="rId15"/>
    <p:sldId id="271" r:id="rId16"/>
    <p:sldId id="272" r:id="rId17"/>
    <p:sldId id="273" r:id="rId18"/>
    <p:sldId id="277" r:id="rId19"/>
    <p:sldId id="274" r:id="rId20"/>
    <p:sldId id="275" r:id="rId21"/>
    <p:sldId id="27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405720" y="2497003"/>
            <a:ext cx="4383033" cy="1392939"/>
          </a:xfrm>
          <a:prstGeom prst="rect">
            <a:avLst/>
          </a:prstGeom>
        </p:spPr>
      </p:pic>
      <p:sp>
        <p:nvSpPr>
          <p:cNvPr id="7" name="Subtitle 6"/>
          <p:cNvSpPr>
            <a:spLocks noGrp="1"/>
          </p:cNvSpPr>
          <p:nvPr>
            <p:ph type="subTitle" idx="1"/>
          </p:nvPr>
        </p:nvSpPr>
        <p:spPr>
          <a:xfrm>
            <a:off x="4904508" y="3193472"/>
            <a:ext cx="3041073" cy="720580"/>
          </a:xfrm>
        </p:spPr>
        <p:txBody>
          <a:bodyPr>
            <a:normAutofit lnSpcReduction="10000"/>
          </a:bodyPr>
          <a:lstStyle/>
          <a:p>
            <a:r>
              <a:rPr lang="en-US" sz="4400" b="1" dirty="0">
                <a:latin typeface="Bell MT" panose="02020503060305020303" pitchFamily="18" charset="0"/>
              </a:rPr>
              <a:t>WEBSITE</a:t>
            </a:r>
            <a:endParaRPr lang="en-US" sz="4800" b="1" dirty="0">
              <a:latin typeface="Bell MT" panose="020205030603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8348" y="1782393"/>
            <a:ext cx="4288051" cy="584775"/>
          </a:xfrm>
          <a:prstGeom prst="rect">
            <a:avLst/>
          </a:prstGeom>
        </p:spPr>
        <p:txBody>
          <a:bodyPr wrap="square">
            <a:spAutoFit/>
          </a:bodyPr>
          <a:lstStyle/>
          <a:p>
            <a:pPr>
              <a:buFont typeface="Symbol" panose="05050102010706020507" pitchFamily="18" charset="2"/>
              <a:buChar char="·"/>
            </a:pPr>
            <a:r>
              <a:rPr lang="en-US" sz="2800" b="1" dirty="0">
                <a:latin typeface="Times New Roman" panose="02020603050405020304" pitchFamily="18" charset="0"/>
              </a:rPr>
              <a:t>  </a:t>
            </a:r>
            <a:r>
              <a:rPr lang="en-US" sz="3200" b="1" dirty="0">
                <a:latin typeface="Times New Roman" panose="02020603050405020304" pitchFamily="18" charset="0"/>
              </a:rPr>
              <a:t>Technologies used:-</a:t>
            </a:r>
            <a:endParaRPr lang="en-US" sz="3200" dirty="0">
              <a:latin typeface="Times New Roman" panose="02020603050405020304" pitchFamily="18" charset="0"/>
            </a:endParaRPr>
          </a:p>
        </p:txBody>
      </p:sp>
      <p:graphicFrame>
        <p:nvGraphicFramePr>
          <p:cNvPr id="3" name="Table 2"/>
          <p:cNvGraphicFramePr>
            <a:graphicFrameLocks noGrp="1"/>
          </p:cNvGraphicFramePr>
          <p:nvPr/>
        </p:nvGraphicFramePr>
        <p:xfrm>
          <a:off x="1540478" y="2608989"/>
          <a:ext cx="5418666" cy="1295254"/>
        </p:xfrm>
        <a:graphic>
          <a:graphicData uri="http://schemas.openxmlformats.org/drawingml/2006/table">
            <a:tbl>
              <a:tblPr firstRow="1" bandRow="1">
                <a:tableStyleId>{5C22544A-7EE6-4342-B048-85BDC9FD1C3A}</a:tableStyleId>
              </a:tblPr>
              <a:tblGrid>
                <a:gridCol w="2709333"/>
                <a:gridCol w="2709333"/>
              </a:tblGrid>
              <a:tr h="655174">
                <a:tc>
                  <a:txBody>
                    <a:bodyPr/>
                    <a:lstStyle/>
                    <a:p>
                      <a:r>
                        <a:rPr lang="en-IN" dirty="0">
                          <a:solidFill>
                            <a:schemeClr val="tx1"/>
                          </a:solidFill>
                          <a:latin typeface="Times New Roman" panose="02020603050405020304" pitchFamily="18" charset="0"/>
                          <a:cs typeface="Times New Roman" panose="02020603050405020304" pitchFamily="18" charset="0"/>
                        </a:rPr>
                        <a:t>Frontend</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dirty="0">
                          <a:solidFill>
                            <a:schemeClr val="tx1"/>
                          </a:solidFill>
                        </a:rPr>
                        <a:t>Backend</a:t>
                      </a:r>
                      <a:endParaRPr lang="en-IN" dirty="0">
                        <a:solidFill>
                          <a:schemeClr val="tx1"/>
                        </a:solidFill>
                      </a:endParaRPr>
                    </a:p>
                    <a:p>
                      <a:endParaRPr lang="en-IN" dirty="0"/>
                    </a:p>
                  </a:txBody>
                  <a:tcPr>
                    <a:solidFill>
                      <a:schemeClr val="accent1">
                        <a:lumMod val="60000"/>
                        <a:lumOff val="40000"/>
                      </a:schemeClr>
                    </a:solidFill>
                  </a:tcPr>
                </a:tc>
              </a:tr>
              <a:tr h="622402">
                <a:tc>
                  <a:txBody>
                    <a:bodyPr/>
                    <a:lstStyle/>
                    <a:p>
                      <a:r>
                        <a:rPr lang="en-IN" dirty="0"/>
                        <a:t>HTML , CSS , </a:t>
                      </a:r>
                      <a:r>
                        <a:rPr lang="en-IN" dirty="0" err="1"/>
                        <a:t>Javascript</a:t>
                      </a:r>
                      <a:r>
                        <a:rPr lang="en-IN" dirty="0"/>
                        <a:t>,</a:t>
                      </a:r>
                      <a:endParaRPr lang="en-IN" dirty="0"/>
                    </a:p>
                    <a:p>
                      <a:r>
                        <a:rPr lang="en-IN" dirty="0"/>
                        <a:t>Bootstrap.</a:t>
                      </a:r>
                      <a:endParaRPr lang="en-IN" dirty="0"/>
                    </a:p>
                  </a:txBody>
                  <a:tcPr/>
                </a:tc>
                <a:tc>
                  <a:txBody>
                    <a:bodyPr/>
                    <a:lstStyle/>
                    <a:p>
                      <a:r>
                        <a:rPr lang="en-IN" dirty="0"/>
                        <a:t>Python , Django.</a:t>
                      </a:r>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760" y="604179"/>
            <a:ext cx="7805529" cy="6709529"/>
          </a:xfrm>
          <a:prstGeom prst="rect">
            <a:avLst/>
          </a:prstGeom>
        </p:spPr>
        <p:txBody>
          <a:bodyPr wrap="square">
            <a:spAutoFit/>
          </a:bodyPr>
          <a:lstStyle/>
          <a:p>
            <a:pPr>
              <a:buFont typeface="Symbol" panose="05050102010706020507" pitchFamily="18" charset="2"/>
              <a:buChar char="·"/>
            </a:pPr>
            <a:r>
              <a:rPr lang="en-US" sz="3200" b="1" dirty="0">
                <a:latin typeface="Times New Roman" panose="02020603050405020304" pitchFamily="18" charset="0"/>
              </a:rPr>
              <a:t>List of Modules:- </a:t>
            </a:r>
            <a:endParaRPr lang="en-US" sz="3200" b="1" dirty="0">
              <a:latin typeface="Times New Roman" panose="02020603050405020304" pitchFamily="18" charset="0"/>
            </a:endParaRPr>
          </a:p>
          <a:p>
            <a:pPr>
              <a:buFont typeface="Symbol" panose="05050102010706020507" pitchFamily="18" charset="2"/>
              <a:buChar char="·"/>
            </a:pPr>
            <a:endParaRPr lang="en-US" sz="2400" b="1" dirty="0">
              <a:latin typeface="Times New Roman" panose="02020603050405020304" pitchFamily="18" charset="0"/>
            </a:endParaRPr>
          </a:p>
          <a:p>
            <a:pPr lvl="1"/>
            <a:r>
              <a:rPr lang="en-US" sz="2000" dirty="0">
                <a:latin typeface="Times New Roman" panose="02020603050405020304" pitchFamily="18" charset="0"/>
              </a:rPr>
              <a:t> </a:t>
            </a:r>
            <a:r>
              <a:rPr lang="en-US" sz="2000" b="1" dirty="0">
                <a:latin typeface="Times New Roman" panose="02020603050405020304" pitchFamily="18" charset="0"/>
              </a:rPr>
              <a:t>1.User Authentication Module:-</a:t>
            </a:r>
            <a:endParaRPr lang="en-US" sz="2000" b="1"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User registration and login</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User Profile Management</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Password recovery/reset functionality</a:t>
            </a:r>
            <a:endParaRPr lang="en-US" sz="2000" dirty="0">
              <a:latin typeface="Times New Roman" panose="02020603050405020304" pitchFamily="18" charset="0"/>
            </a:endParaRPr>
          </a:p>
          <a:p>
            <a:pPr lvl="1"/>
            <a:endParaRPr lang="en-US" sz="2000" dirty="0">
              <a:latin typeface="Times New Roman" panose="02020603050405020304" pitchFamily="18" charset="0"/>
            </a:endParaRPr>
          </a:p>
          <a:p>
            <a:r>
              <a:rPr lang="en-US" sz="2000" dirty="0">
                <a:latin typeface="Times New Roman" panose="02020603050405020304" pitchFamily="18" charset="0"/>
              </a:rPr>
              <a:t>	</a:t>
            </a:r>
            <a:r>
              <a:rPr lang="en-US" sz="2000" b="1" dirty="0">
                <a:latin typeface="Times New Roman" panose="02020603050405020304" pitchFamily="18" charset="0"/>
              </a:rPr>
              <a:t>2. Product Management Module:</a:t>
            </a:r>
            <a:endParaRPr lang="en-US" sz="2000" b="1"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Product listing (display products with images, descriptions, and prices)</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Product detail view</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Categories and tags for organizing products</a:t>
            </a:r>
            <a:endParaRPr lang="en-US" sz="2000" dirty="0">
              <a:latin typeface="Times New Roman" panose="02020603050405020304" pitchFamily="18" charset="0"/>
            </a:endParaRPr>
          </a:p>
          <a:p>
            <a:pPr lvl="1"/>
            <a:endParaRPr lang="en-US" sz="2000" dirty="0">
              <a:latin typeface="Times New Roman" panose="02020603050405020304" pitchFamily="18" charset="0"/>
            </a:endParaRPr>
          </a:p>
          <a:p>
            <a:r>
              <a:rPr lang="en-US" sz="2000" dirty="0">
                <a:latin typeface="Times New Roman" panose="02020603050405020304" pitchFamily="18" charset="0"/>
              </a:rPr>
              <a:t>	</a:t>
            </a:r>
            <a:r>
              <a:rPr lang="en-US" sz="2000" b="1" dirty="0">
                <a:latin typeface="Times New Roman" panose="02020603050405020304" pitchFamily="18" charset="0"/>
              </a:rPr>
              <a:t>3.Shopping Cart Module:-</a:t>
            </a:r>
            <a:endParaRPr lang="en-US" sz="2000" b="1"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Add, update, and remove products in the cart</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View cart summary</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Calculate total price including shipping and taxes</a:t>
            </a:r>
            <a:endParaRPr lang="en-US" sz="2000" dirty="0">
              <a:latin typeface="Times New Roman" panose="02020603050405020304" pitchFamily="18" charset="0"/>
            </a:endParaRPr>
          </a:p>
          <a:p>
            <a:endParaRPr lang="en-GB" sz="2000" dirty="0">
              <a:latin typeface="Times New Roman" panose="02020603050405020304" pitchFamily="18" charset="0"/>
            </a:endParaRPr>
          </a:p>
          <a:p>
            <a:endParaRPr lang="en-GB" sz="2000" dirty="0">
              <a:latin typeface="Times New Roman" panose="02020603050405020304" pitchFamily="18" charset="0"/>
            </a:endParaRPr>
          </a:p>
          <a:p>
            <a:endParaRPr lang="en-GB" sz="2000" dirty="0">
              <a:latin typeface="Times New Roman" panose="02020603050405020304" pitchFamily="18" charset="0"/>
            </a:endParaRPr>
          </a:p>
          <a:p>
            <a:r>
              <a:rPr lang="en-GB" sz="1400" b="1" dirty="0">
                <a:latin typeface="Times New Roman" panose="02020603050405020304" pitchFamily="18" charset="0"/>
              </a:rPr>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5102" y="915320"/>
            <a:ext cx="7580243" cy="5232202"/>
          </a:xfrm>
          <a:prstGeom prst="rect">
            <a:avLst/>
          </a:prstGeom>
        </p:spPr>
        <p:txBody>
          <a:bodyPr wrap="square">
            <a:spAutoFit/>
          </a:bodyPr>
          <a:lstStyle/>
          <a:p>
            <a:r>
              <a:rPr lang="en-US" sz="2000" b="1" dirty="0">
                <a:latin typeface="Times New Roman" panose="02020603050405020304" pitchFamily="18" charset="0"/>
              </a:rPr>
              <a:t>4. Checkout Module:-</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placement</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Address management (billing/shipping addresses)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Payment processing (you can use a payment gateway like 	Stripe or PayPal)</a:t>
            </a:r>
            <a:endParaRPr lang="en-US" sz="2000" dirty="0">
              <a:latin typeface="Times New Roman" panose="02020603050405020304" pitchFamily="18" charset="0"/>
            </a:endParaRPr>
          </a:p>
          <a:p>
            <a:endParaRPr lang="en-US" sz="2000" dirty="0">
              <a:latin typeface="Times New Roman" panose="02020603050405020304" pitchFamily="18" charset="0"/>
            </a:endParaRPr>
          </a:p>
          <a:p>
            <a:r>
              <a:rPr lang="en-US" sz="2000" b="1" dirty="0">
                <a:latin typeface="Times New Roman" panose="02020603050405020304" pitchFamily="18" charset="0"/>
              </a:rPr>
              <a:t>5. Order Management Module:-</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View past orders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status tracking</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cancellation and returns</a:t>
            </a:r>
            <a:endParaRPr lang="en-US" sz="2000" dirty="0">
              <a:latin typeface="Times New Roman" panose="02020603050405020304" pitchFamily="18" charset="0"/>
            </a:endParaRPr>
          </a:p>
          <a:p>
            <a:pPr lvl="3"/>
            <a:endParaRPr lang="en-GB" sz="2000" dirty="0">
              <a:latin typeface="Times New Roman" panose="02020603050405020304" pitchFamily="18" charset="0"/>
            </a:endParaRPr>
          </a:p>
          <a:p>
            <a:r>
              <a:rPr lang="en-US" sz="2000" b="1" dirty="0">
                <a:latin typeface="Times New Roman" panose="02020603050405020304" pitchFamily="18" charset="0"/>
              </a:rPr>
              <a:t>6. Admin Dashboard Module:-</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Product management (add, edit, delete products)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management (view and update order status)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User management (view and manage user accounts)</a:t>
            </a:r>
            <a:endParaRPr lang="en-US" sz="2000" dirty="0">
              <a:latin typeface="Times New Roman" panose="02020603050405020304" pitchFamily="18" charset="0"/>
            </a:endParaRPr>
          </a:p>
          <a:p>
            <a:pPr lvl="1"/>
            <a:endParaRPr lang="en-GB" sz="2000" dirty="0">
              <a:latin typeface="Times New Roman" panose="02020603050405020304" pitchFamily="18" charset="0"/>
            </a:endParaRPr>
          </a:p>
          <a:p>
            <a:pPr lvl="1"/>
            <a:endParaRPr lang="en-GB" sz="14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196" y="925242"/>
            <a:ext cx="7699513" cy="4708981"/>
          </a:xfrm>
          <a:prstGeom prst="rect">
            <a:avLst/>
          </a:prstGeom>
        </p:spPr>
        <p:txBody>
          <a:bodyPr wrap="square">
            <a:spAutoFit/>
          </a:bodyPr>
          <a:lstStyle/>
          <a:p>
            <a:r>
              <a:rPr lang="en-US" sz="2000" b="1" dirty="0">
                <a:latin typeface="Times New Roman" panose="02020603050405020304" pitchFamily="18" charset="0"/>
              </a:rPr>
              <a:t>7. Frontend Templates:-</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Basic templates for all pages (homepage, product listing, product detail, cart, checkout, etc.)</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Use Bootstrap or another CSS framework for responsive design.</a:t>
            </a:r>
            <a:endParaRPr lang="en-US" sz="2000" dirty="0">
              <a:latin typeface="Times New Roman" panose="02020603050405020304" pitchFamily="18" charset="0"/>
            </a:endParaRPr>
          </a:p>
          <a:p>
            <a:pPr lvl="1"/>
            <a:endParaRPr lang="en-GB" sz="2000" dirty="0">
              <a:latin typeface="Times New Roman" panose="02020603050405020304" pitchFamily="18" charset="0"/>
            </a:endParaRPr>
          </a:p>
          <a:p>
            <a:r>
              <a:rPr lang="en-US" sz="2000" b="1" dirty="0">
                <a:latin typeface="Times New Roman" panose="02020603050405020304" pitchFamily="18" charset="0"/>
              </a:rPr>
              <a:t>8. Search Functionality (optional):-</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Implement basic search for products based on name or category..</a:t>
            </a:r>
            <a:endParaRPr lang="en-US" sz="2000" dirty="0">
              <a:latin typeface="Times New Roman" panose="02020603050405020304" pitchFamily="18" charset="0"/>
            </a:endParaRPr>
          </a:p>
          <a:p>
            <a:pPr lvl="3"/>
            <a:endParaRPr lang="en-GB" sz="2000" dirty="0">
              <a:latin typeface="Times New Roman" panose="02020603050405020304" pitchFamily="18" charset="0"/>
            </a:endParaRPr>
          </a:p>
          <a:p>
            <a:r>
              <a:rPr lang="en-US" sz="2000" b="1" dirty="0">
                <a:latin typeface="Times New Roman" panose="02020603050405020304" pitchFamily="18" charset="0"/>
              </a:rPr>
              <a:t>9. Reviews and Ratings (optional):-</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Allow users to leave reviews and ratings for product</a:t>
            </a:r>
            <a:endParaRPr lang="en-IN" sz="2000" dirty="0">
              <a:solidFill>
                <a:schemeClr val="tx2"/>
              </a:solidFill>
              <a:latin typeface="Times New Roman" panose="02020603050405020304" pitchFamily="18" charset="0"/>
            </a:endParaRPr>
          </a:p>
          <a:p>
            <a:endParaRPr lang="en-IN" sz="2000" dirty="0">
              <a:solidFill>
                <a:schemeClr val="tx2"/>
              </a:solidFill>
              <a:latin typeface="Times New Roman" panose="02020603050405020304" pitchFamily="18" charset="0"/>
            </a:endParaRPr>
          </a:p>
          <a:p>
            <a:r>
              <a:rPr lang="en-US" sz="2000" b="1" dirty="0">
                <a:latin typeface="Times New Roman" panose="02020603050405020304" pitchFamily="18" charset="0"/>
              </a:rPr>
              <a:t>10. Report Generation:-</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Generating the report of bill, sales, purchase</a:t>
            </a:r>
            <a:endParaRPr lang="en-US" sz="200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621914"/>
            <a:ext cx="9677398" cy="493377"/>
          </a:xfrm>
        </p:spPr>
        <p:txBody>
          <a:bodyPr>
            <a:normAutofit/>
          </a:bodyPr>
          <a:lstStyle/>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ER Diagram</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852056" y="1433945"/>
            <a:ext cx="8783780" cy="444139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621914"/>
            <a:ext cx="9677398" cy="493377"/>
          </a:xfrm>
        </p:spPr>
        <p:txBody>
          <a:bodyPr>
            <a:normAutofit/>
          </a:bodyPr>
          <a:lstStyle/>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Class Diagram</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445327" y="1115291"/>
            <a:ext cx="6608618" cy="518852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621914"/>
            <a:ext cx="9677398" cy="493377"/>
          </a:xfrm>
        </p:spPr>
        <p:txBody>
          <a:bodyPr>
            <a:normAutofit/>
          </a:bodyPr>
          <a:lstStyle/>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 Diagram</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rcRect t="1608" r="3144" b="1"/>
          <a:stretch>
            <a:fillRect/>
          </a:stretch>
        </p:blipFill>
        <p:spPr>
          <a:xfrm>
            <a:off x="2563092" y="1115291"/>
            <a:ext cx="6400800" cy="525087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621914"/>
            <a:ext cx="9677398" cy="493377"/>
          </a:xfrm>
        </p:spPr>
        <p:txBody>
          <a:bodyPr>
            <a:normAutofit/>
          </a:bodyPr>
          <a:lstStyle/>
          <a:p>
            <a:pPr marL="285750" indent="-285750" algn="l">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Usecase</a:t>
            </a:r>
            <a:r>
              <a:rPr lang="en-US" sz="1800" b="1" dirty="0">
                <a:latin typeface="Times New Roman" panose="02020603050405020304" pitchFamily="18" charset="0"/>
                <a:cs typeface="Times New Roman" panose="02020603050405020304" pitchFamily="18" charset="0"/>
              </a:rPr>
              <a:t> Diagram</a:t>
            </a:r>
            <a:endParaRPr lang="en-US" sz="1800"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1"/>
          <a:stretch>
            <a:fillRect/>
          </a:stretch>
        </p:blipFill>
        <p:spPr>
          <a:xfrm>
            <a:off x="3816926" y="1004455"/>
            <a:ext cx="4315691" cy="534092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621914"/>
            <a:ext cx="9677398" cy="493377"/>
          </a:xfrm>
        </p:spPr>
        <p:txBody>
          <a:bodyPr>
            <a:normAutofit/>
          </a:bodyPr>
          <a:lstStyle/>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Sequence Diagram</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3124200" y="983673"/>
            <a:ext cx="5250873" cy="4953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621914"/>
            <a:ext cx="9677398" cy="493377"/>
          </a:xfrm>
        </p:spPr>
        <p:txBody>
          <a:bodyPr>
            <a:normAutofit/>
          </a:bodyPr>
          <a:lstStyle/>
          <a:p>
            <a:pPr marL="285750" indent="-285750" algn="l">
              <a:buFont typeface="Arial" panose="020B0604020202020204" pitchFamily="34" charset="0"/>
              <a:buChar char="•"/>
            </a:pPr>
            <a:r>
              <a:rPr lang="en-US" sz="1800" b="1">
                <a:latin typeface="Times New Roman" panose="02020603050405020304" pitchFamily="18" charset="0"/>
                <a:cs typeface="Times New Roman" panose="02020603050405020304" pitchFamily="18" charset="0"/>
              </a:rPr>
              <a:t>Activity </a:t>
            </a:r>
            <a:r>
              <a:rPr lang="en-US" sz="1800" b="1" dirty="0">
                <a:latin typeface="Times New Roman" panose="02020603050405020304" pitchFamily="18" charset="0"/>
                <a:cs typeface="Times New Roman" panose="02020603050405020304" pitchFamily="18" charset="0"/>
              </a:rPr>
              <a:t>Diagram</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3131128" y="976745"/>
            <a:ext cx="5493327" cy="476004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4024" y="2447549"/>
            <a:ext cx="3892668" cy="646331"/>
          </a:xfrm>
          <a:prstGeom prst="rect">
            <a:avLst/>
          </a:prstGeom>
        </p:spPr>
        <p:txBody>
          <a:bodyPr wrap="none">
            <a:spAutoFit/>
          </a:bodyPr>
          <a:lstStyle/>
          <a:p>
            <a:pPr algn="ctr"/>
            <a:r>
              <a:rPr lang="en-US" sz="3600" b="1" dirty="0"/>
              <a:t> </a:t>
            </a:r>
            <a:r>
              <a:rPr lang="en-US" sz="3600" b="1" dirty="0">
                <a:solidFill>
                  <a:schemeClr val="tx1"/>
                </a:solidFill>
              </a:rPr>
              <a:t>ITC11 Mini Project </a:t>
            </a:r>
            <a:endParaRPr lang="en-US" sz="3600" u="sng" dirty="0">
              <a:effectLst>
                <a:outerShdw blurRad="38100" dist="38100" dir="2700000" algn="tl">
                  <a:srgbClr val="000000">
                    <a:alpha val="43137"/>
                  </a:srgbClr>
                </a:outerShdw>
              </a:effectLst>
            </a:endParaRPr>
          </a:p>
        </p:txBody>
      </p:sp>
      <p:sp>
        <p:nvSpPr>
          <p:cNvPr id="7" name="Rectangle 6"/>
          <p:cNvSpPr/>
          <p:nvPr/>
        </p:nvSpPr>
        <p:spPr>
          <a:xfrm>
            <a:off x="542708" y="634970"/>
            <a:ext cx="10876660" cy="707886"/>
          </a:xfrm>
          <a:prstGeom prst="rect">
            <a:avLst/>
          </a:prstGeom>
        </p:spPr>
        <p:txBody>
          <a:bodyPr wrap="square">
            <a:spAutoFit/>
          </a:bodyPr>
          <a:lstStyle/>
          <a:p>
            <a:pPr algn="ctr"/>
            <a:r>
              <a:rPr lang="en-US" sz="4000" b="1" dirty="0" err="1">
                <a:solidFill>
                  <a:schemeClr val="accent1">
                    <a:lumMod val="50000"/>
                  </a:schemeClr>
                </a:solidFill>
                <a:effectLst>
                  <a:outerShdw blurRad="38100" dist="38100" dir="2700000" algn="tl">
                    <a:srgbClr val="000000">
                      <a:alpha val="43137"/>
                    </a:srgbClr>
                  </a:outerShdw>
                </a:effectLst>
                <a:latin typeface="Bahnschrift Condensed" panose="020B0502040204020203" pitchFamily="34" charset="0"/>
              </a:rPr>
              <a:t>Sinhgad</a:t>
            </a:r>
            <a:r>
              <a:rPr lang="en-US" sz="4000" b="1" dirty="0">
                <a:solidFill>
                  <a:schemeClr val="accent1">
                    <a:lumMod val="50000"/>
                  </a:schemeClr>
                </a:solidFill>
                <a:effectLst>
                  <a:outerShdw blurRad="38100" dist="38100" dir="2700000" algn="tl">
                    <a:srgbClr val="000000">
                      <a:alpha val="43137"/>
                    </a:srgbClr>
                  </a:outerShdw>
                </a:effectLst>
                <a:latin typeface="Bahnschrift Condensed" panose="020B0502040204020203" pitchFamily="34" charset="0"/>
              </a:rPr>
              <a:t> Institute Of Business Administration And Research</a:t>
            </a:r>
            <a:endParaRPr lang="en-US" sz="4000" u="sng"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a:xfrm>
            <a:off x="3155612" y="1342856"/>
            <a:ext cx="4878771" cy="523220"/>
          </a:xfrm>
          <a:prstGeom prst="rect">
            <a:avLst/>
          </a:prstGeom>
        </p:spPr>
        <p:txBody>
          <a:bodyPr wrap="none">
            <a:spAutoFit/>
          </a:bodyPr>
          <a:lstStyle/>
          <a:p>
            <a:r>
              <a:rPr lang="en-IN" sz="2800" b="1" dirty="0">
                <a:effectLst>
                  <a:outerShdw blurRad="38100" dist="38100" dir="2700000" algn="tl">
                    <a:srgbClr val="000000">
                      <a:alpha val="43137"/>
                    </a:srgbClr>
                  </a:outerShdw>
                </a:effectLst>
                <a:latin typeface="Arial Narrow" panose="020B0606020202030204" pitchFamily="34" charset="0"/>
              </a:rPr>
              <a:t>Master’s of Computer Application</a:t>
            </a:r>
            <a:endParaRPr lang="en-IN" sz="2800" b="1" dirty="0">
              <a:effectLst>
                <a:outerShdw blurRad="38100" dist="38100" dir="2700000" algn="tl">
                  <a:srgbClr val="000000">
                    <a:alpha val="43137"/>
                  </a:srgbClr>
                </a:outerShdw>
              </a:effectLst>
              <a:latin typeface="Arial Narrow" panose="020B0606020202030204" pitchFamily="34" charset="0"/>
            </a:endParaRPr>
          </a:p>
        </p:txBody>
      </p:sp>
      <p:sp>
        <p:nvSpPr>
          <p:cNvPr id="10" name="Rectangle 9"/>
          <p:cNvSpPr/>
          <p:nvPr/>
        </p:nvSpPr>
        <p:spPr>
          <a:xfrm>
            <a:off x="4339369" y="1926530"/>
            <a:ext cx="2541978" cy="400110"/>
          </a:xfrm>
          <a:prstGeom prst="rect">
            <a:avLst/>
          </a:prstGeom>
        </p:spPr>
        <p:txBody>
          <a:bodyPr wrap="none">
            <a:spAutoFit/>
          </a:bodyPr>
          <a:lstStyle/>
          <a:p>
            <a:r>
              <a:rPr lang="en-IN" sz="2000" dirty="0"/>
              <a:t>Sem-I Batch-I 2024-26</a:t>
            </a:r>
            <a:endParaRPr lang="en-IN" sz="2000" dirty="0"/>
          </a:p>
        </p:txBody>
      </p:sp>
      <p:sp>
        <p:nvSpPr>
          <p:cNvPr id="11" name="Rectangle 10"/>
          <p:cNvSpPr/>
          <p:nvPr/>
        </p:nvSpPr>
        <p:spPr>
          <a:xfrm>
            <a:off x="2223439" y="3250408"/>
            <a:ext cx="7515199" cy="646331"/>
          </a:xfrm>
          <a:prstGeom prst="rect">
            <a:avLst/>
          </a:prstGeom>
        </p:spPr>
        <p:txBody>
          <a:bodyPr wrap="none">
            <a:spAutoFit/>
          </a:bodyPr>
          <a:lstStyle/>
          <a:p>
            <a:r>
              <a:rPr lang="en-IN" sz="3600" b="1" dirty="0">
                <a:solidFill>
                  <a:schemeClr val="accent1">
                    <a:lumMod val="50000"/>
                  </a:schemeClr>
                </a:solidFill>
                <a:latin typeface="Baskerville Old Face" panose="02020602080505020303" pitchFamily="18" charset="0"/>
              </a:rPr>
              <a:t>“Project Title : E-Commerce Website”</a:t>
            </a:r>
            <a:endParaRPr lang="en-IN" sz="3600" b="1" dirty="0">
              <a:solidFill>
                <a:schemeClr val="accent1">
                  <a:lumMod val="50000"/>
                </a:schemeClr>
              </a:solidFill>
              <a:latin typeface="Baskerville Old Face" panose="02020602080505020303" pitchFamily="18" charset="0"/>
            </a:endParaRPr>
          </a:p>
        </p:txBody>
      </p:sp>
      <p:sp>
        <p:nvSpPr>
          <p:cNvPr id="12" name="Rectangle 11"/>
          <p:cNvSpPr/>
          <p:nvPr/>
        </p:nvSpPr>
        <p:spPr>
          <a:xfrm>
            <a:off x="3171204" y="3796373"/>
            <a:ext cx="4847589" cy="1383665"/>
          </a:xfrm>
          <a:prstGeom prst="rect">
            <a:avLst/>
          </a:prstGeom>
        </p:spPr>
        <p:txBody>
          <a:bodyPr wrap="square">
            <a:spAutoFit/>
          </a:bodyPr>
          <a:lstStyle/>
          <a:p>
            <a:pPr algn="ctr"/>
            <a:r>
              <a:rPr lang="en-US" sz="3600" dirty="0"/>
              <a:t> </a:t>
            </a:r>
            <a:r>
              <a:rPr lang="en-US" sz="2400" dirty="0"/>
              <a:t>BY</a:t>
            </a:r>
            <a:br>
              <a:rPr lang="en-US" sz="2400" dirty="0"/>
            </a:br>
            <a:r>
              <a:rPr lang="en-US" sz="2400" dirty="0"/>
              <a:t> Pratiksha Hegade</a:t>
            </a:r>
            <a:br>
              <a:rPr lang="en-US" sz="2400" dirty="0"/>
            </a:br>
            <a:r>
              <a:rPr lang="en-US" sz="2400" dirty="0"/>
              <a:t> Roll No:- 78</a:t>
            </a:r>
            <a:endParaRPr lang="en-US" sz="2400" u="sng" dirty="0">
              <a:effectLst>
                <a:outerShdw blurRad="38100" dist="38100" dir="2700000" algn="tl">
                  <a:srgbClr val="000000">
                    <a:alpha val="43137"/>
                  </a:srgbClr>
                </a:outerShdw>
              </a:effectLst>
            </a:endParaRPr>
          </a:p>
        </p:txBody>
      </p:sp>
      <p:sp>
        <p:nvSpPr>
          <p:cNvPr id="14" name="Rectangle 13"/>
          <p:cNvSpPr/>
          <p:nvPr/>
        </p:nvSpPr>
        <p:spPr>
          <a:xfrm>
            <a:off x="3209305" y="5281734"/>
            <a:ext cx="4771389" cy="1323439"/>
          </a:xfrm>
          <a:prstGeom prst="rect">
            <a:avLst/>
          </a:prstGeom>
        </p:spPr>
        <p:txBody>
          <a:bodyPr wrap="square">
            <a:spAutoFit/>
          </a:bodyPr>
          <a:lstStyle/>
          <a:p>
            <a:pPr algn="ctr"/>
            <a:r>
              <a:rPr lang="en-US" sz="3600" dirty="0"/>
              <a:t> </a:t>
            </a:r>
            <a:r>
              <a:rPr lang="en-US" sz="2400" dirty="0">
                <a:solidFill>
                  <a:schemeClr val="tx1"/>
                </a:solidFill>
              </a:rPr>
              <a:t>Under the Guidance Of</a:t>
            </a:r>
            <a:br>
              <a:rPr lang="en-US" sz="2800" dirty="0">
                <a:solidFill>
                  <a:schemeClr val="tx1"/>
                </a:solidFill>
              </a:rPr>
            </a:br>
            <a:r>
              <a:rPr lang="en-US" sz="2000" b="1" dirty="0">
                <a:solidFill>
                  <a:schemeClr val="tx1"/>
                </a:solidFill>
              </a:rPr>
              <a:t>“Prof. </a:t>
            </a:r>
            <a:r>
              <a:rPr lang="en-US" sz="2000" b="1" dirty="0" err="1">
                <a:solidFill>
                  <a:schemeClr val="tx1"/>
                </a:solidFill>
              </a:rPr>
              <a:t>Snehal</a:t>
            </a:r>
            <a:r>
              <a:rPr lang="en-US" sz="2000" b="1" dirty="0">
                <a:solidFill>
                  <a:schemeClr val="tx1"/>
                </a:solidFill>
              </a:rPr>
              <a:t> </a:t>
            </a:r>
            <a:r>
              <a:rPr lang="en-US" sz="2000" b="1" dirty="0" err="1">
                <a:solidFill>
                  <a:schemeClr val="tx1"/>
                </a:solidFill>
              </a:rPr>
              <a:t>Dhane</a:t>
            </a:r>
            <a:r>
              <a:rPr lang="en-US" sz="2000" b="1" dirty="0">
                <a:solidFill>
                  <a:schemeClr val="tx1"/>
                </a:solidFill>
              </a:rPr>
              <a:t>”</a:t>
            </a:r>
            <a:br>
              <a:rPr lang="en-US" sz="2800" b="1" dirty="0">
                <a:solidFill>
                  <a:schemeClr val="tx1"/>
                </a:solidFill>
              </a:rPr>
            </a:br>
            <a:endParaRPr lang="en-US" sz="2400"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xEl>
                                              <p:pRg st="0" end="0"/>
                                            </p:txEl>
                                          </p:spTgt>
                                        </p:tgtEl>
                                        <p:attrNameLst>
                                          <p:attrName>r</p:attrName>
                                        </p:attrNameLst>
                                      </p:cBhvr>
                                    </p:animRot>
                                    <p:animRot by="-240000">
                                      <p:cBhvr>
                                        <p:cTn id="7" dur="200" fill="hold">
                                          <p:stCondLst>
                                            <p:cond delay="200"/>
                                          </p:stCondLst>
                                        </p:cTn>
                                        <p:tgtEl>
                                          <p:spTgt spid="2">
                                            <p:txEl>
                                              <p:pRg st="0" end="0"/>
                                            </p:txEl>
                                          </p:spTgt>
                                        </p:tgtEl>
                                        <p:attrNameLst>
                                          <p:attrName>r</p:attrName>
                                        </p:attrNameLst>
                                      </p:cBhvr>
                                    </p:animRot>
                                    <p:animRot by="240000">
                                      <p:cBhvr>
                                        <p:cTn id="8" dur="200" fill="hold">
                                          <p:stCondLst>
                                            <p:cond delay="400"/>
                                          </p:stCondLst>
                                        </p:cTn>
                                        <p:tgtEl>
                                          <p:spTgt spid="2">
                                            <p:txEl>
                                              <p:pRg st="0" end="0"/>
                                            </p:txEl>
                                          </p:spTgt>
                                        </p:tgtEl>
                                        <p:attrNameLst>
                                          <p:attrName>r</p:attrName>
                                        </p:attrNameLst>
                                      </p:cBhvr>
                                    </p:animRot>
                                    <p:animRot by="-240000">
                                      <p:cBhvr>
                                        <p:cTn id="9" dur="200" fill="hold">
                                          <p:stCondLst>
                                            <p:cond delay="600"/>
                                          </p:stCondLst>
                                        </p:cTn>
                                        <p:tgtEl>
                                          <p:spTgt spid="2">
                                            <p:txEl>
                                              <p:pRg st="0" end="0"/>
                                            </p:txEl>
                                          </p:spTgt>
                                        </p:tgtEl>
                                        <p:attrNameLst>
                                          <p:attrName>r</p:attrName>
                                        </p:attrNameLst>
                                      </p:cBhvr>
                                    </p:animRot>
                                    <p:animRot by="120000">
                                      <p:cBhvr>
                                        <p:cTn id="10" dur="200" fill="hold">
                                          <p:stCondLst>
                                            <p:cond delay="800"/>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7">
                                            <p:txEl>
                                              <p:pRg st="0" end="0"/>
                                            </p:txEl>
                                          </p:spTgt>
                                        </p:tgtEl>
                                        <p:attrNameLst>
                                          <p:attrName>r</p:attrName>
                                        </p:attrNameLst>
                                      </p:cBhvr>
                                    </p:animRot>
                                    <p:animRot by="-240000">
                                      <p:cBhvr>
                                        <p:cTn id="15" dur="200" fill="hold">
                                          <p:stCondLst>
                                            <p:cond delay="200"/>
                                          </p:stCondLst>
                                        </p:cTn>
                                        <p:tgtEl>
                                          <p:spTgt spid="7">
                                            <p:txEl>
                                              <p:pRg st="0" end="0"/>
                                            </p:txEl>
                                          </p:spTgt>
                                        </p:tgtEl>
                                        <p:attrNameLst>
                                          <p:attrName>r</p:attrName>
                                        </p:attrNameLst>
                                      </p:cBhvr>
                                    </p:animRot>
                                    <p:animRot by="240000">
                                      <p:cBhvr>
                                        <p:cTn id="16" dur="200" fill="hold">
                                          <p:stCondLst>
                                            <p:cond delay="400"/>
                                          </p:stCondLst>
                                        </p:cTn>
                                        <p:tgtEl>
                                          <p:spTgt spid="7">
                                            <p:txEl>
                                              <p:pRg st="0" end="0"/>
                                            </p:txEl>
                                          </p:spTgt>
                                        </p:tgtEl>
                                        <p:attrNameLst>
                                          <p:attrName>r</p:attrName>
                                        </p:attrNameLst>
                                      </p:cBhvr>
                                    </p:animRot>
                                    <p:animRot by="-240000">
                                      <p:cBhvr>
                                        <p:cTn id="17" dur="200" fill="hold">
                                          <p:stCondLst>
                                            <p:cond delay="600"/>
                                          </p:stCondLst>
                                        </p:cTn>
                                        <p:tgtEl>
                                          <p:spTgt spid="7">
                                            <p:txEl>
                                              <p:pRg st="0" end="0"/>
                                            </p:txEl>
                                          </p:spTgt>
                                        </p:tgtEl>
                                        <p:attrNameLst>
                                          <p:attrName>r</p:attrName>
                                        </p:attrNameLst>
                                      </p:cBhvr>
                                    </p:animRot>
                                    <p:animRot by="120000">
                                      <p:cBhvr>
                                        <p:cTn id="18" dur="200" fill="hold">
                                          <p:stCondLst>
                                            <p:cond delay="800"/>
                                          </p:stCondLst>
                                        </p:cTn>
                                        <p:tgtEl>
                                          <p:spTgt spid="7">
                                            <p:txEl>
                                              <p:pRg st="0" end="0"/>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9">
                                            <p:txEl>
                                              <p:pRg st="0" end="0"/>
                                            </p:txEl>
                                          </p:spTgt>
                                        </p:tgtEl>
                                        <p:attrNameLst>
                                          <p:attrName>r</p:attrName>
                                        </p:attrNameLst>
                                      </p:cBhvr>
                                    </p:animRot>
                                    <p:animRot by="-240000">
                                      <p:cBhvr>
                                        <p:cTn id="23" dur="200" fill="hold">
                                          <p:stCondLst>
                                            <p:cond delay="200"/>
                                          </p:stCondLst>
                                        </p:cTn>
                                        <p:tgtEl>
                                          <p:spTgt spid="9">
                                            <p:txEl>
                                              <p:pRg st="0" end="0"/>
                                            </p:txEl>
                                          </p:spTgt>
                                        </p:tgtEl>
                                        <p:attrNameLst>
                                          <p:attrName>r</p:attrName>
                                        </p:attrNameLst>
                                      </p:cBhvr>
                                    </p:animRot>
                                    <p:animRot by="240000">
                                      <p:cBhvr>
                                        <p:cTn id="24" dur="200" fill="hold">
                                          <p:stCondLst>
                                            <p:cond delay="400"/>
                                          </p:stCondLst>
                                        </p:cTn>
                                        <p:tgtEl>
                                          <p:spTgt spid="9">
                                            <p:txEl>
                                              <p:pRg st="0" end="0"/>
                                            </p:txEl>
                                          </p:spTgt>
                                        </p:tgtEl>
                                        <p:attrNameLst>
                                          <p:attrName>r</p:attrName>
                                        </p:attrNameLst>
                                      </p:cBhvr>
                                    </p:animRot>
                                    <p:animRot by="-240000">
                                      <p:cBhvr>
                                        <p:cTn id="25" dur="200" fill="hold">
                                          <p:stCondLst>
                                            <p:cond delay="600"/>
                                          </p:stCondLst>
                                        </p:cTn>
                                        <p:tgtEl>
                                          <p:spTgt spid="9">
                                            <p:txEl>
                                              <p:pRg st="0" end="0"/>
                                            </p:txEl>
                                          </p:spTgt>
                                        </p:tgtEl>
                                        <p:attrNameLst>
                                          <p:attrName>r</p:attrName>
                                        </p:attrNameLst>
                                      </p:cBhvr>
                                    </p:animRot>
                                    <p:animRot by="120000">
                                      <p:cBhvr>
                                        <p:cTn id="26" dur="200" fill="hold">
                                          <p:stCondLst>
                                            <p:cond delay="800"/>
                                          </p:stCondLst>
                                        </p:cTn>
                                        <p:tgtEl>
                                          <p:spTgt spid="9">
                                            <p:txEl>
                                              <p:pRg st="0" end="0"/>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10">
                                            <p:txEl>
                                              <p:pRg st="0" end="0"/>
                                            </p:txEl>
                                          </p:spTgt>
                                        </p:tgtEl>
                                        <p:attrNameLst>
                                          <p:attrName>r</p:attrName>
                                        </p:attrNameLst>
                                      </p:cBhvr>
                                    </p:animRot>
                                    <p:animRot by="-240000">
                                      <p:cBhvr>
                                        <p:cTn id="31" dur="200" fill="hold">
                                          <p:stCondLst>
                                            <p:cond delay="200"/>
                                          </p:stCondLst>
                                        </p:cTn>
                                        <p:tgtEl>
                                          <p:spTgt spid="10">
                                            <p:txEl>
                                              <p:pRg st="0" end="0"/>
                                            </p:txEl>
                                          </p:spTgt>
                                        </p:tgtEl>
                                        <p:attrNameLst>
                                          <p:attrName>r</p:attrName>
                                        </p:attrNameLst>
                                      </p:cBhvr>
                                    </p:animRot>
                                    <p:animRot by="240000">
                                      <p:cBhvr>
                                        <p:cTn id="32" dur="200" fill="hold">
                                          <p:stCondLst>
                                            <p:cond delay="400"/>
                                          </p:stCondLst>
                                        </p:cTn>
                                        <p:tgtEl>
                                          <p:spTgt spid="10">
                                            <p:txEl>
                                              <p:pRg st="0" end="0"/>
                                            </p:txEl>
                                          </p:spTgt>
                                        </p:tgtEl>
                                        <p:attrNameLst>
                                          <p:attrName>r</p:attrName>
                                        </p:attrNameLst>
                                      </p:cBhvr>
                                    </p:animRot>
                                    <p:animRot by="-240000">
                                      <p:cBhvr>
                                        <p:cTn id="33" dur="200" fill="hold">
                                          <p:stCondLst>
                                            <p:cond delay="600"/>
                                          </p:stCondLst>
                                        </p:cTn>
                                        <p:tgtEl>
                                          <p:spTgt spid="10">
                                            <p:txEl>
                                              <p:pRg st="0" end="0"/>
                                            </p:txEl>
                                          </p:spTgt>
                                        </p:tgtEl>
                                        <p:attrNameLst>
                                          <p:attrName>r</p:attrName>
                                        </p:attrNameLst>
                                      </p:cBhvr>
                                    </p:animRot>
                                    <p:animRot by="120000">
                                      <p:cBhvr>
                                        <p:cTn id="34" dur="200" fill="hold">
                                          <p:stCondLst>
                                            <p:cond delay="800"/>
                                          </p:stCondLst>
                                        </p:cTn>
                                        <p:tgtEl>
                                          <p:spTgt spid="10">
                                            <p:txEl>
                                              <p:pRg st="0" end="0"/>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nodeType="clickEffect">
                                  <p:stCondLst>
                                    <p:cond delay="0"/>
                                  </p:stCondLst>
                                  <p:childTnLst>
                                    <p:animRot by="120000">
                                      <p:cBhvr>
                                        <p:cTn id="38" dur="100" fill="hold">
                                          <p:stCondLst>
                                            <p:cond delay="0"/>
                                          </p:stCondLst>
                                        </p:cTn>
                                        <p:tgtEl>
                                          <p:spTgt spid="11">
                                            <p:txEl>
                                              <p:pRg st="0" end="0"/>
                                            </p:txEl>
                                          </p:spTgt>
                                        </p:tgtEl>
                                        <p:attrNameLst>
                                          <p:attrName>r</p:attrName>
                                        </p:attrNameLst>
                                      </p:cBhvr>
                                    </p:animRot>
                                    <p:animRot by="-240000">
                                      <p:cBhvr>
                                        <p:cTn id="39" dur="200" fill="hold">
                                          <p:stCondLst>
                                            <p:cond delay="200"/>
                                          </p:stCondLst>
                                        </p:cTn>
                                        <p:tgtEl>
                                          <p:spTgt spid="11">
                                            <p:txEl>
                                              <p:pRg st="0" end="0"/>
                                            </p:txEl>
                                          </p:spTgt>
                                        </p:tgtEl>
                                        <p:attrNameLst>
                                          <p:attrName>r</p:attrName>
                                        </p:attrNameLst>
                                      </p:cBhvr>
                                    </p:animRot>
                                    <p:animRot by="240000">
                                      <p:cBhvr>
                                        <p:cTn id="40" dur="200" fill="hold">
                                          <p:stCondLst>
                                            <p:cond delay="400"/>
                                          </p:stCondLst>
                                        </p:cTn>
                                        <p:tgtEl>
                                          <p:spTgt spid="11">
                                            <p:txEl>
                                              <p:pRg st="0" end="0"/>
                                            </p:txEl>
                                          </p:spTgt>
                                        </p:tgtEl>
                                        <p:attrNameLst>
                                          <p:attrName>r</p:attrName>
                                        </p:attrNameLst>
                                      </p:cBhvr>
                                    </p:animRot>
                                    <p:animRot by="-240000">
                                      <p:cBhvr>
                                        <p:cTn id="41" dur="200" fill="hold">
                                          <p:stCondLst>
                                            <p:cond delay="600"/>
                                          </p:stCondLst>
                                        </p:cTn>
                                        <p:tgtEl>
                                          <p:spTgt spid="11">
                                            <p:txEl>
                                              <p:pRg st="0" end="0"/>
                                            </p:txEl>
                                          </p:spTgt>
                                        </p:tgtEl>
                                        <p:attrNameLst>
                                          <p:attrName>r</p:attrName>
                                        </p:attrNameLst>
                                      </p:cBhvr>
                                    </p:animRot>
                                    <p:animRot by="120000">
                                      <p:cBhvr>
                                        <p:cTn id="42" dur="200" fill="hold">
                                          <p:stCondLst>
                                            <p:cond delay="800"/>
                                          </p:stCondLst>
                                        </p:cTn>
                                        <p:tgtEl>
                                          <p:spTgt spid="11">
                                            <p:txEl>
                                              <p:pRg st="0" end="0"/>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nodeType="clickEffect">
                                  <p:stCondLst>
                                    <p:cond delay="0"/>
                                  </p:stCondLst>
                                  <p:childTnLst>
                                    <p:animRot by="120000">
                                      <p:cBhvr>
                                        <p:cTn id="46" dur="100" fill="hold">
                                          <p:stCondLst>
                                            <p:cond delay="0"/>
                                          </p:stCondLst>
                                        </p:cTn>
                                        <p:tgtEl>
                                          <p:spTgt spid="12">
                                            <p:txEl>
                                              <p:pRg st="0" end="0"/>
                                            </p:txEl>
                                          </p:spTgt>
                                        </p:tgtEl>
                                        <p:attrNameLst>
                                          <p:attrName>r</p:attrName>
                                        </p:attrNameLst>
                                      </p:cBhvr>
                                    </p:animRot>
                                    <p:animRot by="-240000">
                                      <p:cBhvr>
                                        <p:cTn id="47" dur="200" fill="hold">
                                          <p:stCondLst>
                                            <p:cond delay="200"/>
                                          </p:stCondLst>
                                        </p:cTn>
                                        <p:tgtEl>
                                          <p:spTgt spid="12">
                                            <p:txEl>
                                              <p:pRg st="0" end="0"/>
                                            </p:txEl>
                                          </p:spTgt>
                                        </p:tgtEl>
                                        <p:attrNameLst>
                                          <p:attrName>r</p:attrName>
                                        </p:attrNameLst>
                                      </p:cBhvr>
                                    </p:animRot>
                                    <p:animRot by="240000">
                                      <p:cBhvr>
                                        <p:cTn id="48" dur="200" fill="hold">
                                          <p:stCondLst>
                                            <p:cond delay="400"/>
                                          </p:stCondLst>
                                        </p:cTn>
                                        <p:tgtEl>
                                          <p:spTgt spid="12">
                                            <p:txEl>
                                              <p:pRg st="0" end="0"/>
                                            </p:txEl>
                                          </p:spTgt>
                                        </p:tgtEl>
                                        <p:attrNameLst>
                                          <p:attrName>r</p:attrName>
                                        </p:attrNameLst>
                                      </p:cBhvr>
                                    </p:animRot>
                                    <p:animRot by="-240000">
                                      <p:cBhvr>
                                        <p:cTn id="49" dur="200" fill="hold">
                                          <p:stCondLst>
                                            <p:cond delay="600"/>
                                          </p:stCondLst>
                                        </p:cTn>
                                        <p:tgtEl>
                                          <p:spTgt spid="12">
                                            <p:txEl>
                                              <p:pRg st="0" end="0"/>
                                            </p:txEl>
                                          </p:spTgt>
                                        </p:tgtEl>
                                        <p:attrNameLst>
                                          <p:attrName>r</p:attrName>
                                        </p:attrNameLst>
                                      </p:cBhvr>
                                    </p:animRot>
                                    <p:animRot by="120000">
                                      <p:cBhvr>
                                        <p:cTn id="50" dur="200" fill="hold">
                                          <p:stCondLst>
                                            <p:cond delay="800"/>
                                          </p:stCondLst>
                                        </p:cTn>
                                        <p:tgtEl>
                                          <p:spTgt spid="12">
                                            <p:txEl>
                                              <p:pRg st="0" end="0"/>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nodeType="clickEffect">
                                  <p:stCondLst>
                                    <p:cond delay="0"/>
                                  </p:stCondLst>
                                  <p:childTnLst>
                                    <p:animRot by="120000">
                                      <p:cBhvr>
                                        <p:cTn id="54" dur="100" fill="hold">
                                          <p:stCondLst>
                                            <p:cond delay="0"/>
                                          </p:stCondLst>
                                        </p:cTn>
                                        <p:tgtEl>
                                          <p:spTgt spid="14">
                                            <p:txEl>
                                              <p:pRg st="0" end="0"/>
                                            </p:txEl>
                                          </p:spTgt>
                                        </p:tgtEl>
                                        <p:attrNameLst>
                                          <p:attrName>r</p:attrName>
                                        </p:attrNameLst>
                                      </p:cBhvr>
                                    </p:animRot>
                                    <p:animRot by="-240000">
                                      <p:cBhvr>
                                        <p:cTn id="55" dur="200" fill="hold">
                                          <p:stCondLst>
                                            <p:cond delay="200"/>
                                          </p:stCondLst>
                                        </p:cTn>
                                        <p:tgtEl>
                                          <p:spTgt spid="14">
                                            <p:txEl>
                                              <p:pRg st="0" end="0"/>
                                            </p:txEl>
                                          </p:spTgt>
                                        </p:tgtEl>
                                        <p:attrNameLst>
                                          <p:attrName>r</p:attrName>
                                        </p:attrNameLst>
                                      </p:cBhvr>
                                    </p:animRot>
                                    <p:animRot by="240000">
                                      <p:cBhvr>
                                        <p:cTn id="56" dur="200" fill="hold">
                                          <p:stCondLst>
                                            <p:cond delay="400"/>
                                          </p:stCondLst>
                                        </p:cTn>
                                        <p:tgtEl>
                                          <p:spTgt spid="14">
                                            <p:txEl>
                                              <p:pRg st="0" end="0"/>
                                            </p:txEl>
                                          </p:spTgt>
                                        </p:tgtEl>
                                        <p:attrNameLst>
                                          <p:attrName>r</p:attrName>
                                        </p:attrNameLst>
                                      </p:cBhvr>
                                    </p:animRot>
                                    <p:animRot by="-240000">
                                      <p:cBhvr>
                                        <p:cTn id="57" dur="200" fill="hold">
                                          <p:stCondLst>
                                            <p:cond delay="600"/>
                                          </p:stCondLst>
                                        </p:cTn>
                                        <p:tgtEl>
                                          <p:spTgt spid="14">
                                            <p:txEl>
                                              <p:pRg st="0" end="0"/>
                                            </p:txEl>
                                          </p:spTgt>
                                        </p:tgtEl>
                                        <p:attrNameLst>
                                          <p:attrName>r</p:attrName>
                                        </p:attrNameLst>
                                      </p:cBhvr>
                                    </p:animRot>
                                    <p:animRot by="120000">
                                      <p:cBhvr>
                                        <p:cTn id="58" dur="200" fill="hold">
                                          <p:stCondLst>
                                            <p:cond delay="800"/>
                                          </p:stCondLst>
                                        </p:cTn>
                                        <p:tgtEl>
                                          <p:spTgt spid="1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621914"/>
            <a:ext cx="9677398" cy="493377"/>
          </a:xfrm>
        </p:spPr>
        <p:txBody>
          <a:bodyPr>
            <a:normAutofit/>
          </a:bodyPr>
          <a:lstStyle/>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Component Diagram</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1295400" y="1115292"/>
            <a:ext cx="9601200" cy="486987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7027" y="2627806"/>
            <a:ext cx="4437945" cy="1015663"/>
          </a:xfrm>
          <a:prstGeom prst="rect">
            <a:avLst/>
          </a:prstGeom>
        </p:spPr>
        <p:txBody>
          <a:bodyPr wrap="none">
            <a:spAutoFit/>
          </a:bodyPr>
          <a:lstStyle/>
          <a:p>
            <a:pPr algn="ctr"/>
            <a:r>
              <a:rPr lang="en-US" sz="6000" b="1" u="sng" dirty="0">
                <a:effectLst>
                  <a:outerShdw blurRad="38100" dist="38100" dir="2700000" algn="tl">
                    <a:srgbClr val="000000">
                      <a:alpha val="43137"/>
                    </a:srgbClr>
                  </a:outerShdw>
                </a:effectLst>
              </a:rPr>
              <a:t>Thank You…..</a:t>
            </a:r>
            <a:endParaRPr lang="en-US" sz="6000"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2">
                                            <p:txEl>
                                              <p:pRg st="0" end="0"/>
                                            </p:txEl>
                                          </p:spTgt>
                                        </p:tgtEl>
                                      </p:cBhvr>
                                    </p:animEffect>
                                    <p:anim calcmode="lin" valueType="num">
                                      <p:cBhvr>
                                        <p:cTn id="7" dur="1822" tmFilter="0,0; 0.14,0.31; 0.43,0.73; 0.71,0.91; 1.0,1.0">
                                          <p:stCondLst>
                                            <p:cond delay="0"/>
                                          </p:stCondLst>
                                        </p:cTn>
                                        <p:tgtEl>
                                          <p:spTgt spid="2">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2">
                                            <p:txEl>
                                              <p:pRg st="0" end="0"/>
                                            </p:txEl>
                                          </p:spTgt>
                                        </p:tgtEl>
                                      </p:cBhvr>
                                      <p:to x="100000" y="60000"/>
                                    </p:animScale>
                                    <p:animScale>
                                      <p:cBhvr>
                                        <p:cTn id="15" dur="166" decel="50000">
                                          <p:stCondLst>
                                            <p:cond delay="646"/>
                                          </p:stCondLst>
                                        </p:cTn>
                                        <p:tgtEl>
                                          <p:spTgt spid="2">
                                            <p:txEl>
                                              <p:pRg st="0" end="0"/>
                                            </p:txEl>
                                          </p:spTgt>
                                        </p:tgtEl>
                                      </p:cBhvr>
                                      <p:to x="100000" y="100000"/>
                                    </p:animScale>
                                    <p:animScale>
                                      <p:cBhvr>
                                        <p:cTn id="16" dur="26">
                                          <p:stCondLst>
                                            <p:cond delay="1312"/>
                                          </p:stCondLst>
                                        </p:cTn>
                                        <p:tgtEl>
                                          <p:spTgt spid="2">
                                            <p:txEl>
                                              <p:pRg st="0" end="0"/>
                                            </p:txEl>
                                          </p:spTgt>
                                        </p:tgtEl>
                                      </p:cBhvr>
                                      <p:to x="100000" y="80000"/>
                                    </p:animScale>
                                    <p:animScale>
                                      <p:cBhvr>
                                        <p:cTn id="17" dur="166" decel="50000">
                                          <p:stCondLst>
                                            <p:cond delay="1338"/>
                                          </p:stCondLst>
                                        </p:cTn>
                                        <p:tgtEl>
                                          <p:spTgt spid="2">
                                            <p:txEl>
                                              <p:pRg st="0" end="0"/>
                                            </p:txEl>
                                          </p:spTgt>
                                        </p:tgtEl>
                                      </p:cBhvr>
                                      <p:to x="100000" y="100000"/>
                                    </p:animScale>
                                    <p:animScale>
                                      <p:cBhvr>
                                        <p:cTn id="18" dur="26">
                                          <p:stCondLst>
                                            <p:cond delay="1642"/>
                                          </p:stCondLst>
                                        </p:cTn>
                                        <p:tgtEl>
                                          <p:spTgt spid="2">
                                            <p:txEl>
                                              <p:pRg st="0" end="0"/>
                                            </p:txEl>
                                          </p:spTgt>
                                        </p:tgtEl>
                                      </p:cBhvr>
                                      <p:to x="100000" y="90000"/>
                                    </p:animScale>
                                    <p:animScale>
                                      <p:cBhvr>
                                        <p:cTn id="19" dur="166" decel="50000">
                                          <p:stCondLst>
                                            <p:cond delay="1668"/>
                                          </p:stCondLst>
                                        </p:cTn>
                                        <p:tgtEl>
                                          <p:spTgt spid="2">
                                            <p:txEl>
                                              <p:pRg st="0" end="0"/>
                                            </p:txEl>
                                          </p:spTgt>
                                        </p:tgtEl>
                                      </p:cBhvr>
                                      <p:to x="100000" y="100000"/>
                                    </p:animScale>
                                    <p:animScale>
                                      <p:cBhvr>
                                        <p:cTn id="20" dur="26">
                                          <p:stCondLst>
                                            <p:cond delay="1808"/>
                                          </p:stCondLst>
                                        </p:cTn>
                                        <p:tgtEl>
                                          <p:spTgt spid="2">
                                            <p:txEl>
                                              <p:pRg st="0" end="0"/>
                                            </p:txEl>
                                          </p:spTgt>
                                        </p:tgtEl>
                                      </p:cBhvr>
                                      <p:to x="100000" y="95000"/>
                                    </p:animScale>
                                    <p:animScale>
                                      <p:cBhvr>
                                        <p:cTn id="21" dur="166" decel="50000">
                                          <p:stCondLst>
                                            <p:cond delay="1834"/>
                                          </p:stCondLst>
                                        </p:cTn>
                                        <p:tgtEl>
                                          <p:spTgt spid="2">
                                            <p:txEl>
                                              <p:pRg st="0" end="0"/>
                                            </p:txEl>
                                          </p:spTgt>
                                        </p:tgtEl>
                                      </p:cBhvr>
                                      <p:to x="100000" y="100000"/>
                                    </p:animScale>
                                    <p:set>
                                      <p:cBhvr>
                                        <p:cTn id="22" dur="1" fill="hold">
                                          <p:stCondLst>
                                            <p:cond delay="19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5649" y="841506"/>
            <a:ext cx="7431314" cy="4647426"/>
          </a:xfrm>
          <a:prstGeom prst="rect">
            <a:avLst/>
          </a:prstGeom>
        </p:spPr>
        <p:txBody>
          <a:bodyPr wrap="square">
            <a:spAutoFit/>
          </a:bodyPr>
          <a:lstStyle/>
          <a:p>
            <a:pPr>
              <a:buFont typeface="Symbol" panose="05050102010706020507" pitchFamily="18" charset="2"/>
              <a:buChar char="·"/>
            </a:pPr>
            <a:r>
              <a:rPr lang="en-US" sz="2400" b="1" dirty="0">
                <a:latin typeface="Times New Roman" panose="02020603050405020304" pitchFamily="18" charset="0"/>
              </a:rPr>
              <a:t> Roll Numbers and Names of Team members :-</a:t>
            </a:r>
            <a:endParaRPr lang="en-US" sz="2400" b="1" dirty="0">
              <a:latin typeface="Times New Roman" panose="02020603050405020304" pitchFamily="18" charset="0"/>
            </a:endParaRPr>
          </a:p>
          <a:p>
            <a:endParaRPr lang="en-GB" b="1" dirty="0">
              <a:latin typeface="Times New Roman" panose="02020603050405020304" pitchFamily="18" charset="0"/>
            </a:endParaRPr>
          </a:p>
          <a:p>
            <a:r>
              <a:rPr lang="en-US" sz="2000" b="1" dirty="0">
                <a:latin typeface="Times New Roman" panose="02020603050405020304" pitchFamily="18" charset="0"/>
              </a:rPr>
              <a:t>Roll No   </a:t>
            </a:r>
            <a:r>
              <a:rPr lang="en-US" sz="2000" b="1" dirty="0">
                <a:latin typeface="Calibri" panose="020F0502020204030204" pitchFamily="34" charset="0"/>
              </a:rPr>
              <a:t>   </a:t>
            </a:r>
            <a:r>
              <a:rPr lang="en-US" sz="2000" b="1" dirty="0">
                <a:latin typeface="Times New Roman" panose="02020603050405020304" pitchFamily="18" charset="0"/>
              </a:rPr>
              <a:t>Name</a:t>
            </a:r>
            <a:r>
              <a:rPr lang="en-US" sz="2000" b="1" dirty="0">
                <a:latin typeface="Calibri" panose="020F0502020204030204" pitchFamily="34" charset="0"/>
              </a:rPr>
              <a:t>	</a:t>
            </a:r>
            <a:r>
              <a:rPr lang="en-US" sz="2000" dirty="0">
                <a:latin typeface="Calibri" panose="020F0502020204030204" pitchFamily="34" charset="0"/>
              </a:rPr>
              <a:t>	</a:t>
            </a:r>
            <a:endParaRPr lang="en-US" sz="2000" dirty="0">
              <a:latin typeface="Calibri" panose="020F0502020204030204" pitchFamily="34" charset="0"/>
            </a:endParaRPr>
          </a:p>
          <a:p>
            <a:pPr marL="457200" indent="-457200">
              <a:buAutoNum type="arabicPlain" startAt="103"/>
            </a:pPr>
            <a:endParaRPr lang="en-US" sz="2000" dirty="0">
              <a:latin typeface="Times New Roman" panose="02020603050405020304" pitchFamily="18" charset="0"/>
            </a:endParaRPr>
          </a:p>
          <a:p>
            <a:r>
              <a:rPr lang="en-US" sz="2000">
                <a:latin typeface="Times New Roman" panose="02020603050405020304" pitchFamily="18" charset="0"/>
              </a:rPr>
              <a:t>37           Dipali </a:t>
            </a:r>
            <a:r>
              <a:rPr lang="en-US" sz="2000" dirty="0" err="1">
                <a:latin typeface="Times New Roman" panose="02020603050405020304" pitchFamily="18" charset="0"/>
              </a:rPr>
              <a:t>Nanavare</a:t>
            </a:r>
            <a:endParaRPr lang="en-US" sz="2000" dirty="0">
              <a:latin typeface="Times New Roman" panose="02020603050405020304" pitchFamily="18" charset="0"/>
            </a:endParaRPr>
          </a:p>
          <a:p>
            <a:endParaRPr lang="en-US" sz="2000" dirty="0">
              <a:latin typeface="Times New Roman" panose="02020603050405020304" pitchFamily="18" charset="0"/>
            </a:endParaRPr>
          </a:p>
          <a:p>
            <a:r>
              <a:rPr lang="en-US" sz="2000" dirty="0">
                <a:latin typeface="Times New Roman" panose="02020603050405020304" pitchFamily="18" charset="0"/>
              </a:rPr>
              <a:t>12   	        Ajay Supekar</a:t>
            </a:r>
            <a:endParaRPr lang="en-US" sz="2000" dirty="0">
              <a:latin typeface="Times New Roman" panose="02020603050405020304" pitchFamily="18" charset="0"/>
            </a:endParaRPr>
          </a:p>
          <a:p>
            <a:endParaRPr lang="en-US" sz="2000" b="1" dirty="0">
              <a:latin typeface="Times New Roman" panose="02020603050405020304" pitchFamily="18" charset="0"/>
            </a:endParaRPr>
          </a:p>
          <a:p>
            <a:r>
              <a:rPr lang="en-US" sz="2000" dirty="0">
                <a:latin typeface="Times New Roman" panose="02020603050405020304" pitchFamily="18" charset="0"/>
              </a:rPr>
              <a:t> 78          Pratiksha </a:t>
            </a:r>
            <a:r>
              <a:rPr lang="en-US" sz="2000" dirty="0" err="1">
                <a:latin typeface="Times New Roman" panose="02020603050405020304" pitchFamily="18" charset="0"/>
              </a:rPr>
              <a:t>Hegade</a:t>
            </a:r>
            <a:endParaRPr lang="en-US" sz="2000" dirty="0">
              <a:latin typeface="Times New Roman" panose="02020603050405020304" pitchFamily="18" charset="0"/>
            </a:endParaRPr>
          </a:p>
          <a:p>
            <a:endParaRPr lang="en-US" sz="2000" dirty="0">
              <a:latin typeface="Calibri" panose="020F0502020204030204" pitchFamily="34" charset="0"/>
            </a:endParaRPr>
          </a:p>
          <a:p>
            <a:r>
              <a:rPr lang="en-US" sz="2000" dirty="0">
                <a:latin typeface="Times New Roman" panose="02020603050405020304" pitchFamily="18" charset="0"/>
              </a:rPr>
              <a:t>103		 Shivraj Suryavanshi</a:t>
            </a:r>
            <a:endParaRPr lang="en-US" sz="2000" dirty="0">
              <a:latin typeface="Calibri" panose="020F0502020204030204" pitchFamily="34" charset="0"/>
            </a:endParaRPr>
          </a:p>
          <a:p>
            <a:pPr marL="457200" indent="-457200">
              <a:buAutoNum type="arabicPlain" startAt="37"/>
            </a:pPr>
            <a:endParaRPr lang="en-US" sz="2000" dirty="0">
              <a:latin typeface="Calibri" panose="020F0502020204030204" pitchFamily="34" charset="0"/>
            </a:endParaRPr>
          </a:p>
          <a:p>
            <a:r>
              <a:rPr lang="en-US" sz="2000" dirty="0">
                <a:latin typeface="Calibri" panose="020F0502020204030204" pitchFamily="34" charset="0"/>
              </a:rPr>
              <a:t>	</a:t>
            </a:r>
            <a:endParaRPr lang="en-US" sz="2000" dirty="0">
              <a:latin typeface="Calibri" panose="020F0502020204030204" pitchFamily="34" charset="0"/>
            </a:endParaRPr>
          </a:p>
          <a:p>
            <a:pPr marL="457200" indent="-457200">
              <a:buAutoNum type="arabicPlain" startAt="103"/>
            </a:pPr>
            <a:endParaRPr lang="en-US" sz="2000" dirty="0">
              <a:latin typeface="Calibri" panose="020F0502020204030204" pitchFamily="34" charset="0"/>
            </a:endParaRPr>
          </a:p>
          <a:p>
            <a:r>
              <a:rPr lang="en-US" sz="1400" dirty="0">
                <a:latin typeface="Calibri" panose="020F0502020204030204" pitchFamily="34" charset="0"/>
              </a:rPr>
              <a:t>	</a:t>
            </a:r>
            <a:endParaRPr lang="en-US" sz="1400" dirty="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843677"/>
            <a:ext cx="8128000" cy="5262979"/>
          </a:xfrm>
          <a:prstGeom prst="rect">
            <a:avLst/>
          </a:prstGeom>
        </p:spPr>
        <p:txBody>
          <a:bodyPr wrap="square">
            <a:spAutoFit/>
          </a:bodyPr>
          <a:lstStyle/>
          <a:p>
            <a:pPr marL="571500" indent="-571500">
              <a:buFont typeface="Arial" panose="020B0604020202020204" pitchFamily="34" charset="0"/>
              <a:buChar char="•"/>
            </a:pPr>
            <a:r>
              <a:rPr lang="en-US" sz="3600" b="1" dirty="0">
                <a:latin typeface="Times New Roman" panose="02020603050405020304" pitchFamily="18" charset="0"/>
              </a:rPr>
              <a:t>Contents</a:t>
            </a:r>
            <a:endParaRPr lang="en-US" sz="3600" b="1" dirty="0">
              <a:latin typeface="Times New Roman" panose="02020603050405020304" pitchFamily="18" charset="0"/>
            </a:endParaRPr>
          </a:p>
          <a:p>
            <a:endParaRPr lang="en-GB"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Project Title</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Scope of project</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Existing System</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Proposed System</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Technologies used</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List of modules</a:t>
            </a:r>
            <a:endParaRPr lang="en-US" sz="2000" dirty="0">
              <a:latin typeface="Times New Roman" panose="02020603050405020304" pitchFamily="18" charset="0"/>
            </a:endParaRPr>
          </a:p>
          <a:p>
            <a:pPr marL="1257300" lvl="2" indent="-342900">
              <a:buFont typeface="Arial" panose="020B0604020202020204" pitchFamily="34" charset="0"/>
              <a:buChar char="•"/>
            </a:pP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UML Diagrams</a:t>
            </a:r>
            <a:endParaRPr lang="en-US" sz="2000" dirty="0">
              <a:latin typeface="Times New Roman" panose="02020603050405020304" pitchFamily="18" charset="0"/>
            </a:endParaRPr>
          </a:p>
          <a:p>
            <a:endParaRPr lang="en-GB" sz="2000" b="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112" y="976745"/>
            <a:ext cx="8348870" cy="2908489"/>
          </a:xfrm>
          <a:prstGeom prst="rect">
            <a:avLst/>
          </a:prstGeom>
        </p:spPr>
        <p:txBody>
          <a:bodyPr wrap="square">
            <a:spAutoFit/>
          </a:bodyPr>
          <a:lstStyle/>
          <a:p>
            <a:pPr marL="285750"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Introduction :-</a:t>
            </a:r>
            <a:endParaRPr lang="en-US" sz="3200" b="1"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E-Commerce, also known as electronic commerce or internet commerce, is an activity of buying and selling goods or services over the internet or open networks. So, E-commerce can be defined in many ways, some define E-Commerce as buying and selling goods and services over the Internet, others define E-Commerce as retail sales to consumers for which the transaction takes place on open networks. The buying and selling of products, services, and digital products through the Internet all comes under e-commerce.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3677" y="942439"/>
            <a:ext cx="8642268" cy="3631763"/>
          </a:xfrm>
          <a:prstGeom prst="rect">
            <a:avLst/>
          </a:prstGeom>
        </p:spPr>
        <p:txBody>
          <a:bodyPr wrap="square">
            <a:spAutoFit/>
          </a:bodyPr>
          <a:lstStyle/>
          <a:p>
            <a:pPr>
              <a:buFont typeface="Symbol" panose="05050102010706020507" pitchFamily="18" charset="2"/>
              <a:buChar char="·"/>
            </a:pPr>
            <a:r>
              <a:rPr lang="en-US" sz="2800" b="1" dirty="0">
                <a:latin typeface="Times New Roman" panose="02020603050405020304" pitchFamily="18" charset="0"/>
              </a:rPr>
              <a:t> </a:t>
            </a:r>
            <a:r>
              <a:rPr lang="en-US" sz="3200" b="1" dirty="0">
                <a:latin typeface="Times New Roman" panose="02020603050405020304" pitchFamily="18" charset="0"/>
              </a:rPr>
              <a:t>Scope of project :- </a:t>
            </a:r>
            <a:endParaRPr lang="en-US" sz="3200" b="1" dirty="0">
              <a:latin typeface="Times New Roman" panose="02020603050405020304" pitchFamily="18" charset="0"/>
            </a:endParaRPr>
          </a:p>
          <a:p>
            <a:pPr>
              <a:buFont typeface="Symbol" panose="05050102010706020507" pitchFamily="18" charset="2"/>
              <a:buChar char="·"/>
            </a:pPr>
            <a:endParaRPr lang="en-US" b="1" dirty="0">
              <a:latin typeface="Times New Roman" panose="02020603050405020304" pitchFamily="18" charset="0"/>
            </a:endParaRPr>
          </a:p>
          <a:p>
            <a:pPr algn="just"/>
            <a:r>
              <a:rPr lang="en-US" b="1" dirty="0">
                <a:latin typeface="Times New Roman" panose="02020603050405020304" pitchFamily="18" charset="0"/>
              </a:rPr>
              <a:t>                            </a:t>
            </a:r>
            <a:r>
              <a:rPr lang="en-US" sz="2000" dirty="0">
                <a:latin typeface="Times New Roman" panose="02020603050405020304" pitchFamily="18" charset="0"/>
              </a:rPr>
              <a:t>The scope of  this project is to develop an </a:t>
            </a:r>
            <a:r>
              <a:rPr lang="en-US" sz="2000" b="1" dirty="0">
                <a:latin typeface="Times New Roman" panose="02020603050405020304" pitchFamily="18" charset="0"/>
              </a:rPr>
              <a:t>Ecommerce website that refers to the process of buying and selling products or services over the internet</a:t>
            </a:r>
            <a:r>
              <a:rPr lang="en-US" sz="2000" dirty="0">
                <a:latin typeface="Times New Roman" panose="02020603050405020304" pitchFamily="18" charset="0"/>
              </a:rPr>
              <a:t>. It’s a form of business transaction that allows individuals and businesses to conduct commerce through an electronic platform , such as a website.</a:t>
            </a:r>
            <a:endParaRPr lang="en-US" sz="2000" dirty="0">
              <a:latin typeface="Times New Roman" panose="02020603050405020304" pitchFamily="18" charset="0"/>
            </a:endParaRPr>
          </a:p>
          <a:p>
            <a:pPr algn="just"/>
            <a:r>
              <a:rPr lang="en-US" sz="2000" dirty="0">
                <a:latin typeface="Times New Roman" panose="02020603050405020304" pitchFamily="18" charset="0"/>
              </a:rPr>
              <a:t>			Ecommerce has change the way people shop, as it eliminates the need for physical visits to stores and allows customers to purchase goods from anywhere, at any time. </a:t>
            </a:r>
            <a:r>
              <a:rPr lang="en-US" sz="2000" b="1" dirty="0">
                <a:latin typeface="Times New Roman" panose="02020603050405020304" pitchFamily="18" charset="0"/>
              </a:rPr>
              <a:t>It also enables businesses to reach a wider customer base, both domestically and internationally, by making their products or services available online.</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23" y="1246249"/>
            <a:ext cx="8113486" cy="4262705"/>
          </a:xfrm>
          <a:prstGeom prst="rect">
            <a:avLst/>
          </a:prstGeom>
        </p:spPr>
        <p:txBody>
          <a:bodyPr wrap="square">
            <a:spAutoFit/>
          </a:bodyPr>
          <a:lstStyle/>
          <a:p>
            <a:pPr>
              <a:buFont typeface="Symbol" panose="05050102010706020507" pitchFamily="18" charset="2"/>
              <a:buChar char="·"/>
            </a:pPr>
            <a:r>
              <a:rPr lang="en-US" sz="2800" dirty="0"/>
              <a:t> </a:t>
            </a:r>
            <a:r>
              <a:rPr lang="en-US" sz="3200" b="1" dirty="0">
                <a:latin typeface="Times New Roman" panose="02020603050405020304" pitchFamily="18" charset="0"/>
              </a:rPr>
              <a:t>Existing System :-</a:t>
            </a:r>
            <a:endParaRPr lang="en-US" sz="3200" b="1" dirty="0">
              <a:latin typeface="Times New Roman" panose="02020603050405020304" pitchFamily="18" charset="0"/>
            </a:endParaRPr>
          </a:p>
          <a:p>
            <a:endParaRPr lang="en-US" sz="1100" b="1" dirty="0">
              <a:latin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Many businesses still rely on physical stores or outdated e-commerce systems that lack customization, user experience, or mobile responsiveness. Some e-commerce solutions can be expensive or difficult to manage for small businesses..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Disadvantages:-</a:t>
            </a:r>
            <a:endParaRPr lang="en-US"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Customization Options</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Poor User Interface (UI) and User Experience (UX)</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Mobile Responsiveness</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Maintenance and Operational Costs</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Concerns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470" y="813882"/>
            <a:ext cx="8157029" cy="5432256"/>
          </a:xfrm>
          <a:prstGeom prst="rect">
            <a:avLst/>
          </a:prstGeom>
        </p:spPr>
        <p:txBody>
          <a:bodyPr wrap="square">
            <a:spAutoFit/>
          </a:bodyPr>
          <a:lstStyle/>
          <a:p>
            <a:pPr>
              <a:buFont typeface="Symbol" panose="05050102010706020507" pitchFamily="18" charset="2"/>
              <a:buChar char="·"/>
            </a:pPr>
            <a:r>
              <a:rPr lang="en-US" sz="2800" b="1" dirty="0">
                <a:latin typeface="Times New Roman" panose="02020603050405020304" pitchFamily="18" charset="0"/>
              </a:rPr>
              <a:t> </a:t>
            </a:r>
            <a:r>
              <a:rPr lang="en-US" sz="3200" b="1" dirty="0">
                <a:latin typeface="Times New Roman" panose="02020603050405020304" pitchFamily="18" charset="0"/>
              </a:rPr>
              <a:t>Proposed System:-</a:t>
            </a:r>
            <a:endParaRPr lang="en-US" sz="3200" b="1" dirty="0">
              <a:latin typeface="Times New Roman" panose="02020603050405020304" pitchFamily="18" charset="0"/>
            </a:endParaRPr>
          </a:p>
          <a:p>
            <a:endParaRPr lang="en-US" sz="1100" b="1" dirty="0">
              <a:latin typeface="Times New Roman" panose="02020603050405020304" pitchFamily="18" charset="0"/>
            </a:endParaRPr>
          </a:p>
          <a:p>
            <a:pPr algn="just"/>
            <a:r>
              <a:rPr lang="en-US" sz="2800" b="1" dirty="0">
                <a:latin typeface="Times New Roman" panose="02020603050405020304" pitchFamily="18" charset="0"/>
              </a:rPr>
              <a:t>		</a:t>
            </a:r>
            <a:r>
              <a:rPr lang="en-US" sz="2000" dirty="0">
                <a:latin typeface="Times New Roman" panose="02020603050405020304" pitchFamily="18" charset="0"/>
              </a:rPr>
              <a:t>Our proposed solution for the e-commerce website project revolves around a holistic approach aimed at </a:t>
            </a:r>
            <a:r>
              <a:rPr lang="en-US" sz="2000" b="1" dirty="0">
                <a:latin typeface="Times New Roman" panose="02020603050405020304" pitchFamily="18" charset="0"/>
              </a:rPr>
              <a:t>overcoming existing challenges and optimizing user experience.</a:t>
            </a:r>
            <a:r>
              <a:rPr lang="en-US" sz="2000" dirty="0">
                <a:latin typeface="Times New Roman" panose="02020603050405020304" pitchFamily="18" charset="0"/>
              </a:rPr>
              <a:t> Key elements of our solution include:</a:t>
            </a:r>
            <a:endParaRPr lang="en-US" sz="2000" dirty="0">
              <a:latin typeface="Times New Roman" panose="02020603050405020304" pitchFamily="18" charset="0"/>
            </a:endParaRPr>
          </a:p>
          <a:p>
            <a:pPr algn="just"/>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Smooth User Experience</a:t>
            </a:r>
            <a:endParaRPr lang="en-US" sz="2000" b="1"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Efficient Backend Management</a:t>
            </a:r>
            <a:endParaRPr lang="en-US" sz="2000" b="1"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User Friendly Interface</a:t>
            </a:r>
            <a:endParaRPr lang="en-US" sz="2000" b="1"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Secure Transaction Processing</a:t>
            </a:r>
            <a:endParaRPr lang="en-US" sz="2000" b="1" dirty="0">
              <a:latin typeface="Times New Roman" panose="02020603050405020304" pitchFamily="18" charset="0"/>
            </a:endParaRPr>
          </a:p>
          <a:p>
            <a:pPr algn="just">
              <a:buFont typeface="Symbol" panose="05050102010706020507" pitchFamily="18" charset="2"/>
              <a:buChar char="·"/>
            </a:pPr>
            <a:endParaRPr lang="en-US" sz="2000" dirty="0">
              <a:latin typeface="Times New Roman" panose="02020603050405020304" pitchFamily="18" charset="0"/>
            </a:endParaRPr>
          </a:p>
          <a:p>
            <a:pPr algn="just"/>
            <a:r>
              <a:rPr lang="en-US" sz="2000" dirty="0">
                <a:latin typeface="Times New Roman" panose="02020603050405020304" pitchFamily="18" charset="0"/>
              </a:rPr>
              <a:t>                    By focusing on these core aspects, our proposed solution aims to establish the e-commerce website as a leading destination for online shopping, catering to the diverse needs and preferences of modern consumers while providing businesses with a robust platform for growth and success.</a:t>
            </a:r>
            <a:endParaRPr lang="en-US" sz="2000" dirty="0">
              <a:latin typeface="Times New Roman" panose="02020603050405020304" pitchFamily="18" charset="0"/>
            </a:endParaRPr>
          </a:p>
          <a:p>
            <a:pPr algn="just"/>
            <a:endParaRPr lang="en-GB" dirty="0">
              <a:latin typeface="Times New Roman" panose="02020603050405020304" pitchFamily="18" charset="0"/>
            </a:endParaRPr>
          </a:p>
          <a:p>
            <a:pPr algn="just"/>
            <a:r>
              <a:rPr lang="en-GB" dirty="0">
                <a:latin typeface="Times New Roman" panose="02020603050405020304" pitchFamily="18" charset="0"/>
              </a:rPr>
              <a:t>        </a:t>
            </a:r>
            <a:endParaRPr lang="en-GB"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090" y="941370"/>
            <a:ext cx="9705109" cy="4279120"/>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Other Important Points:</a:t>
            </a: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3200" b="1" kern="100" dirty="0">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Security Features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SSL encryption, secure payment gateways, and user 		authentication.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Mobile Responsiveness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website will be fully responsive to ensure usability 	across all devices.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Analytics &amp; Reporting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admin dashboard will feature sales analytics, product 	performance, and customer insights.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Future Enhancements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Features like wish lists, customer reviews, recommendation 	engines, and AI chatbots could be integrated to enhance the system.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4782</Words>
  <Application>WPS Presentation</Application>
  <PresentationFormat>Widescreen</PresentationFormat>
  <Paragraphs>168</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Arial</vt:lpstr>
      <vt:lpstr>Bell MT</vt:lpstr>
      <vt:lpstr>Bahnschrift Condensed</vt:lpstr>
      <vt:lpstr>Arial Narrow</vt:lpstr>
      <vt:lpstr>Baskerville Old Face</vt:lpstr>
      <vt:lpstr>Symbol</vt:lpstr>
      <vt:lpstr>Times New Roman</vt:lpstr>
      <vt:lpstr>Calibri</vt:lpstr>
      <vt:lpstr>Microsoft YaHei</vt:lpstr>
      <vt:lpstr>Arial Unicode MS</vt:lpstr>
      <vt:lpstr>Garamond</vt:lpstr>
      <vt:lpstr>Organic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ER Diagram</vt:lpstr>
      <vt:lpstr>Class Diagram</vt:lpstr>
      <vt:lpstr>Object Diagram</vt:lpstr>
      <vt:lpstr>Usecase Diagram</vt:lpstr>
      <vt:lpstr>Sequence Diagram</vt:lpstr>
      <vt:lpstr>Activity Diagram</vt:lpstr>
      <vt:lpstr>Component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Dipali</dc:creator>
  <cp:lastModifiedBy>Pratiksha Hegade</cp:lastModifiedBy>
  <cp:revision>30</cp:revision>
  <dcterms:created xsi:type="dcterms:W3CDTF">2024-10-12T17:43:00Z</dcterms:created>
  <dcterms:modified xsi:type="dcterms:W3CDTF">2024-12-17T16:59:54Z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FB4D920EE9A3471D868C1C088F8F5730_13</vt:lpwstr>
  </property>
  <property fmtid="{D5CDD505-2E9C-101B-9397-08002B2CF9AE}" pid="3" name="KSOProductBuildVer">
    <vt:lpwstr>1033-12.2.0.19307</vt:lpwstr>
  </property>
</Properties>
</file>