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1A9D1A-E3C9-44FB-BF16-46AE1C1384CD}">
  <a:tblStyle styleId="{B11A9D1A-E3C9-44FB-BF16-46AE1C1384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59c8c87f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59c8c87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59c8c87f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59c8c87f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59c8c87f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59c8c87f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9c8c87f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59c8c87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59c8c87f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59c8c87f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59c8c87f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59c8c87f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59c8c87f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59c8c87f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59c8c87f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59c8c87f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59c8c87f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59c8c87f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59c8c87f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59c8c87f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9c8c87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9c8c87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59c8c87f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59c8c87f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59c8c87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59c8c87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59c8c87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59c8c87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59c8c87f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59c8c87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59c8c87f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59c8c87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59c8c87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59c8c87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59c8c87f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59c8c87f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loudinary.com/glossary/adaptive-bitrate-stream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64600" y="333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H.264 Video Encoding</a:t>
            </a:r>
            <a:endParaRPr sz="4400"/>
          </a:p>
        </p:txBody>
      </p:sp>
      <p:sp>
        <p:nvSpPr>
          <p:cNvPr id="55" name="Google Shape;55;p13"/>
          <p:cNvSpPr txBox="1"/>
          <p:nvPr/>
        </p:nvSpPr>
        <p:spPr>
          <a:xfrm>
            <a:off x="277825" y="1176700"/>
            <a:ext cx="7656900" cy="27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H.264 is a </a:t>
            </a:r>
            <a:r>
              <a:rPr b="1" lang="en" sz="1200">
                <a:solidFill>
                  <a:srgbClr val="363D45"/>
                </a:solidFill>
                <a:highlight>
                  <a:srgbClr val="FFFFFF"/>
                </a:highlight>
              </a:rPr>
              <a:t>video compression standard and format </a:t>
            </a: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that uses advanced compression techniques to deliver high-quality video at low bit rates.</a:t>
            </a:r>
            <a:endParaRPr sz="1200">
              <a:solidFill>
                <a:srgbClr val="363D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3D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It is part of the MPEG-4 standard and is also known as </a:t>
            </a:r>
            <a:r>
              <a:rPr b="1" lang="en" sz="1200">
                <a:solidFill>
                  <a:srgbClr val="363D45"/>
                </a:solidFill>
                <a:highlight>
                  <a:srgbClr val="FFFFFF"/>
                </a:highlight>
              </a:rPr>
              <a:t>MPEG-4 Part 10,</a:t>
            </a: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 Advanced Video Coding (AVC). </a:t>
            </a:r>
            <a:endParaRPr sz="1200">
              <a:solidFill>
                <a:srgbClr val="363D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3D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H.264 is a </a:t>
            </a:r>
            <a:r>
              <a:rPr b="1" lang="en" sz="1200">
                <a:solidFill>
                  <a:srgbClr val="363D45"/>
                </a:solidFill>
                <a:highlight>
                  <a:srgbClr val="FFFFFF"/>
                </a:highlight>
              </a:rPr>
              <a:t>lossy compression format,</a:t>
            </a: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 meaning it selectively removes data that is not essential to human perception, allowing for significant file size reductions while maintaining visual quality. </a:t>
            </a:r>
            <a:endParaRPr sz="1200">
              <a:solidFill>
                <a:srgbClr val="363D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2. Profile – Choose the Right Encoding Profile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5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think of the profile as the level of complexity required in encode / decode. </a:t>
            </a:r>
            <a:endParaRPr sz="1200">
              <a:solidFill>
                <a:srgbClr val="363D45"/>
              </a:solidFill>
            </a:endParaRPr>
          </a:p>
          <a:p>
            <a:pPr indent="-298450" lvl="0" marL="457200" rtl="0" algn="l">
              <a:lnSpc>
                <a:spcPct val="78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rgbClr val="363D45"/>
                </a:solidFill>
              </a:rPr>
              <a:t>In video encoding, especially with </a:t>
            </a:r>
            <a:r>
              <a:rPr b="1" lang="en" sz="1200">
                <a:solidFill>
                  <a:srgbClr val="363D45"/>
                </a:solidFill>
              </a:rPr>
              <a:t>H.264</a:t>
            </a:r>
            <a:r>
              <a:rPr lang="en" sz="1200">
                <a:solidFill>
                  <a:srgbClr val="363D45"/>
                </a:solidFill>
              </a:rPr>
              <a:t>, a </a:t>
            </a:r>
            <a:r>
              <a:rPr b="1" lang="en" sz="1200">
                <a:solidFill>
                  <a:srgbClr val="363D45"/>
                </a:solidFill>
              </a:rPr>
              <a:t>profile</a:t>
            </a:r>
            <a:r>
              <a:rPr lang="en" sz="1200">
                <a:solidFill>
                  <a:srgbClr val="363D45"/>
                </a:solidFill>
              </a:rPr>
              <a:t> defines a set of </a:t>
            </a:r>
            <a:r>
              <a:rPr b="1" lang="en" sz="1200">
                <a:solidFill>
                  <a:srgbClr val="363D45"/>
                </a:solidFill>
              </a:rPr>
              <a:t>features and capabilities</a:t>
            </a:r>
            <a:r>
              <a:rPr lang="en" sz="1200">
                <a:solidFill>
                  <a:srgbClr val="363D45"/>
                </a:solidFill>
              </a:rPr>
              <a:t> the encoder and decoder will use. Think of a profile like a “mode” or “preset” that balances </a:t>
            </a:r>
            <a:r>
              <a:rPr b="1" lang="en" sz="1200">
                <a:solidFill>
                  <a:srgbClr val="363D45"/>
                </a:solidFill>
              </a:rPr>
              <a:t>compression efficiency</a:t>
            </a:r>
            <a:r>
              <a:rPr lang="en" sz="1200">
                <a:solidFill>
                  <a:srgbClr val="363D45"/>
                </a:solidFill>
              </a:rPr>
              <a:t>, </a:t>
            </a:r>
            <a:r>
              <a:rPr b="1" lang="en" sz="1200">
                <a:solidFill>
                  <a:srgbClr val="363D45"/>
                </a:solidFill>
              </a:rPr>
              <a:t>compatibility</a:t>
            </a:r>
            <a:r>
              <a:rPr lang="en" sz="1200">
                <a:solidFill>
                  <a:srgbClr val="363D45"/>
                </a:solidFill>
              </a:rPr>
              <a:t>, and </a:t>
            </a:r>
            <a:r>
              <a:rPr b="1" lang="en" sz="1200">
                <a:solidFill>
                  <a:srgbClr val="363D45"/>
                </a:solidFill>
              </a:rPr>
              <a:t>video quality</a:t>
            </a:r>
            <a:r>
              <a:rPr lang="en" sz="1200">
                <a:solidFill>
                  <a:srgbClr val="363D45"/>
                </a:solidFill>
              </a:rPr>
              <a:t>.</a:t>
            </a:r>
            <a:endParaRPr sz="1200">
              <a:solidFill>
                <a:srgbClr val="363D45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H.264 has </a:t>
            </a:r>
            <a:r>
              <a:rPr b="1" lang="en" sz="1100">
                <a:solidFill>
                  <a:schemeClr val="dk1"/>
                </a:solidFill>
              </a:rPr>
              <a:t>profiles</a:t>
            </a:r>
            <a:r>
              <a:rPr lang="en" sz="1100">
                <a:solidFill>
                  <a:schemeClr val="dk1"/>
                </a:solidFill>
              </a:rPr>
              <a:t>: Baseline, Main, High, etc. These define how advanced the compression features are.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Best Practice: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</a:t>
            </a:r>
            <a:r>
              <a:rPr b="1" lang="en" sz="1100">
                <a:solidFill>
                  <a:schemeClr val="dk1"/>
                </a:solidFill>
              </a:rPr>
              <a:t>Baseline Profile</a:t>
            </a:r>
            <a:r>
              <a:rPr lang="en" sz="1100">
                <a:solidFill>
                  <a:schemeClr val="dk1"/>
                </a:solidFill>
              </a:rPr>
              <a:t> for </a:t>
            </a:r>
            <a:r>
              <a:rPr b="1" lang="en" sz="1100">
                <a:solidFill>
                  <a:schemeClr val="dk1"/>
                </a:solidFill>
              </a:rPr>
              <a:t>mobile devices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web streaming</a:t>
            </a:r>
            <a:r>
              <a:rPr lang="en" sz="1100">
                <a:solidFill>
                  <a:schemeClr val="dk1"/>
                </a:solidFill>
              </a:rPr>
              <a:t> (widely supported).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</a:t>
            </a:r>
            <a:r>
              <a:rPr b="1" lang="en" sz="1100">
                <a:solidFill>
                  <a:schemeClr val="dk1"/>
                </a:solidFill>
              </a:rPr>
              <a:t>Main or High Profile</a:t>
            </a:r>
            <a:r>
              <a:rPr lang="en" sz="1100">
                <a:solidFill>
                  <a:schemeClr val="dk1"/>
                </a:solidFill>
              </a:rPr>
              <a:t> for </a:t>
            </a:r>
            <a:r>
              <a:rPr b="1" lang="en" sz="1100">
                <a:solidFill>
                  <a:schemeClr val="dk1"/>
                </a:solidFill>
              </a:rPr>
              <a:t>higher quality</a:t>
            </a:r>
            <a:r>
              <a:rPr lang="en" sz="1100">
                <a:solidFill>
                  <a:schemeClr val="dk1"/>
                </a:solidFill>
              </a:rPr>
              <a:t> videos on more powerful devices.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Example: YouTube often uses </a:t>
            </a:r>
            <a:r>
              <a:rPr b="1" lang="en" sz="1100">
                <a:solidFill>
                  <a:schemeClr val="dk1"/>
                </a:solidFill>
              </a:rPr>
              <a:t>High Profile</a:t>
            </a:r>
            <a:r>
              <a:rPr lang="en" sz="1100">
                <a:solidFill>
                  <a:schemeClr val="dk1"/>
                </a:solidFill>
              </a:rPr>
              <a:t> for best compression and quality.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Common H.264 Profiles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Baseline Profile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Target: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Low-power devices like mobile phones, video calls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Supports:</a:t>
            </a:r>
            <a:r>
              <a:rPr lang="en" sz="1100">
                <a:solidFill>
                  <a:schemeClr val="dk1"/>
                </a:solidFill>
              </a:rPr>
              <a:t> Basic compression (I-frames, P-frames)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No</a:t>
            </a:r>
            <a:r>
              <a:rPr lang="en" sz="1100">
                <a:solidFill>
                  <a:schemeClr val="dk1"/>
                </a:solidFill>
              </a:rPr>
              <a:t> advanced features like B-frames.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Use case:</a:t>
            </a:r>
            <a:r>
              <a:rPr lang="en" sz="1100">
                <a:solidFill>
                  <a:schemeClr val="dk1"/>
                </a:solidFill>
              </a:rPr>
              <a:t> Video conferencing, live streaming on low-end devices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Main Profile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Target:</a:t>
            </a:r>
            <a:r>
              <a:rPr lang="en" sz="1100">
                <a:solidFill>
                  <a:schemeClr val="dk1"/>
                </a:solidFill>
              </a:rPr>
              <a:t> Standard-definition to HD video playback and streaming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Supports:</a:t>
            </a:r>
            <a:r>
              <a:rPr lang="en" sz="1100">
                <a:solidFill>
                  <a:schemeClr val="dk1"/>
                </a:solidFill>
              </a:rPr>
              <a:t> B-frames, interlaced video, more efficient than Baseline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Not as efficient as High Profile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Use case:</a:t>
            </a:r>
            <a:r>
              <a:rPr lang="en" sz="1100">
                <a:solidFill>
                  <a:schemeClr val="dk1"/>
                </a:solidFill>
              </a:rPr>
              <a:t> Broadcast TV, set-top boxes, streaming platforms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High Profile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Target:</a:t>
            </a:r>
            <a:r>
              <a:rPr lang="en" sz="1100">
                <a:solidFill>
                  <a:schemeClr val="dk1"/>
                </a:solidFill>
              </a:rPr>
              <a:t> YouTube, professional content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Supports:</a:t>
            </a:r>
            <a:r>
              <a:rPr lang="en" sz="1100">
                <a:solidFill>
                  <a:schemeClr val="dk1"/>
                </a:solidFill>
              </a:rPr>
              <a:t>  8x8 transform, more advanced compression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Use case:</a:t>
            </a:r>
            <a:r>
              <a:rPr lang="en" sz="1100">
                <a:solidFill>
                  <a:schemeClr val="dk1"/>
                </a:solidFill>
              </a:rPr>
              <a:t> YouTube, Netflix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4"/>
          <p:cNvGraphicFramePr/>
          <p:nvPr/>
        </p:nvGraphicFramePr>
        <p:xfrm>
          <a:off x="444675" y="55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{B11A9D1A-E3C9-44FB-BF16-46AE1C1384CD}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For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Device 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Mobile, low-power, video calls</a:t>
                      </a:r>
                      <a:endParaRPr/>
                    </a:p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Simple features only</a:t>
                      </a:r>
                      <a:endParaRPr/>
                    </a:p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Very high (universal)</a:t>
                      </a:r>
                      <a:endParaRPr/>
                    </a:p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TV, streaming,</a:t>
                      </a:r>
                      <a:endParaRPr/>
                    </a:p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/>
                        <a:t>B-frames, better compression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YouTube, editing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/>
                        <a:t>Best compression, high quality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High (modern only)</a:t>
                      </a:r>
                      <a:endParaRPr/>
                    </a:p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4"/>
          <p:cNvSpPr txBox="1"/>
          <p:nvPr/>
        </p:nvSpPr>
        <p:spPr>
          <a:xfrm>
            <a:off x="478800" y="4352750"/>
            <a:ext cx="74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442525" y="3562000"/>
            <a:ext cx="72981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Real-world Example: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Zoom call</a:t>
            </a:r>
            <a:r>
              <a:rPr lang="en" sz="1100">
                <a:solidFill>
                  <a:schemeClr val="dk1"/>
                </a:solidFill>
              </a:rPr>
              <a:t> on an old phone might use </a:t>
            </a:r>
            <a:r>
              <a:rPr b="1" lang="en" sz="1100">
                <a:solidFill>
                  <a:schemeClr val="dk1"/>
                </a:solidFill>
              </a:rPr>
              <a:t>Baseline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Netflix show</a:t>
            </a:r>
            <a:r>
              <a:rPr lang="en" sz="1100">
                <a:solidFill>
                  <a:schemeClr val="dk1"/>
                </a:solidFill>
              </a:rPr>
              <a:t> streamed in HD might use </a:t>
            </a:r>
            <a:r>
              <a:rPr b="1" lang="en" sz="1100">
                <a:solidFill>
                  <a:schemeClr val="dk1"/>
                </a:solidFill>
              </a:rPr>
              <a:t>Main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YouTube 4K video</a:t>
            </a:r>
            <a:r>
              <a:rPr lang="en" sz="1100">
                <a:solidFill>
                  <a:schemeClr val="dk1"/>
                </a:solidFill>
              </a:rPr>
              <a:t> will use </a:t>
            </a:r>
            <a:r>
              <a:rPr b="1" lang="en" sz="1100">
                <a:solidFill>
                  <a:schemeClr val="dk1"/>
                </a:solidFill>
              </a:rPr>
              <a:t>High Profile</a:t>
            </a:r>
            <a:r>
              <a:rPr lang="en" sz="1100">
                <a:solidFill>
                  <a:schemeClr val="dk1"/>
                </a:solidFill>
              </a:rPr>
              <a:t> for best compression and quality.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63D45"/>
                </a:solidFill>
              </a:rPr>
              <a:t>3.</a:t>
            </a:r>
            <a:r>
              <a:rPr b="1" lang="en" sz="1200">
                <a:solidFill>
                  <a:srgbClr val="363D45"/>
                </a:solidFill>
              </a:rPr>
              <a:t>Resolution – Balance Quality and File Size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47975" y="75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63D45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Resolution is the size of the video frame (e.g., 1920x1080 for 1080p).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Higher resolution = better clarity, but more data and storage.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Best Practice: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Choose resolution based on: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Screen size</a:t>
            </a: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Available bandwidth</a:t>
            </a: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Content type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Example: For low-speed networks, use </a:t>
            </a:r>
            <a:r>
              <a:rPr b="1" lang="en" sz="1100">
                <a:solidFill>
                  <a:schemeClr val="dk1"/>
                </a:solidFill>
              </a:rPr>
              <a:t>480p</a:t>
            </a:r>
            <a:r>
              <a:rPr lang="en" sz="1100">
                <a:solidFill>
                  <a:schemeClr val="dk1"/>
                </a:solidFill>
              </a:rPr>
              <a:t> instead of </a:t>
            </a:r>
            <a:r>
              <a:rPr b="1" lang="en" sz="1100">
                <a:solidFill>
                  <a:schemeClr val="dk1"/>
                </a:solidFill>
              </a:rPr>
              <a:t>1080p</a:t>
            </a:r>
            <a:r>
              <a:rPr lang="en" sz="1100">
                <a:solidFill>
                  <a:schemeClr val="dk1"/>
                </a:solidFill>
              </a:rPr>
              <a:t> to avoid buffering.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88" y="288400"/>
            <a:ext cx="64484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50" y="2831150"/>
            <a:ext cx="40386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 4.Keyframe Interval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239150" y="78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keyframe interval</a:t>
            </a:r>
            <a:r>
              <a:rPr lang="en" sz="1100">
                <a:solidFill>
                  <a:schemeClr val="dk1"/>
                </a:solidFill>
              </a:rPr>
              <a:t> is </a:t>
            </a:r>
            <a:r>
              <a:rPr b="1" lang="en" sz="1100">
                <a:solidFill>
                  <a:schemeClr val="dk1"/>
                </a:solidFill>
              </a:rPr>
              <a:t>how often</a:t>
            </a:r>
            <a:r>
              <a:rPr lang="en" sz="1100">
                <a:solidFill>
                  <a:schemeClr val="dk1"/>
                </a:solidFill>
              </a:rPr>
              <a:t> you insert a full image (keyframe) into the video.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Example: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your video runs at </a:t>
            </a:r>
            <a:r>
              <a:rPr b="1" lang="en" sz="1100">
                <a:solidFill>
                  <a:schemeClr val="dk1"/>
                </a:solidFill>
              </a:rPr>
              <a:t>30 frames per second (fps)</a:t>
            </a:r>
            <a:r>
              <a:rPr lang="en" sz="1100">
                <a:solidFill>
                  <a:schemeClr val="dk1"/>
                </a:solidFill>
              </a:rPr>
              <a:t>, and you set a keyframe interval of: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60 frames</a:t>
            </a:r>
            <a:r>
              <a:rPr lang="en" sz="1100">
                <a:solidFill>
                  <a:schemeClr val="dk1"/>
                </a:solidFill>
              </a:rPr>
              <a:t> → That means a full keyframe is added </a:t>
            </a:r>
            <a:r>
              <a:rPr b="1" lang="en" sz="1100">
                <a:solidFill>
                  <a:schemeClr val="dk1"/>
                </a:solidFill>
              </a:rPr>
              <a:t>every 2 seconds</a:t>
            </a:r>
            <a:r>
              <a:rPr lang="en" sz="1100">
                <a:solidFill>
                  <a:schemeClr val="dk1"/>
                </a:solidFill>
              </a:rPr>
              <a:t> (60 ÷ 30 = 2).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150 frames</a:t>
            </a:r>
            <a:r>
              <a:rPr lang="en" sz="1100">
                <a:solidFill>
                  <a:schemeClr val="dk1"/>
                </a:solidFill>
              </a:rPr>
              <a:t> → A keyframe every </a:t>
            </a:r>
            <a:r>
              <a:rPr b="1" lang="en" sz="1100">
                <a:solidFill>
                  <a:schemeClr val="dk1"/>
                </a:solidFill>
              </a:rPr>
              <a:t>5 seconds</a:t>
            </a:r>
            <a:r>
              <a:rPr lang="en" sz="1100">
                <a:solidFill>
                  <a:schemeClr val="dk1"/>
                </a:solidFill>
              </a:rPr>
              <a:t> (150 ÷ 30 = 5).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63" y="3028738"/>
            <a:ext cx="62960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63D45"/>
                </a:solidFill>
                <a:highlight>
                  <a:srgbClr val="FFFFFF"/>
                </a:highlight>
              </a:rPr>
              <a:t>5. Adaptive Bitrate Streaming</a:t>
            </a: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: Use </a:t>
            </a:r>
            <a:r>
              <a:rPr lang="en" sz="1200">
                <a:solidFill>
                  <a:srgbClr val="0095FF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adaptive bitrate streaming</a:t>
            </a: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 to dynamically adjust the bitrate of the video based on the viewer’s bandwidth. This ensures that the viewer receives the best quality video possible given their connection speed.</a:t>
            </a:r>
            <a:endParaRPr sz="1200">
              <a:solidFill>
                <a:srgbClr val="363D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3D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63D45"/>
                </a:solidFill>
                <a:highlight>
                  <a:srgbClr val="FFFFFF"/>
                </a:highlight>
              </a:rPr>
              <a:t>6. Video Filter</a:t>
            </a: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: Use video filters to improve the quality of the video. For example, use de-noise filters to reduce noise in the video, or use sharpening filters to enhance the sharpness of the image.</a:t>
            </a:r>
            <a:endParaRPr sz="1200">
              <a:solidFill>
                <a:srgbClr val="363D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63D45"/>
                </a:solidFill>
                <a:highlight>
                  <a:srgbClr val="FFFFFF"/>
                </a:highlight>
              </a:rPr>
              <a:t>7.Testing</a:t>
            </a: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: Test the encoded video on a variety of devices and networks to ensure that the video is of sufficient quality and can be played back seamlessly.</a:t>
            </a:r>
            <a:endParaRPr sz="1200">
              <a:solidFill>
                <a:srgbClr val="363D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63D45"/>
                </a:solidFill>
                <a:highlight>
                  <a:srgbClr val="FFFFFF"/>
                </a:highlight>
              </a:rPr>
              <a:t>8. Container: </a:t>
            </a:r>
            <a:r>
              <a:rPr lang="en" sz="1200">
                <a:solidFill>
                  <a:srgbClr val="363D45"/>
                </a:solidFill>
                <a:highlight>
                  <a:srgbClr val="FFFFFF"/>
                </a:highlight>
              </a:rPr>
              <a:t>additionally, selecting the appropriate container format when encoding H.264 files is crucial. MP4 is the most widely supported format, while MOV and MKV provide advanced features for specific use cases.</a:t>
            </a:r>
            <a:endParaRPr sz="1200">
              <a:solidFill>
                <a:srgbClr val="363D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69645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63D45"/>
                </a:solidFill>
                <a:highlight>
                  <a:srgbClr val="EDF4FF"/>
                </a:highlight>
              </a:rPr>
              <a:t>optimize H.264 video encoding: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782475"/>
            <a:ext cx="8538900" cy="4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970">
                <a:solidFill>
                  <a:srgbClr val="363D45"/>
                </a:solidFill>
                <a:highlight>
                  <a:srgbClr val="EDF4FF"/>
                </a:highlight>
              </a:rPr>
              <a:t>1.Optimize bitrate for your target audience</a:t>
            </a:r>
            <a:endParaRPr b="1"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70">
                <a:solidFill>
                  <a:srgbClr val="363D45"/>
                </a:solidFill>
                <a:highlight>
                  <a:srgbClr val="EDF4FF"/>
                </a:highlight>
              </a:rPr>
              <a:t>Select a bitrate that balances quality and file size based on your audience’s expected bandwidth</a:t>
            </a:r>
            <a:endParaRPr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970">
                <a:solidFill>
                  <a:srgbClr val="363D45"/>
                </a:solidFill>
                <a:highlight>
                  <a:srgbClr val="EDF4FF"/>
                </a:highlight>
              </a:rPr>
              <a:t>2.Match H.264 profile to your use case</a:t>
            </a:r>
            <a:endParaRPr b="1"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70">
                <a:solidFill>
                  <a:srgbClr val="363D45"/>
                </a:solidFill>
                <a:highlight>
                  <a:srgbClr val="EDF4FF"/>
                </a:highlight>
              </a:rPr>
              <a:t>Choose the appropriate H.264 profile—Baseline, Main, or High—depending on your application. </a:t>
            </a:r>
            <a:endParaRPr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970">
                <a:solidFill>
                  <a:srgbClr val="363D45"/>
                </a:solidFill>
                <a:highlight>
                  <a:srgbClr val="EDF4FF"/>
                </a:highlight>
              </a:rPr>
              <a:t>3.Tune resolution based on content and platform</a:t>
            </a:r>
            <a:endParaRPr b="1"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70">
                <a:solidFill>
                  <a:srgbClr val="363D45"/>
                </a:solidFill>
                <a:highlight>
                  <a:srgbClr val="EDF4FF"/>
                </a:highlight>
              </a:rPr>
              <a:t>Use the resolution that best fits the viewing platform.</a:t>
            </a:r>
            <a:endParaRPr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970">
                <a:solidFill>
                  <a:srgbClr val="363D45"/>
                </a:solidFill>
                <a:highlight>
                  <a:srgbClr val="EDF4FF"/>
                </a:highlight>
              </a:rPr>
              <a:t>4. Set a balanced keyframe interval</a:t>
            </a:r>
            <a:endParaRPr b="1"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70">
                <a:solidFill>
                  <a:srgbClr val="363D45"/>
                </a:solidFill>
                <a:highlight>
                  <a:srgbClr val="EDF4FF"/>
                </a:highlight>
              </a:rPr>
              <a:t>Adjust the keyframe interval based on the content’s nature.</a:t>
            </a:r>
            <a:endParaRPr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970">
                <a:solidFill>
                  <a:srgbClr val="363D45"/>
                </a:solidFill>
                <a:highlight>
                  <a:srgbClr val="EDF4FF"/>
                </a:highlight>
              </a:rPr>
              <a:t>5. Leverage B-frames for better compression</a:t>
            </a:r>
            <a:endParaRPr b="1"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70">
                <a:solidFill>
                  <a:srgbClr val="363D45"/>
                </a:solidFill>
                <a:highlight>
                  <a:srgbClr val="EDF4FF"/>
                </a:highlight>
              </a:rPr>
              <a:t>Enable B-frames to improve compression efficiency, especially for complex scenes.</a:t>
            </a:r>
            <a:endParaRPr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970">
                <a:solidFill>
                  <a:srgbClr val="363D45"/>
                </a:solidFill>
                <a:highlight>
                  <a:srgbClr val="EDF4FF"/>
                </a:highlight>
              </a:rPr>
              <a:t>6. Use adaptive bitrate streaming (ABR)</a:t>
            </a:r>
            <a:endParaRPr b="1"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70">
                <a:solidFill>
                  <a:srgbClr val="363D45"/>
                </a:solidFill>
                <a:highlight>
                  <a:srgbClr val="EDF4FF"/>
                </a:highlight>
              </a:rPr>
              <a:t>Implement ABR to dynamically adjust video quality based on the viewer’s connection. </a:t>
            </a:r>
            <a:endParaRPr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970">
                <a:solidFill>
                  <a:srgbClr val="363D45"/>
                </a:solidFill>
                <a:highlight>
                  <a:srgbClr val="EDF4FF"/>
                </a:highlight>
              </a:rPr>
              <a:t>7. Enhance video quality with filters</a:t>
            </a:r>
            <a:endParaRPr b="1" sz="970">
              <a:solidFill>
                <a:srgbClr val="363D45"/>
              </a:solidFill>
              <a:highlight>
                <a:srgbClr val="EDF4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970">
                <a:solidFill>
                  <a:srgbClr val="363D45"/>
                </a:solidFill>
                <a:highlight>
                  <a:srgbClr val="EDF4FF"/>
                </a:highlight>
              </a:rPr>
              <a:t>Apply filters like denoising and sharpening to improve the visual quality of your video.</a:t>
            </a:r>
            <a:endParaRPr sz="970">
              <a:solidFill>
                <a:srgbClr val="363D45"/>
              </a:solidFill>
              <a:highlight>
                <a:srgbClr val="EDF4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</a:t>
            </a:r>
            <a:r>
              <a:rPr b="1" lang="en" sz="1100">
                <a:solidFill>
                  <a:schemeClr val="dk1"/>
                </a:solidFill>
              </a:rPr>
              <a:t>H.264 (AVC)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levels</a:t>
            </a:r>
            <a:r>
              <a:rPr lang="en" sz="1100">
                <a:solidFill>
                  <a:schemeClr val="dk1"/>
                </a:solidFill>
              </a:rPr>
              <a:t> define the </a:t>
            </a:r>
            <a:r>
              <a:rPr b="1" lang="en" sz="1100">
                <a:solidFill>
                  <a:schemeClr val="dk1"/>
                </a:solidFill>
              </a:rPr>
              <a:t>performance requirements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limits</a:t>
            </a:r>
            <a:r>
              <a:rPr lang="en" sz="1100">
                <a:solidFill>
                  <a:schemeClr val="dk1"/>
                </a:solidFill>
              </a:rPr>
              <a:t> of the decoder or encoder. They specify constraints on things like: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Resolution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Bitrate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Frame rate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Macroblocks per second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Decoded picture buffer size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Purpose of Levels:</a:t>
            </a:r>
            <a:endParaRPr b="1" sz="13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To ensure interoperability between devices (e.g., a phone can declare it supports "Level 3.1").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To match the hardware or decoder capability to video complexity.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For example: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 video encoded with </a:t>
            </a:r>
            <a:r>
              <a:rPr b="1" lang="en" sz="1100">
                <a:solidFill>
                  <a:schemeClr val="dk1"/>
                </a:solidFill>
              </a:rPr>
              <a:t>High Profile, Level 4.1</a:t>
            </a:r>
            <a:r>
              <a:rPr lang="en" sz="1100">
                <a:solidFill>
                  <a:schemeClr val="dk1"/>
                </a:solidFill>
              </a:rPr>
              <a:t> supports Full HD with advanced compression, but a device that only supports </a:t>
            </a:r>
            <a:r>
              <a:rPr b="1" lang="en" sz="1100">
                <a:solidFill>
                  <a:schemeClr val="dk1"/>
                </a:solidFill>
              </a:rPr>
              <a:t>Baseline, Level 3.0</a:t>
            </a:r>
            <a:r>
              <a:rPr lang="en" sz="1100">
                <a:solidFill>
                  <a:schemeClr val="dk1"/>
                </a:solidFill>
              </a:rPr>
              <a:t> cannot decode it.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88" y="311388"/>
            <a:ext cx="61436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 Of H.264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provide high-quality video compression (video coding) at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1)Low bitrate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2)Low Bandwidth Usage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3)Low Storage Demand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provide High-quality video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are the factors/parameter we can control and Provide high quality video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adjust settings and parameters to get the best balance between video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1.Bitrate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2.Profile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3.Resolution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4.KeyFrame Interval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5.B-Frame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rgbClr val="27292F"/>
                </a:solidFill>
              </a:rPr>
              <a:t>Best Practices for H.264 Video Encoding</a:t>
            </a:r>
            <a:endParaRPr sz="3500">
              <a:solidFill>
                <a:srgbClr val="27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63D45"/>
                </a:solidFill>
                <a:highlight>
                  <a:srgbClr val="EDF4FF"/>
                </a:highlight>
              </a:rPr>
              <a:t>Optimize bitrate for your target audience</a:t>
            </a:r>
            <a:endParaRPr b="1" sz="1200">
              <a:solidFill>
                <a:srgbClr val="363D45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63D45"/>
                </a:solidFill>
              </a:rPr>
              <a:t>Bitrate</a:t>
            </a:r>
            <a:r>
              <a:rPr lang="en" sz="1200">
                <a:solidFill>
                  <a:srgbClr val="363D45"/>
                </a:solidFill>
              </a:rPr>
              <a:t>: Choose the appropriate bitrate based on the desired output quality and the target audience’s bandwidth. A higher bitrate results in better video quality, but requires more bandwidth to stream.</a:t>
            </a:r>
            <a:endParaRPr sz="1200">
              <a:solidFill>
                <a:srgbClr val="363D45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63D45"/>
                </a:solidFill>
              </a:rPr>
              <a:t>Bitrate – Choose the Right Data Rate</a:t>
            </a:r>
            <a:endParaRPr b="1" sz="1200">
              <a:solidFill>
                <a:srgbClr val="363D45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Bitrate is the amount of data used per second of video (usually in kbps or Mbps).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higher bitrate</a:t>
            </a:r>
            <a:r>
              <a:rPr lang="en" sz="1100">
                <a:solidFill>
                  <a:schemeClr val="dk1"/>
                </a:solidFill>
              </a:rPr>
              <a:t> = </a:t>
            </a:r>
            <a:r>
              <a:rPr b="1" lang="en" sz="1100">
                <a:solidFill>
                  <a:schemeClr val="dk1"/>
                </a:solidFill>
              </a:rPr>
              <a:t>better quality</a:t>
            </a:r>
            <a:r>
              <a:rPr lang="en" sz="1100">
                <a:solidFill>
                  <a:schemeClr val="dk1"/>
                </a:solidFill>
              </a:rPr>
              <a:t>, but uses </a:t>
            </a:r>
            <a:r>
              <a:rPr b="1" lang="en" sz="1100">
                <a:solidFill>
                  <a:schemeClr val="dk1"/>
                </a:solidFill>
              </a:rPr>
              <a:t>more internet data and storage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lower bitrate</a:t>
            </a:r>
            <a:r>
              <a:rPr lang="en" sz="1100">
                <a:solidFill>
                  <a:schemeClr val="dk1"/>
                </a:solidFill>
              </a:rPr>
              <a:t> = </a:t>
            </a:r>
            <a:r>
              <a:rPr b="1" lang="en" sz="1100">
                <a:solidFill>
                  <a:schemeClr val="dk1"/>
                </a:solidFill>
              </a:rPr>
              <a:t>smaller file size</a:t>
            </a:r>
            <a:r>
              <a:rPr lang="en" sz="1100">
                <a:solidFill>
                  <a:schemeClr val="dk1"/>
                </a:solidFill>
              </a:rPr>
              <a:t>, but </a:t>
            </a:r>
            <a:r>
              <a:rPr b="1" lang="en" sz="1100">
                <a:solidFill>
                  <a:schemeClr val="dk1"/>
                </a:solidFill>
              </a:rPr>
              <a:t>lower quality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Best Practice:</a:t>
            </a:r>
            <a:r>
              <a:rPr lang="en" sz="1100">
                <a:solidFill>
                  <a:schemeClr val="dk1"/>
                </a:solidFill>
              </a:rPr>
              <a:t> Choose bitrate based on: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Target audience’s internet speed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Video content type</a:t>
            </a:r>
            <a:r>
              <a:rPr lang="en" sz="1100">
                <a:solidFill>
                  <a:schemeClr val="dk1"/>
                </a:solidFill>
              </a:rPr>
              <a:t> (e.g., fast-moving scenes need higher bitrate)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Bitrate:</a:t>
            </a:r>
            <a:r>
              <a:rPr lang="en" sz="1755">
                <a:solidFill>
                  <a:srgbClr val="363D45"/>
                </a:solidFill>
                <a:highlight>
                  <a:srgbClr val="FFFFFF"/>
                </a:highlight>
              </a:rPr>
              <a:t>. </a:t>
            </a:r>
            <a:endParaRPr sz="3355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63D45"/>
                </a:solidFill>
              </a:rPr>
              <a:t>1. Constant Bitrate (CBR)</a:t>
            </a:r>
            <a:endParaRPr b="1" sz="1200">
              <a:solidFill>
                <a:srgbClr val="363D45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The encoder keeps the bitrate the same throughout the entire video.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 case: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Live streaming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Real-time broadcasting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Predictable bandwidth usage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May waste bandwidth on simple scenes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May reduce quality in complex scenes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Fixed at 5 Mbps for a 1080p livestream.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2. Variable Bitrate (VBR)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Bitrate </a:t>
            </a:r>
            <a:r>
              <a:rPr b="1" lang="en" sz="1100">
                <a:solidFill>
                  <a:schemeClr val="dk1"/>
                </a:solidFill>
              </a:rPr>
              <a:t>changes depending on scene complexity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 case: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Offline encoding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When quality is a priority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Better overall quality at lower average bitrate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File size is less predictable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Not ideal for real-time streaming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Example: Bitrate varies between 2 Mbps (static scenes) and 8 Mbps (fast scenes).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3. Average Bitrate (ABR)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form of VBR where the encoder </a:t>
            </a:r>
            <a:r>
              <a:rPr b="1" lang="en" sz="1100">
                <a:solidFill>
                  <a:schemeClr val="dk1"/>
                </a:solidFill>
              </a:rPr>
              <a:t>targets an average bitrate</a:t>
            </a:r>
            <a:r>
              <a:rPr lang="en" sz="1100">
                <a:solidFill>
                  <a:schemeClr val="dk1"/>
                </a:solidFill>
              </a:rPr>
              <a:t> over the whole video.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 case: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Offline encoding with some control over file size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Better than CBR in terms of quality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File size is more predictable than VBR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Still less precise than CBR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Example: Target average of 6 Mbps for a 1080p video, but with small fluctuations.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 4. Constant Rate Factor (CRF)</a:t>
            </a:r>
            <a:r>
              <a:rPr lang="en" sz="1100"/>
              <a:t> (specific to x264)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Quality-based encoding mode. You </a:t>
            </a:r>
            <a:r>
              <a:rPr b="1" lang="en" sz="1100">
                <a:solidFill>
                  <a:schemeClr val="dk1"/>
                </a:solidFill>
              </a:rPr>
              <a:t>set a quality level</a:t>
            </a:r>
            <a:r>
              <a:rPr lang="en" sz="1100">
                <a:solidFill>
                  <a:schemeClr val="dk1"/>
                </a:solidFill>
              </a:rPr>
              <a:t>, and bitrate is adjusted automatically.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Use case:</a:t>
            </a:r>
            <a:endParaRPr b="1"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Encoding for quality-first scenarios (e.g., archival, YouTube)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Pros:</a:t>
            </a:r>
            <a:endParaRPr b="1"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Consistent visual quality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Very efficient for storage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Cons:</a:t>
            </a:r>
            <a:endParaRPr b="1"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File size and bitrate are not fixed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Example: CRF 23 in x264 gives a balance of quality and file size.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63D45"/>
                </a:solidFill>
              </a:rPr>
              <a:t>A quality-based encoding mode: you set a </a:t>
            </a:r>
            <a:r>
              <a:rPr b="1" lang="en" sz="1200">
                <a:solidFill>
                  <a:srgbClr val="363D45"/>
                </a:solidFill>
              </a:rPr>
              <a:t>CRF value (0–51)</a:t>
            </a:r>
            <a:r>
              <a:rPr lang="en" sz="1200">
                <a:solidFill>
                  <a:srgbClr val="363D45"/>
                </a:solidFill>
              </a:rPr>
              <a:t>.</a:t>
            </a:r>
            <a:endParaRPr sz="1200">
              <a:solidFill>
                <a:srgbClr val="363D45"/>
              </a:solidFill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Lower CRF = better quality = higher file size.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Bitrate changes to maintain that visual quality.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Typical values:</a:t>
            </a:r>
            <a:endParaRPr b="1"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CRF 18–23 for good quality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CRF 28+ for smaller size but lower quality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00" y="1368888"/>
            <a:ext cx="57912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