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7" r:id="rId10"/>
    <p:sldId id="260" r:id="rId11"/>
    <p:sldId id="264" r:id="rId12"/>
    <p:sldId id="265" r:id="rId13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2F2F2F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62E3EA1D-CF38-4686-89D3-95BE2770BA75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8DC7E-E084-42FF-849D-CC0313829E3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2632F-A8FA-4D5C-B6DF-89D30133625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4588B5-E23A-4266-864F-AD7D9CAC0C2C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5CACB3-713F-47A6-B276-D24639BE5BD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4BEC1E-4BC6-4BD4-9AF1-556684559941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542726-D0E3-47B8-90FA-6E5DE6A4339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29BDFE-3BA7-4744-918C-79F3AFEE724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E5AFE5-C97F-4280-843B-D34CD9BCB04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E976F0-18D4-45E6-A79C-AE3EA4AD375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FC1554-08A3-4E13-A2D6-F7B596AA7D3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DE4201-4725-4BF9-8806-F4C0B010288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77F7C-A35C-47AF-B502-AA128ECD64A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3134CA-1E49-4218-A73B-7C0103893CF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A58A18-1EBE-44EE-9E73-7EC2D903359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CE32E-FE34-4AB9-B338-7E562C710FE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048F2E-E394-4BA6-B5A6-793EC4F28F62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93603-D6B9-4A38-90B0-F53C5584BB7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62CCE3-9335-4DB6-9181-A46A54254EC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D87CB8-744A-488F-9A5A-11E5FFBC148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575A12-49D1-4797-AF97-3FADDC26908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33BC01-90D2-4859-A15F-4EC86298635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0CC71C-7FEB-4728-B8A8-BF260E01721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43F13D-020C-40FC-90E0-88D0C85968B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419364-A94A-4B82-9DAE-DAD91D98171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26C2FD-2514-46A5-9409-210829E25AB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36FDA3-A9B3-4513-A7EE-BD09A509F79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1103D0-3820-40FE-92AE-45E3C77643E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D43150-683F-42BE-BF62-1FCBD184CFE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A8AFDC-B6DA-4DA4-8289-0427AB46805C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E00172-1744-4127-A06A-AC064435815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3DDD7-6AB2-4FEB-A8D6-CE8A7E1D740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FCF7A-BD2C-4B78-92E1-99FE6FC252F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4C870-6553-4A55-A96C-1CCCF7671A8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87814-FB46-4E23-9F06-98AE7004EC7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496E3C-2B4C-4302-A33C-41D9854DAB9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E7C48-FD15-4600-AC0E-5F6F54B6180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直角三角形 12"/>
          <p:cNvSpPr/>
          <p:nvPr/>
        </p:nvSpPr>
        <p:spPr>
          <a:xfrm flipH="1">
            <a:off x="7436880" y="4048560"/>
            <a:ext cx="4754880" cy="280908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直角三角形 13"/>
          <p:cNvSpPr/>
          <p:nvPr/>
        </p:nvSpPr>
        <p:spPr>
          <a:xfrm>
            <a:off x="0" y="4048560"/>
            <a:ext cx="12152160" cy="2809080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直角三角形 14"/>
          <p:cNvSpPr/>
          <p:nvPr/>
        </p:nvSpPr>
        <p:spPr>
          <a:xfrm flipH="1">
            <a:off x="10857240" y="3991320"/>
            <a:ext cx="1333800" cy="2866320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直角三角形 10"/>
          <p:cNvSpPr/>
          <p:nvPr/>
        </p:nvSpPr>
        <p:spPr>
          <a:xfrm>
            <a:off x="-39600" y="4017960"/>
            <a:ext cx="12085920" cy="2839680"/>
          </a:xfrm>
          <a:custGeom>
            <a:avLst/>
            <a:gdLst/>
            <a:ahLst/>
            <a:cxnLst/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043280"/>
            <a:ext cx="9143640" cy="199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lang="zh-CN" sz="5400" b="1" strike="noStrike" spc="-1">
                <a:solidFill>
                  <a:srgbClr val="00BE9C"/>
                </a:solidFill>
                <a:latin typeface="Arial" panose="020B0604020202020204"/>
                <a:ea typeface="黑体"/>
              </a:rPr>
              <a:t>单击此处编辑母版标题样式</a:t>
            </a:r>
            <a:endParaRPr lang="en-US" sz="54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1" name="直角三角形 9"/>
          <p:cNvSpPr/>
          <p:nvPr/>
        </p:nvSpPr>
        <p:spPr>
          <a:xfrm rot="10800000" flipH="1">
            <a:off x="360" y="-30600"/>
            <a:ext cx="1523520" cy="175752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直接连接符 10"/>
          <p:cNvSpPr/>
          <p:nvPr/>
        </p:nvSpPr>
        <p:spPr>
          <a:xfrm>
            <a:off x="1539000" y="3287880"/>
            <a:ext cx="9128880" cy="36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BE9C"/>
                </a:solidFill>
                <a:latin typeface="Arial" panose="020B0604020202020204"/>
              </a:rPr>
              <a:t>Click to edit the outline text format</a:t>
            </a: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3" name="矩形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2F2F2F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BE9C"/>
                </a:solidFill>
                <a:latin typeface="Arial" panose="020B0604020202020204"/>
              </a:rPr>
              <a:t>Click to edit the outline text format</a:t>
            </a: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871920"/>
            <a:ext cx="10515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zh-CN" sz="3600" b="1" strike="noStrike" spc="-1">
                <a:solidFill>
                  <a:srgbClr val="00BE9C"/>
                </a:solidFill>
                <a:latin typeface="Arial" panose="020B0604020202020204"/>
                <a:ea typeface="黑体"/>
              </a:rPr>
              <a:t>单击此处编辑母版标题样式</a:t>
            </a:r>
            <a:endParaRPr lang="en-US" sz="36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32680" y="2314080"/>
            <a:ext cx="4337640" cy="386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zh-CN" sz="2400" b="0" strike="noStrike" spc="-1">
                <a:solidFill>
                  <a:srgbClr val="5F5F5F"/>
                </a:solidFill>
                <a:latin typeface="Arial" panose="020B0604020202020204"/>
                <a:ea typeface="黑体"/>
              </a:rPr>
              <a:t>单击此处编辑母版文本样式</a:t>
            </a: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45720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zh-CN" sz="2000" b="0" strike="noStrike" spc="-1">
                <a:solidFill>
                  <a:srgbClr val="5F5F5F"/>
                </a:solidFill>
                <a:latin typeface="Arial" panose="020B0604020202020204"/>
                <a:ea typeface="黑体"/>
              </a:rPr>
              <a:t>第二级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91440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5F5F5F"/>
                </a:solidFill>
                <a:latin typeface="Arial" panose="020B0604020202020204"/>
                <a:ea typeface="黑体"/>
              </a:rPr>
              <a:t>第三级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37160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5F5F5F"/>
                </a:solidFill>
                <a:latin typeface="Arial" panose="020B0604020202020204"/>
                <a:ea typeface="黑体"/>
              </a:rPr>
              <a:t>第四级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82880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r>
              <a:rPr lang="zh-CN" sz="1800" b="0" strike="noStrike" spc="-1">
                <a:solidFill>
                  <a:srgbClr val="5F5F5F"/>
                </a:solidFill>
                <a:latin typeface="Arial" panose="020B0604020202020204"/>
                <a:ea typeface="黑体"/>
              </a:rPr>
              <a:t>第五级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31950" y="2132965"/>
            <a:ext cx="9143365" cy="68008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lang="en-US" altLang="en-US" sz="5400" b="1" strike="noStrike" spc="-1">
                <a:solidFill>
                  <a:srgbClr val="2F2F2F"/>
                </a:solidFill>
                <a:latin typeface="Arial" panose="020B0604020202020204"/>
              </a:rPr>
              <a:t> Android </a:t>
            </a:r>
            <a:r>
              <a:rPr lang="en-US" altLang="en-US" sz="5400" b="1" strike="noStrike">
                <a:solidFill>
                  <a:srgbClr val="2F2F2F"/>
                </a:solidFill>
                <a:latin typeface="Arial" panose="020B0604020202020204"/>
                <a:sym typeface="+mn-ea"/>
              </a:rPr>
              <a:t>Audio HAL </a:t>
            </a:r>
            <a:endParaRPr lang="en-US" altLang="en-US" sz="5400" b="1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pic>
        <p:nvPicPr>
          <p:cNvPr id="141" name="Picture 3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9351000" y="0"/>
            <a:ext cx="27619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693160" y="3259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1640" y="111600"/>
            <a:ext cx="1884240" cy="623160"/>
          </a:xfrm>
          <a:prstGeom prst="rect">
            <a:avLst/>
          </a:prstGeom>
          <a:ln w="0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97535" y="1110615"/>
            <a:ext cx="10826750" cy="8062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Why we need HAL?</a:t>
            </a:r>
            <a:endParaRPr lang="en-US" sz="3200"/>
          </a:p>
          <a:p>
            <a:endParaRPr lang="en-US"/>
          </a:p>
          <a:p>
            <a:r>
              <a:rPr lang="en-US" altLang="en-US"/>
              <a:t>The Hardware Abstraction Layer (HAL) in Android provides an interface between the Android framework and hardware drivers.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>
                <a:cs typeface="+mn-lt"/>
                <a:sym typeface="+mn-ea"/>
              </a:rPr>
              <a:t>Types of HAL</a:t>
            </a:r>
            <a:endParaRPr lang="en-US" b="1">
              <a:cs typeface="+mn-lt"/>
            </a:endParaRPr>
          </a:p>
          <a:p>
            <a:endParaRPr lang="en-US" altLang="en-US"/>
          </a:p>
          <a:p>
            <a:pPr>
              <a:buNone/>
            </a:pPr>
            <a:r>
              <a:rPr lang="en-US">
                <a:sym typeface="+mn-ea"/>
              </a:rPr>
              <a:t> 1. </a:t>
            </a:r>
            <a:r>
              <a:rPr lang="en-US" altLang="en-US">
                <a:sym typeface="+mn-ea"/>
              </a:rPr>
              <a:t>HAL  (Legacy HAL)</a:t>
            </a:r>
            <a:endParaRPr lang="en-US" altLang="en-US">
              <a:sym typeface="+mn-ea"/>
            </a:endParaRPr>
          </a:p>
          <a:p>
            <a:pPr>
              <a:buNone/>
            </a:pPr>
            <a:endParaRPr lang="en-US" altLang="en-US">
              <a:sym typeface="+mn-ea"/>
            </a:endParaRPr>
          </a:p>
          <a:p>
            <a:pPr>
              <a:buNone/>
            </a:pPr>
            <a:r>
              <a:rPr lang="en-US" altLang="en-US">
                <a:sym typeface="+mn-ea"/>
              </a:rPr>
              <a:t> 2. HIDL </a:t>
            </a:r>
            <a:r>
              <a:rPr lang="en-US" altLang="en-US">
                <a:sym typeface="+mn-ea"/>
              </a:rPr>
              <a:t>(HAL Interface Definition Language)</a:t>
            </a:r>
            <a:endParaRPr lang="en-US" altLang="en-US"/>
          </a:p>
          <a:p>
            <a:pPr>
              <a:buNone/>
            </a:pPr>
            <a:endParaRPr lang="en-US" altLang="en-US"/>
          </a:p>
          <a:p>
            <a:pPr>
              <a:buNone/>
            </a:pPr>
            <a:r>
              <a:rPr lang="en-US" altLang="en-US">
                <a:sym typeface="+mn-ea"/>
              </a:rPr>
              <a:t> 3.  AIDL (Android Interface Definition Language)</a:t>
            </a:r>
            <a:endParaRPr lang="en-US" alt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2493010"/>
            <a:ext cx="3931920" cy="158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293840" y="162720"/>
            <a:ext cx="1740960" cy="575640"/>
          </a:xfrm>
          <a:prstGeom prst="rect">
            <a:avLst/>
          </a:prstGeom>
          <a:ln w="0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91135" y="908685"/>
            <a:ext cx="11327765" cy="4415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1.HAL (Legacy HAL):</a:t>
            </a:r>
            <a:endParaRPr lang="en-US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 Android 7.1 and earlier</a:t>
            </a:r>
            <a:endParaRPr lang="en-US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 HALs are implemented as C/C++ .</a:t>
            </a:r>
            <a:endParaRPr lang="en-US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The Android framework directly loads and interacts with HAL.</a:t>
            </a:r>
            <a:endParaRPr lang="en-US" altLang="en-US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>
                <a:sym typeface="+mn-ea"/>
              </a:rPr>
              <a:t>Why Do We Need HIDL Over Legacy HAL? </a:t>
            </a:r>
            <a:endParaRPr lang="en-US" altLang="en-US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Before Android 8 (Oreo),HAL Legacy  was directly linked to the Android framework. 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This caused major problems when updating the Android OS because manufacturers had to rewrite or update their HALs for every Android version.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 To fix this, Google introduced HIDL (HAL Interface Definition Language) in Android 8 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1"/>
          <p:cNvSpPr/>
          <p:nvPr/>
        </p:nvSpPr>
        <p:spPr>
          <a:xfrm>
            <a:off x="366480" y="983160"/>
            <a:ext cx="10571040" cy="3519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Text Box 1"/>
          <p:cNvSpPr txBox="1"/>
          <p:nvPr/>
        </p:nvSpPr>
        <p:spPr>
          <a:xfrm>
            <a:off x="263525" y="260350"/>
            <a:ext cx="112547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1.</a:t>
            </a:r>
            <a:r>
              <a:rPr lang="en-US" altLang="en-US" b="1"/>
              <a:t> HIDL(</a:t>
            </a:r>
            <a:r>
              <a:rPr lang="en-US" altLang="en-US" b="1">
                <a:sym typeface="+mn-ea"/>
              </a:rPr>
              <a:t>HAL Interface Definition Language</a:t>
            </a:r>
            <a:r>
              <a:rPr lang="en-US" altLang="en-US" b="1"/>
              <a:t>):-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HIDL is an IPC (Inter-Process Communication) mechanism used in Android 8-10 to allow communication between the Android framework and Hardware Abstraction Layers (HALs).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Used in:</a:t>
            </a:r>
            <a:r>
              <a:rPr lang="en-US" altLang="en-US"/>
              <a:t> Android 8 to 10 (Deprecated in Android 11+)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Main Goal:</a:t>
            </a:r>
            <a:r>
              <a:rPr lang="en-US" altLang="en-US"/>
              <a:t> Separate HAL from the Android framework to enable modular updates.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Communication: </a:t>
            </a:r>
            <a:r>
              <a:rPr lang="en-US" altLang="en-US"/>
              <a:t>Uses Binder IPC for inter-process communication between HAL and Android.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Complexity:</a:t>
            </a:r>
            <a:r>
              <a:rPr lang="en-US" altLang="en-US"/>
              <a:t> More complex, requiring .hal files, manual implementations in C++, and heavy boilerplate code.</a:t>
            </a:r>
            <a:endParaRPr lang="en-US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/>
          </a:p>
          <a:p>
            <a:r>
              <a:rPr lang="en-US"/>
              <a:t>                                                 </a:t>
            </a:r>
            <a:r>
              <a:rPr lang="en-US" altLang="en-US"/>
              <a:t>App              ❌ Cannot use HIDL  </a:t>
            </a:r>
            <a:endParaRPr lang="en-US" altLang="en-US"/>
          </a:p>
          <a:p>
            <a:r>
              <a:rPr lang="en-US" altLang="en-US"/>
              <a:t>                                                    │  </a:t>
            </a:r>
            <a:endParaRPr lang="en-US" altLang="en-US"/>
          </a:p>
          <a:p>
            <a:r>
              <a:rPr lang="en-US" altLang="en-US"/>
              <a:t>                                                   ▼  </a:t>
            </a:r>
            <a:endParaRPr lang="en-US" altLang="en-US"/>
          </a:p>
          <a:p>
            <a:r>
              <a:rPr lang="en-US" altLang="en-US"/>
              <a:t>                                        [ Android Framework ]  ───(HIDL IPC)───▶   HAL (Hardware Abstraction Layer)  </a:t>
            </a:r>
            <a:endParaRPr lang="en-US" altLang="en-US"/>
          </a:p>
          <a:p>
            <a:r>
              <a:rPr lang="en-US" altLang="en-US"/>
              <a:t>                                                     │  </a:t>
            </a:r>
            <a:endParaRPr lang="en-US" altLang="en-US"/>
          </a:p>
          <a:p>
            <a:r>
              <a:rPr lang="en-US" altLang="en-US"/>
              <a:t>                                                    ▼  </a:t>
            </a:r>
            <a:endParaRPr lang="en-US" altLang="en-US"/>
          </a:p>
          <a:p>
            <a:r>
              <a:rPr lang="en-US" altLang="en-US"/>
              <a:t>                                Hardware (Speaker, Camera, etc.) </a:t>
            </a:r>
            <a:endParaRPr lang="en-US" altLang="en-US"/>
          </a:p>
        </p:txBody>
      </p:sp>
      <p:sp>
        <p:nvSpPr>
          <p:cNvPr id="4" name="Rectangles 3"/>
          <p:cNvSpPr/>
          <p:nvPr/>
        </p:nvSpPr>
        <p:spPr>
          <a:xfrm>
            <a:off x="3215640" y="3789045"/>
            <a:ext cx="864235" cy="3600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783840" y="4580890"/>
            <a:ext cx="2447925" cy="5041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207895" y="5517515"/>
            <a:ext cx="4176395" cy="2876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607935" y="4653280"/>
            <a:ext cx="3744595" cy="5041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5120" y="314960"/>
            <a:ext cx="113874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2. AIDL(</a:t>
            </a:r>
            <a:r>
              <a:rPr lang="en-US" altLang="en-US" b="1">
                <a:sym typeface="+mn-ea"/>
              </a:rPr>
              <a:t>Android Interface Definition Language):-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AIDL is now used for both:</a:t>
            </a: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1 App-level and Framework Communication </a:t>
            </a: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2 Framework and HAL Communication .</a:t>
            </a:r>
            <a:endParaRPr lang="en-US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From Android 11+, AIDL replaced HIDL for HALs to make them easier to implement and faster.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Used in: </a:t>
            </a:r>
            <a:r>
              <a:rPr lang="en-US" altLang="en-US">
                <a:sym typeface="+mn-ea"/>
              </a:rPr>
              <a:t>Android 11+ (Preferred over HIDL for HALs)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Main Goal:</a:t>
            </a:r>
            <a:r>
              <a:rPr lang="en-US" altLang="en-US">
                <a:sym typeface="+mn-ea"/>
              </a:rPr>
              <a:t> Make HALs simpler and faster to implement.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Communication:</a:t>
            </a:r>
            <a:r>
              <a:rPr lang="en-US" altLang="en-US">
                <a:sym typeface="+mn-ea"/>
              </a:rPr>
              <a:t> Uses Binder IPC (same as HIDL but with better efficiency).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>
                <a:sym typeface="+mn-ea"/>
              </a:rPr>
              <a:t>Complexity:</a:t>
            </a:r>
            <a:r>
              <a:rPr lang="en-US" altLang="en-US">
                <a:sym typeface="+mn-ea"/>
              </a:rPr>
              <a:t> Easier than HIDL because it supports native Java/Kotlin and C++ directly.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r>
              <a:rPr lang="en-US" altLang="en-US"/>
              <a:t>App   </a:t>
            </a:r>
            <a:endParaRPr lang="en-US" altLang="en-US"/>
          </a:p>
          <a:p>
            <a:r>
              <a:rPr lang="en-US" altLang="en-US"/>
              <a:t>   │  </a:t>
            </a:r>
            <a:r>
              <a:rPr lang="en-US" altLang="en-US">
                <a:sym typeface="+mn-ea"/>
              </a:rPr>
              <a:t>──(AIDL IPC)</a:t>
            </a:r>
            <a:endParaRPr lang="en-US" altLang="en-US"/>
          </a:p>
          <a:p>
            <a:r>
              <a:rPr lang="en-US" altLang="en-US"/>
              <a:t>  ▼  </a:t>
            </a:r>
            <a:endParaRPr lang="en-US" altLang="en-US"/>
          </a:p>
          <a:p>
            <a:r>
              <a:rPr lang="en-US" altLang="en-US"/>
              <a:t> Android Framework   ───(AIDL IPC)───▶  HAL (Hardware Abstraction Layer)   </a:t>
            </a:r>
            <a:endParaRPr lang="en-US" altLang="en-US"/>
          </a:p>
          <a:p>
            <a:r>
              <a:rPr lang="en-US" altLang="en-US"/>
              <a:t>   │  </a:t>
            </a:r>
            <a:endParaRPr lang="en-US" altLang="en-US"/>
          </a:p>
          <a:p>
            <a:r>
              <a:rPr lang="en-US" altLang="en-US"/>
              <a:t>  ▼  </a:t>
            </a:r>
            <a:endParaRPr lang="en-US" altLang="en-US"/>
          </a:p>
          <a:p>
            <a:r>
              <a:rPr lang="en-US" altLang="en-US"/>
              <a:t>Hardware (Speaker, Camera, etc.) </a:t>
            </a:r>
            <a:endParaRPr lang="en-US" altLang="en-US"/>
          </a:p>
        </p:txBody>
      </p:sp>
      <p:sp>
        <p:nvSpPr>
          <p:cNvPr id="3" name="Rectangles 2"/>
          <p:cNvSpPr/>
          <p:nvPr/>
        </p:nvSpPr>
        <p:spPr>
          <a:xfrm>
            <a:off x="335280" y="4437380"/>
            <a:ext cx="792480" cy="3600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35280" y="5229225"/>
            <a:ext cx="2232025" cy="3600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5015865" y="5229225"/>
            <a:ext cx="4104640" cy="4318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35280" y="6093460"/>
            <a:ext cx="4032250" cy="4318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 5"/>
          <p:cNvSpPr/>
          <p:nvPr/>
        </p:nvSpPr>
        <p:spPr>
          <a:xfrm>
            <a:off x="85680" y="664200"/>
            <a:ext cx="11485440" cy="6193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endParaRPr lang="en-US" sz="1300" b="0" strike="noStrike" spc="-1">
              <a:latin typeface="Arial" panose="020B0604020202020204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300" b="0" strike="noStrike" spc="-1">
                <a:solidFill>
                  <a:srgbClr val="2F2F2F"/>
                </a:solidFill>
                <a:latin typeface="Arial" panose="020B0604020202020204"/>
                <a:ea typeface="黑体"/>
              </a:rPr>
              <a:t>                            </a:t>
            </a:r>
            <a:endParaRPr lang="en-US" sz="1300" b="0" strike="noStrike" spc="-1">
              <a:latin typeface="Arial" panose="020B0604020202020204"/>
            </a:endParaRPr>
          </a:p>
        </p:txBody>
      </p:sp>
      <p:pic>
        <p:nvPicPr>
          <p:cNvPr id="153" name="Picture 2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355040" y="71280"/>
            <a:ext cx="1737000" cy="574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623570" y="110490"/>
          <a:ext cx="9446260" cy="67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125"/>
                <a:gridCol w="1731645"/>
                <a:gridCol w="2046605"/>
                <a:gridCol w="3270885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Feature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 HAL 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(Legacy HAL)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      (HIDL)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             (AIDL)</a:t>
                      </a:r>
                      <a:endParaRPr lang="en-US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Android Version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Android 7.1 and earlier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Android 8 to 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Android 11+</a:t>
                      </a:r>
                      <a:endParaRPr lang="en-US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Implementation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C/C++ (.so library)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HIDL (.hal files)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AIDL (.aidl files)</a:t>
                      </a:r>
                      <a:endParaRPr lang="en-US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Communication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Direct function calls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Binder IPC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Binder IPC</a:t>
                      </a:r>
                      <a:endParaRPr lang="en-US" altLang="en-US"/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Modularity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Tightly coupled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Modular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Highly modular</a:t>
                      </a:r>
                      <a:endParaRPr lang="en-US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Performance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Fast, but framework-dependent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Slower due to HIDL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Faster than HIDL</a:t>
                      </a:r>
                      <a:endParaRPr lang="en-US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Language Support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C/C++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C++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C++, Java, Kotlin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91135" y="332740"/>
            <a:ext cx="11261090" cy="6282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API USED IN AUDIO HAL</a:t>
            </a:r>
            <a:endParaRPr lang="en-US" altLang="en-US" sz="2400" b="1"/>
          </a:p>
          <a:p>
            <a:endParaRPr lang="en-US" altLang="en-US"/>
          </a:p>
          <a:p>
            <a:r>
              <a:rPr lang="en-US" altLang="en-US" b="1"/>
              <a:t>1)open_output_stream() </a:t>
            </a:r>
            <a:r>
              <a:rPr lang="en-US" altLang="en-US"/>
              <a:t>– Opens an audio output stream to send audio data  to the speaker, Bluetooth, or USB audio device.</a:t>
            </a:r>
            <a:endParaRPr lang="en-US" altLang="en-US"/>
          </a:p>
          <a:p>
            <a:r>
              <a:rPr lang="en-US" altLang="en-US"/>
              <a:t> When a user plays music, videos, notifications, or game sounds.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2)open_input_stream() </a:t>
            </a:r>
            <a:r>
              <a:rPr lang="en-US" altLang="en-US"/>
              <a:t>– Opens an audio input stream to capture audio from microphone, Bluetooth headset, or USB mic.</a:t>
            </a:r>
            <a:endParaRPr lang="en-US" altLang="en-US"/>
          </a:p>
          <a:p>
            <a:r>
              <a:rPr lang="en-US" altLang="en-US"/>
              <a:t>When a user records audio (e.g., Voice Recorder, WhatsApp, Zoom calls).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3) set_parameters() –</a:t>
            </a:r>
            <a:r>
              <a:rPr lang="en-US" altLang="en-US"/>
              <a:t> Sets audio properties like volume, routing</a:t>
            </a:r>
            <a:endParaRPr lang="en-US" altLang="en-US"/>
          </a:p>
          <a:p>
            <a:r>
              <a:rPr lang="en-US" altLang="en-US"/>
              <a:t>When switching audio between speakers and Bluetooth.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4) get_parameters() – </a:t>
            </a:r>
            <a:r>
              <a:rPr lang="en-US" altLang="en-US"/>
              <a:t>Retrieves current audio parameters like active device, volume level etc.</a:t>
            </a:r>
            <a:endParaRPr lang="en-US" altLang="en-US"/>
          </a:p>
          <a:p>
            <a:r>
              <a:rPr lang="en-US" altLang="en-US"/>
              <a:t> When Android needs to know if audio is playing on a speaker or Bluetooth.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5)close_output_stream() – </a:t>
            </a:r>
            <a:r>
              <a:rPr lang="en-US" altLang="en-US"/>
              <a:t>Closes an audio output stream when playback stops.</a:t>
            </a:r>
            <a:endParaRPr lang="en-US" altLang="en-US"/>
          </a:p>
          <a:p>
            <a:r>
              <a:rPr lang="en-US" altLang="en-US"/>
              <a:t>    When a song or video finishes playing.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6)close_input_stream() – </a:t>
            </a:r>
            <a:r>
              <a:rPr lang="en-US" altLang="en-US"/>
              <a:t>Closes an audio input stream when recording stops.</a:t>
            </a:r>
            <a:endParaRPr lang="en-US" altLang="en-US"/>
          </a:p>
          <a:p>
            <a:r>
              <a:rPr lang="en-US" altLang="en-US"/>
              <a:t> When a voice recording or call ends.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H_Others_3"/>
          <p:cNvSpPr/>
          <p:nvPr/>
        </p:nvSpPr>
        <p:spPr>
          <a:xfrm>
            <a:off x="-960030" y="-27420"/>
            <a:ext cx="541224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00000"/>
              </a:lnSpc>
              <a:buNone/>
            </a:pPr>
            <a:endParaRPr lang="en-US" sz="3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2" name="Text Box 2"/>
          <p:cNvSpPr/>
          <p:nvPr/>
        </p:nvSpPr>
        <p:spPr>
          <a:xfrm>
            <a:off x="947520" y="893520"/>
            <a:ext cx="117770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63" name="Picture 3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1270"/>
            <a:ext cx="6224270" cy="66675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9375" y="79375"/>
            <a:ext cx="371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Android Audio Architecture:-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TABLE_ENDDRAG_ORIGIN_RECT" val="743*458"/>
  <p:tag name="TABLE_ENDDRAG_RECT" val="43*9*743*4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3804</Words>
  <Application>WPS Presentation</Application>
  <PresentationFormat/>
  <Paragraphs>177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黑体</vt:lpstr>
      <vt:lpstr>Times New Roman</vt:lpstr>
      <vt:lpstr>Symbol</vt:lpstr>
      <vt:lpstr>Microsoft YaHei</vt:lpstr>
      <vt:lpstr>Arial Unicode MS</vt:lpstr>
      <vt:lpstr>DejaVu Sans</vt:lpstr>
      <vt:lpstr>Calibri</vt:lpstr>
      <vt:lpstr>Office Theme</vt:lpstr>
      <vt:lpstr>Office Theme</vt:lpstr>
      <vt:lpstr>Office Theme</vt:lpstr>
      <vt:lpstr>Audio HAL In Android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HAL In Android </dc:title>
  <dc:creator/>
  <cp:lastModifiedBy>Pratiksha</cp:lastModifiedBy>
  <cp:revision>4</cp:revision>
  <dcterms:created xsi:type="dcterms:W3CDTF">2025-02-12T12:12:00Z</dcterms:created>
  <dcterms:modified xsi:type="dcterms:W3CDTF">2025-02-13T04:23:39Z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18D3C512CF5A4C3A8D93ECFCE35103F5_13</vt:lpwstr>
  </property>
  <property fmtid="{D5CDD505-2E9C-101B-9397-08002B2CF9AE}" pid="3" name="KSOProductBuildVer">
    <vt:lpwstr>1033-12.2.0.19805</vt:lpwstr>
  </property>
  <property fmtid="{D5CDD505-2E9C-101B-9397-08002B2CF9AE}" pid="4" name="Notes">
    <vt:i4>29</vt:i4>
  </property>
  <property fmtid="{D5CDD505-2E9C-101B-9397-08002B2CF9AE}" pid="5" name="PresentationFormat">
    <vt:lpwstr>宽屏</vt:lpwstr>
  </property>
  <property fmtid="{D5CDD505-2E9C-101B-9397-08002B2CF9AE}" pid="6" name="Slides">
    <vt:i4>14</vt:i4>
  </property>
</Properties>
</file>