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2F2F2F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62E3EA1D-CF38-4686-89D3-95BE2770BA75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F8DC7E-E084-42FF-849D-CC0313829E37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2632F-A8FA-4D5C-B6DF-89D30133625C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4588B5-E23A-4266-864F-AD7D9CAC0C2C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5CACB3-713F-47A6-B276-D24639BE5BD7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4BEC1E-4BC6-4BD4-9AF1-556684559941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542726-D0E3-47B8-90FA-6E5DE6A4339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29BDFE-3BA7-4744-918C-79F3AFEE724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E5AFE5-C97F-4280-843B-D34CD9BCB04D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E976F0-18D4-45E6-A79C-AE3EA4AD375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FC1554-08A3-4E13-A2D6-F7B596AA7D3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DE4201-4725-4BF9-8806-F4C0B010288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77F7C-A35C-47AF-B502-AA128ECD64A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3134CA-1E49-4218-A73B-7C0103893CF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A58A18-1EBE-44EE-9E73-7EC2D903359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9CE32E-FE34-4AB9-B338-7E562C710FE0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048F2E-E394-4BA6-B5A6-793EC4F28F62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C93603-D6B9-4A38-90B0-F53C5584BB74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43F13D-020C-40FC-90E0-88D0C85968B8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13DDD7-6AB2-4FEB-A8D6-CE8A7E1D7406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FCF7A-BD2C-4B78-92E1-99FE6FC252F0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B4C870-6553-4A55-A96C-1CCCF7671A8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87814-FB46-4E23-9F06-98AE7004EC7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496E3C-2B4C-4302-A33C-41D9854DAB9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E7C48-FD15-4600-AC0E-5F6F54B6180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矩形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直角三角形 12"/>
          <p:cNvSpPr/>
          <p:nvPr/>
        </p:nvSpPr>
        <p:spPr>
          <a:xfrm flipH="1">
            <a:off x="7436880" y="4048560"/>
            <a:ext cx="4754880" cy="2809080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直角三角形 13"/>
          <p:cNvSpPr/>
          <p:nvPr/>
        </p:nvSpPr>
        <p:spPr>
          <a:xfrm>
            <a:off x="0" y="4048560"/>
            <a:ext cx="12152160" cy="2809080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直角三角形 14"/>
          <p:cNvSpPr/>
          <p:nvPr/>
        </p:nvSpPr>
        <p:spPr>
          <a:xfrm flipH="1">
            <a:off x="10857240" y="3991320"/>
            <a:ext cx="1333800" cy="2866320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直角三角形 10"/>
          <p:cNvSpPr/>
          <p:nvPr/>
        </p:nvSpPr>
        <p:spPr>
          <a:xfrm>
            <a:off x="-39600" y="4017960"/>
            <a:ext cx="12085920" cy="2839680"/>
          </a:xfrm>
          <a:custGeom>
            <a:avLst/>
            <a:gdLst/>
            <a:ahLst/>
            <a:cxnLst/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043280"/>
            <a:ext cx="9143640" cy="199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lang="zh-CN" sz="5400" b="1" strike="noStrike" spc="-1">
                <a:solidFill>
                  <a:srgbClr val="00BE9C"/>
                </a:solidFill>
                <a:latin typeface="Arial" panose="020B0604020202020204"/>
                <a:ea typeface="黑体"/>
              </a:rPr>
              <a:t>单击此处编辑母版标题样式</a:t>
            </a:r>
            <a:endParaRPr lang="en-US" sz="54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11" name="直角三角形 9"/>
          <p:cNvSpPr/>
          <p:nvPr/>
        </p:nvSpPr>
        <p:spPr>
          <a:xfrm rot="10800000" flipH="1">
            <a:off x="360" y="-30600"/>
            <a:ext cx="1523520" cy="1757520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直接连接符 10"/>
          <p:cNvSpPr/>
          <p:nvPr/>
        </p:nvSpPr>
        <p:spPr>
          <a:xfrm>
            <a:off x="1539000" y="3287880"/>
            <a:ext cx="9128880" cy="36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BE9C"/>
                </a:solidFill>
                <a:latin typeface="Arial" panose="020B0604020202020204"/>
              </a:rPr>
              <a:t>Click to edit the outline text format</a:t>
            </a: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2400" b="0" strike="noStrike" spc="-1">
                <a:latin typeface="Times New Roman" panose="02020603050405020304"/>
              </a:defRPr>
            </a:lvl1pPr>
          </a:lstStyle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53" name="矩形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1800" b="0" strike="noStrike" spc="-1">
                <a:solidFill>
                  <a:srgbClr val="2F2F2F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BE9C"/>
                </a:solidFill>
                <a:latin typeface="Arial" panose="020B0604020202020204"/>
              </a:rPr>
              <a:t>Click to edit the outline text format</a:t>
            </a:r>
            <a:endParaRPr lang="en-US" sz="24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Second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BE9C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BE9C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BE9C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31950" y="2132965"/>
            <a:ext cx="9143365" cy="680085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lang="en-US" altLang="en-US" sz="5400" b="1" strike="noStrike" spc="-1">
                <a:solidFill>
                  <a:srgbClr val="2F2F2F"/>
                </a:solidFill>
                <a:latin typeface="Arial" panose="020B0604020202020204"/>
              </a:rPr>
              <a:t>Video HAL In Android </a:t>
            </a:r>
            <a:endParaRPr lang="en-US" altLang="en-US" sz="5400" b="1" strike="noStrike" spc="-1">
              <a:solidFill>
                <a:srgbClr val="2F2F2F"/>
              </a:solidFill>
              <a:latin typeface="Arial" panose="020B0604020202020204"/>
            </a:endParaRPr>
          </a:p>
        </p:txBody>
      </p:sp>
      <p:pic>
        <p:nvPicPr>
          <p:cNvPr id="141" name="Picture 3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9351000" y="0"/>
            <a:ext cx="2761920" cy="913320"/>
          </a:xfrm>
          <a:prstGeom prst="rect">
            <a:avLst/>
          </a:prstGeom>
          <a:ln w="0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693160" y="3259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0" y="153035"/>
            <a:ext cx="6156960" cy="6687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H_Others_3"/>
          <p:cNvSpPr/>
          <p:nvPr/>
        </p:nvSpPr>
        <p:spPr>
          <a:xfrm>
            <a:off x="2783295" y="1052080"/>
            <a:ext cx="5412240" cy="712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100000"/>
              </a:lnSpc>
              <a:buNone/>
            </a:pP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62" name="Text Box 2"/>
          <p:cNvSpPr/>
          <p:nvPr/>
        </p:nvSpPr>
        <p:spPr>
          <a:xfrm>
            <a:off x="947520" y="893520"/>
            <a:ext cx="117770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163" name="Picture 3" descr="img"/>
          <p:cNvPicPr/>
          <p:nvPr/>
        </p:nvPicPr>
        <p:blipFill>
          <a:blip r:embed="rId1"/>
          <a:stretch>
            <a:fillRect/>
          </a:stretch>
        </p:blipFill>
        <p:spPr>
          <a:xfrm>
            <a:off x="10355040" y="71280"/>
            <a:ext cx="1550160" cy="512640"/>
          </a:xfrm>
          <a:prstGeom prst="rect">
            <a:avLst/>
          </a:prstGeom>
          <a:ln w="0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530860" y="1185545"/>
            <a:ext cx="112541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Android Video Architecture: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Android’s video architecture enables video playback, recording, encoding, decoding, and streaming using a combination of software and hardware components. The Hardware Abstraction Layer (HAL) plays a crucial role in bridging the Android Framework and hardware-specific drivers.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8775" y="91440"/>
            <a:ext cx="4841240" cy="6461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9380" y="116205"/>
            <a:ext cx="10714990" cy="7816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Application Layer in Android Video Architecture</a:t>
            </a:r>
            <a:endParaRPr lang="en-US" altLang="en-US" b="1"/>
          </a:p>
          <a:p>
            <a:endParaRPr lang="en-US"/>
          </a:p>
          <a:p>
            <a:r>
              <a:rPr lang="en-US" altLang="en-US"/>
              <a:t>The Application Layer is the topmost layer in Android’s Video Architecture, responsible for interacting with users and providing high-level APIs for video playback, recording, encoding, decoding, and streaming.</a:t>
            </a:r>
            <a:endParaRPr lang="en-US" altLang="en-US"/>
          </a:p>
          <a:p>
            <a:endParaRPr lang="en-US" altLang="en-US" b="1"/>
          </a:p>
          <a:p>
            <a:r>
              <a:rPr lang="en-US" altLang="en-US" b="1"/>
              <a:t>Components of the Application Layer: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MediaPlayer:</a:t>
            </a:r>
            <a:r>
              <a:rPr lang="en-US" altLang="en-US" sz="1600"/>
              <a:t> Simple video playback API (deprecated for ExoPlayer).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ExoPlayer:</a:t>
            </a:r>
            <a:r>
              <a:rPr lang="en-US" altLang="en-US" sz="1600"/>
              <a:t> Advanced customizable video player (supports streaming).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MediaRecorder:</a:t>
            </a:r>
            <a:r>
              <a:rPr lang="en-US" altLang="en-US" sz="1600"/>
              <a:t> Records video and audio from Camera2 API.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MediaCodec</a:t>
            </a:r>
            <a:r>
              <a:rPr lang="en-US" altLang="en-US" sz="1600"/>
              <a:t>: Low-level API for video encoding/decoding.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MediaExtractor:</a:t>
            </a:r>
            <a:r>
              <a:rPr lang="en-US" altLang="en-US" sz="1600"/>
              <a:t> Extracts audio/video data from media files.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MediaMuxer:</a:t>
            </a:r>
            <a:r>
              <a:rPr lang="en-US" altLang="en-US" sz="1600"/>
              <a:t> Combines audio and video streams into a single file.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SurfaceView &amp; TextureView:</a:t>
            </a:r>
            <a:r>
              <a:rPr lang="en-US" altLang="en-US" sz="1600"/>
              <a:t> Renders decoded video frames on screen.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Camera2 API: </a:t>
            </a:r>
            <a:r>
              <a:rPr lang="en-US" altLang="en-US" sz="1600"/>
              <a:t>Captures video from the camera and sends it to an encoder.</a:t>
            </a:r>
            <a:endParaRPr lang="en-US" altLang="en-US" sz="16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1600" b="1"/>
              <a:t>WebRTC / FFmpeg:</a:t>
            </a:r>
            <a:r>
              <a:rPr lang="en-US" altLang="en-US" sz="1600"/>
              <a:t> Handles real-time video streaming (for WebRTC, Live Streaming).</a:t>
            </a:r>
            <a:endParaRPr lang="en-US" altLang="en-US" sz="1600"/>
          </a:p>
          <a:p>
            <a:endParaRPr lang="en-US" altLang="en-US" sz="1600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2140" y="394970"/>
            <a:ext cx="1124458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Framework Layer in Android Video Architecture:</a:t>
            </a:r>
            <a:endParaRPr lang="en-US" altLang="en-US" b="1"/>
          </a:p>
          <a:p>
            <a:endParaRPr lang="en-US" altLang="en-US"/>
          </a:p>
          <a:p>
            <a:r>
              <a:rPr lang="en-US" altLang="en-US" b="1"/>
              <a:t>Components of the Framework Layer: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 Framework:</a:t>
            </a:r>
            <a:r>
              <a:rPr lang="en-US" altLang="en-US"/>
              <a:t> Manages all media-related services (Audio/Video).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MediaPlayer Service:</a:t>
            </a:r>
            <a:r>
              <a:rPr lang="en-US" altLang="en-US"/>
              <a:t> Handles MediaPlayer requests from apps.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MediaCodec Service:</a:t>
            </a:r>
            <a:r>
              <a:rPr lang="en-US" altLang="en-US"/>
              <a:t> Provides access to hardware/software codecs.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MediaExtractor:</a:t>
            </a:r>
            <a:r>
              <a:rPr lang="en-US" altLang="en-US"/>
              <a:t> Extracts raw video/audio from media files.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MediaMuxer:</a:t>
            </a:r>
            <a:r>
              <a:rPr lang="en-US" altLang="en-US"/>
              <a:t> Merges audio and video streams.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MediaSync:</a:t>
            </a:r>
            <a:r>
              <a:rPr lang="en-US" altLang="en-US"/>
              <a:t> Synchronizes audio and video playback.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SurfaceFlinger:</a:t>
            </a:r>
            <a:r>
              <a:rPr lang="en-US" altLang="en-US"/>
              <a:t> Composes video frames for display using OpenGL ES.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Hardware Composer (HWC)</a:t>
            </a:r>
            <a:r>
              <a:rPr lang="en-US" altLang="en-US"/>
              <a:t>: Manages display hardware, reduces CPU load.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Camera Framework:</a:t>
            </a:r>
            <a:r>
              <a:rPr lang="en-US" altLang="en-US"/>
              <a:t> Handles video input from camera.</a:t>
            </a:r>
            <a:endParaRPr lang="en-US" altLang="en-US"/>
          </a:p>
          <a:p>
            <a:pPr indent="457200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715" y="269240"/>
            <a:ext cx="1166876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Native Layer in Android Video Architecture:</a:t>
            </a:r>
            <a:endParaRPr lang="en-US" altLang="en-US" b="1"/>
          </a:p>
          <a:p>
            <a:endParaRPr lang="en-US"/>
          </a:p>
          <a:p>
            <a:r>
              <a:rPr lang="en-US" altLang="en-US"/>
              <a:t>The Native Layer in Android's Video Architecture serves as the bridge between the Framework Layer and the Hardware Abstraction Layer (HAL). It consists of low-level native libraries and APIs that handle video decoding, encoding, synchronization, and rendering efficiently using C/C++.</a:t>
            </a:r>
            <a:endParaRPr lang="en-US" alt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Stagefright:</a:t>
            </a:r>
            <a:r>
              <a:rPr lang="en-US" altLang="en-US"/>
              <a:t> Android’s default media framework (decoding, encoding).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OpenMAX AL</a:t>
            </a:r>
            <a:r>
              <a:rPr lang="en-US" altLang="en-US"/>
              <a:t>: Hardware-accelerated multimedia framework.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FFmpeg / libvpx</a:t>
            </a:r>
            <a:r>
              <a:rPr lang="en-US" altLang="en-US"/>
              <a:t>: Open-source libraries for video processing (alternative to Stagefright).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MediaCodec (Native API):</a:t>
            </a:r>
            <a:r>
              <a:rPr lang="en-US" altLang="en-US"/>
              <a:t> Low-level API for hardware/software encoding &amp; decoding.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MediaSync:</a:t>
            </a:r>
            <a:r>
              <a:rPr lang="en-US" altLang="en-US"/>
              <a:t> Ensures synchronization between audio &amp; video playback.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GraphicBuffer</a:t>
            </a:r>
            <a:r>
              <a:rPr lang="en-US" altLang="en-US"/>
              <a:t>: Manages video frame buffers in GPU memory.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SurfaceTexture</a:t>
            </a:r>
            <a:r>
              <a:rPr lang="en-US" altLang="en-US"/>
              <a:t>: Handles rendering of decoded video frames.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Hardware Composer (HWC):</a:t>
            </a:r>
            <a:r>
              <a:rPr lang="en-US" altLang="en-US"/>
              <a:t> Optimizes rendering pipeline for efficient GPU usage.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6710" y="356235"/>
            <a:ext cx="1151001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HAL (Hardware Abstraction Layer) in Android Video Architecture: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The HAL (Hardware Abstraction Layer) in Android's Video Architecture acts as a bridge between the Native Layer (Stagefright, OpenMAX, MediaCodec) and the Hardware (GPU, DSP, Video Codec Engine, Display Controller).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Components of the HAL Layer: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Hardware Codec HAL:</a:t>
            </a:r>
            <a:r>
              <a:rPr lang="en-US" altLang="en-US"/>
              <a:t> Handles H.264, H.265, VP8, VP9, AV1 decoding/encoding.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V4L2 (Video4Linux):</a:t>
            </a:r>
            <a:r>
              <a:rPr lang="en-US" altLang="en-US"/>
              <a:t> Provides an interface to video capture, processing, and encoding hardware.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Gralloc (Graphics Allocator):</a:t>
            </a:r>
            <a:r>
              <a:rPr lang="en-US" altLang="en-US"/>
              <a:t> Manages buffer allocation for video frames.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HWC (Hardware Composer):</a:t>
            </a:r>
            <a:r>
              <a:rPr lang="en-US" altLang="en-US"/>
              <a:t> Composites video frames and optimizes GPU workload.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/>
              <a:t>OMX Components (OpenMAX IL): </a:t>
            </a:r>
            <a:r>
              <a:rPr lang="en-US" altLang="en-US"/>
              <a:t>Hardware-accelerated multimedia processing.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635" y="188595"/>
            <a:ext cx="11268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APIs Used in HAL Layer of Android Video Architecture:</a:t>
            </a:r>
            <a:endParaRPr lang="en-US" altLang="en-US" b="1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62890" y="620395"/>
            <a:ext cx="10974070" cy="5130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1600" b="0" i="0">
                <a:solidFill>
                  <a:srgbClr val="404040"/>
                </a:solidFill>
                <a:latin typeface="Arial" panose="020B0604020202020204" pitchFamily="34" charset="0"/>
                <a:ea typeface="Inter"/>
                <a:cs typeface="Arial" panose="020B0604020202020204" pitchFamily="34" charset="0"/>
              </a:rPr>
              <a:t>OpenMAX IL (Integration Layer) is the standard API used by the HAL Layer to communicate with hardware video codecs (H.264, H.265, VP8, VP9, AV1).</a:t>
            </a:r>
            <a:endParaRPr lang="en-US" altLang="zh-CN" sz="1600" b="0" i="0">
              <a:solidFill>
                <a:srgbClr val="404040"/>
              </a:solidFill>
              <a:latin typeface="Arial" panose="020B0604020202020204" pitchFamily="34" charset="0"/>
              <a:ea typeface="Inter"/>
              <a:cs typeface="Arial" panose="020B0604020202020204" pitchFamily="34" charset="0"/>
            </a:endParaRPr>
          </a:p>
          <a:p>
            <a:pPr marL="0" indent="0"/>
            <a:endParaRPr lang="en-US" altLang="zh-CN" sz="1600" b="0" i="0">
              <a:solidFill>
                <a:srgbClr val="404040"/>
              </a:solidFill>
              <a:latin typeface="Arial" panose="020B0604020202020204" pitchFamily="34" charset="0"/>
              <a:ea typeface="Inter"/>
              <a:cs typeface="Arial" panose="020B0604020202020204" pitchFamily="34" charset="0"/>
            </a:endParaRPr>
          </a:p>
          <a:p>
            <a:pPr marL="0" indent="0"/>
            <a:endParaRPr lang="en-US" altLang="zh-CN" sz="1600" b="0" i="0">
              <a:solidFill>
                <a:srgbClr val="404040"/>
              </a:solidFill>
              <a:latin typeface="Arial" panose="020B0604020202020204" pitchFamily="34" charset="0"/>
              <a:ea typeface="Inter"/>
              <a:cs typeface="Arial" panose="020B0604020202020204" pitchFamily="34" charset="0"/>
            </a:endParaRPr>
          </a:p>
          <a:p>
            <a:pPr marL="0" indent="0">
              <a:spcAft>
                <a:spcPct val="60000"/>
              </a:spcAft>
            </a:pPr>
            <a:endParaRPr lang="en-US" altLang="zh-CN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358775" y="1203960"/>
          <a:ext cx="10485120" cy="195072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l"/>
                      <a:r>
                        <a:rPr lang="en-US" altLang="zh-CN" sz="16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API</a:t>
                      </a:r>
                      <a:endParaRPr lang="en-US" altLang="zh-CN" sz="16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6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Purpose</a:t>
                      </a:r>
                      <a:endParaRPr lang="en-US" altLang="zh-CN" sz="16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OMX_Init()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Initializes OpenMAX Core.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OMX_GetHandle()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Gets a handle to the hardware codec component.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OMX_SendCommand()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Sends commands to the codec (start, stop, flush).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36525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OMX_EmptyThisBuffer()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Passes an input video frame to the codec.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OMX_FillThisBuffer()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Retrieves an output frame from the codec.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OMX_FreeHandle()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Releases the codec component handle.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OMX_Deinit()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Deinitializes OpenMAX Core.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46990" y="3212465"/>
            <a:ext cx="10765155" cy="9277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2300" b="1"/>
              <a:t> </a:t>
            </a:r>
            <a:r>
              <a:rPr lang="en-US" altLang="zh-CN" b="1"/>
              <a:t>2)V4L2 (Video4Linux) APIs</a:t>
            </a:r>
            <a:endParaRPr lang="en-US" altLang="zh-CN" sz="2300" b="1"/>
          </a:p>
          <a:p>
            <a:r>
              <a:rPr lang="en-US" altLang="zh-CN" sz="1600"/>
              <a:t>V4L2 (Video for Linux 2) is a low-level kernel API used for video capture, processing, and encoding.</a:t>
            </a:r>
            <a:endParaRPr lang="en-US" altLang="zh-CN" sz="1600"/>
          </a:p>
        </p:txBody>
      </p:sp>
      <p:graphicFrame>
        <p:nvGraphicFramePr>
          <p:cNvPr id="7" name="Table 6"/>
          <p:cNvGraphicFramePr/>
          <p:nvPr/>
        </p:nvGraphicFramePr>
        <p:xfrm>
          <a:off x="262890" y="436499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l"/>
                      <a:r>
                        <a:rPr lang="en-US" altLang="zh-CN" sz="14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API</a:t>
                      </a:r>
                      <a:endParaRPr lang="en-US" altLang="zh-CN" sz="14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4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Purpose</a:t>
                      </a:r>
                      <a:endParaRPr lang="en-US" altLang="zh-CN" sz="14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open("/dev/video0", O_RDWR);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Opens a video device (camera, codec, etc.).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ioctl(fd, VIDIOC_QUERYCAP, &amp;cap);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Queries device capabilities.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ioctl(fd, VIDIOC_S_FMT, &amp;fmt);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Sets video format (H.264, MJPEG, YUV, RGB).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ioctl(fd, VIDIOC_QBUF, &amp;buffer);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Queues a video buffer for processing.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ioctl(fd, VIDIOC_DQBUF, &amp;buffer);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Dequeues a processed video frame.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mmap();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Maps video buffer to memory for processing.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close(fd);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Closes the video device.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35280" y="332105"/>
            <a:ext cx="11228070" cy="748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1600" b="1"/>
              <a:t>3. Gralloc (Graphics Allocator) APIs</a:t>
            </a:r>
            <a:endParaRPr lang="en-US" altLang="zh-CN" sz="1600" b="1"/>
          </a:p>
          <a:p>
            <a:r>
              <a:rPr lang="en-US" altLang="zh-CN" sz="1600"/>
              <a:t>Gralloc (Graphics Memory Allocator) manages GPU memory buffers for video processing.</a:t>
            </a:r>
            <a:endParaRPr lang="en-US" altLang="zh-CN" sz="1600"/>
          </a:p>
        </p:txBody>
      </p:sp>
      <p:graphicFrame>
        <p:nvGraphicFramePr>
          <p:cNvPr id="9" name="Table 8"/>
          <p:cNvGraphicFramePr/>
          <p:nvPr/>
        </p:nvGraphicFramePr>
        <p:xfrm>
          <a:off x="335280" y="1340485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l"/>
                      <a:r>
                        <a:rPr lang="en-US" altLang="zh-CN" sz="16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API</a:t>
                      </a:r>
                      <a:endParaRPr lang="en-US" altLang="zh-CN" sz="16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6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Purpose</a:t>
                      </a:r>
                      <a:endParaRPr lang="en-US" altLang="zh-CN" sz="16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alloc_device-&gt;alloc()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Allocates memory for a video frame.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gralloc_register_buffer()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Registers a buffer for use in GPU/Video Codec.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gralloc_unregister_buffer()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Unregisters a buffer.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gralloc_lock()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Locks the buffer for reading/writing.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gralloc_unlock()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6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Unlocks the buffer after use.</a:t>
                      </a:r>
                      <a:endParaRPr lang="en-US" altLang="zh-CN" sz="16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119380" y="3063240"/>
            <a:ext cx="11286490" cy="9277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2300" b="1"/>
              <a:t> 4. Hardware Composer (HWC) APIs</a:t>
            </a:r>
            <a:endParaRPr lang="en-US" altLang="zh-CN" sz="2300" b="1"/>
          </a:p>
          <a:p>
            <a:r>
              <a:rPr lang="en-US" altLang="zh-CN" sz="1600"/>
              <a:t>HWC (Hardware Composer) handles video frame composition before display.</a:t>
            </a:r>
            <a:endParaRPr lang="en-US" altLang="zh-CN" sz="1600"/>
          </a:p>
        </p:txBody>
      </p:sp>
      <p:graphicFrame>
        <p:nvGraphicFramePr>
          <p:cNvPr id="11" name="Table 10"/>
          <p:cNvGraphicFramePr/>
          <p:nvPr/>
        </p:nvGraphicFramePr>
        <p:xfrm>
          <a:off x="262890" y="4220845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l"/>
                      <a:r>
                        <a:rPr lang="en-US" altLang="zh-CN" sz="14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API</a:t>
                      </a:r>
                      <a:endParaRPr lang="en-US" altLang="zh-CN" sz="14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400" b="1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Purpose</a:t>
                      </a:r>
                      <a:endParaRPr lang="en-US" altLang="zh-CN" sz="1400" b="1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hwc_prepare()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Prepares video frames for composition.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hwc_set()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Sends frames to GPU/display.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hwc_register_procs()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Registers HWC functions.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hwc_event_control()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400" b="0" i="0">
                          <a:solidFill>
                            <a:srgbClr val="404040"/>
                          </a:solidFill>
                          <a:ea typeface="Inter"/>
                          <a:cs typeface="Arial" panose="020B0604020202020204" pitchFamily="34" charset="0"/>
                        </a:rPr>
                        <a:t>Controls events like VSYNC.</a:t>
                      </a:r>
                      <a:endParaRPr lang="en-US" altLang="zh-CN" sz="1400" b="0" i="0">
                        <a:solidFill>
                          <a:srgbClr val="404040"/>
                        </a:solidFill>
                        <a:ea typeface="Inter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5214</Words>
  <Application>WPS Presentation</Application>
  <PresentationFormat/>
  <Paragraphs>217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黑体</vt:lpstr>
      <vt:lpstr>Times New Roman</vt:lpstr>
      <vt:lpstr>Symbol</vt:lpstr>
      <vt:lpstr>Inter</vt:lpstr>
      <vt:lpstr>Segoe Print</vt:lpstr>
      <vt:lpstr>Microsoft YaHei</vt:lpstr>
      <vt:lpstr>Arial Unicode MS</vt:lpstr>
      <vt:lpstr>Office Theme</vt:lpstr>
      <vt:lpstr>Office Theme</vt:lpstr>
      <vt:lpstr>Video HAL In Android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HAL In Android </dc:title>
  <dc:creator/>
  <cp:lastModifiedBy>Pratiksha</cp:lastModifiedBy>
  <cp:revision>3</cp:revision>
  <dcterms:created xsi:type="dcterms:W3CDTF">2025-02-12T12:12:00Z</dcterms:created>
  <dcterms:modified xsi:type="dcterms:W3CDTF">2025-02-18T16:37:22Z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A4182E58EDEA4A8387E770E79AEF9BE5_13</vt:lpwstr>
  </property>
  <property fmtid="{D5CDD505-2E9C-101B-9397-08002B2CF9AE}" pid="3" name="KSOProductBuildVer">
    <vt:lpwstr>1033-12.2.0.19805</vt:lpwstr>
  </property>
  <property fmtid="{D5CDD505-2E9C-101B-9397-08002B2CF9AE}" pid="4" name="Notes">
    <vt:i4>29</vt:i4>
  </property>
  <property fmtid="{D5CDD505-2E9C-101B-9397-08002B2CF9AE}" pid="5" name="PresentationFormat">
    <vt:lpwstr>宽屏</vt:lpwstr>
  </property>
  <property fmtid="{D5CDD505-2E9C-101B-9397-08002B2CF9AE}" pid="6" name="Slides">
    <vt:i4>14</vt:i4>
  </property>
</Properties>
</file>