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62D819-AF47-4A81-BC7B-816333369789}">
  <a:tblStyle styleId="{8A62D819-AF47-4A81-BC7B-81633336978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09A7737-C697-4227-A025-B86245847DD3}"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Mon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534804d8a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534804d8a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534804d8a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534804d8a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34804d8a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34804d8a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52cf4d2532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52cf4d2532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52cf4d2532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52cf4d2532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52cf4d2532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52cf4d253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2cf4d2532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2cf4d2532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52cf4d2532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52cf4d2532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2cf4d2532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2cf4d2532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52cf4d253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52cf4d253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2cf4d253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2cf4d253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52cf4d253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52cf4d253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2cf4d253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52cf4d253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52cf4d2532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52cf4d2532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52cf4d2532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2cf4d253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2cf4d2532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2cf4d2532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2cf4d253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2cf4d253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52cf4d253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52cf4d253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534804d8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534804d8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2cf4d253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2cf4d253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52cf4d253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52cf4d253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etstream.io/video/livestreaming/" TargetMode="External"/><Relationship Id="rId4" Type="http://schemas.openxmlformats.org/officeDocument/2006/relationships/hyperlink" Target="https://getstream.io/glossary/bitrat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etstream.io/resources/projects/webrtc/advanced/codecs/#h264" TargetMode="External"/><Relationship Id="rId4" Type="http://schemas.openxmlformats.org/officeDocument/2006/relationships/hyperlink" Target="https://getstream.io/glossary/bitrate/" TargetMode="External"/><Relationship Id="rId5" Type="http://schemas.openxmlformats.org/officeDocument/2006/relationships/hyperlink" Target="https://www.via-la.com/licensing-2/avc-h-264/avc-h-264-license-fe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itu.int/rec/T-REC-H.265"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hhi.fraunhofer.de/en/departments/vca/technologies-and-solutions/h266-vvc/vvc-overview.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etstream.io/resources/projects/webrtc/advanced/codecs/#vp8" TargetMode="External"/><Relationship Id="rId4" Type="http://schemas.openxmlformats.org/officeDocument/2006/relationships/hyperlink" Target="https://getstream.io/resources/projects/webrtc/advanced/codecs/" TargetMode="External"/><Relationship Id="rId5" Type="http://schemas.openxmlformats.org/officeDocument/2006/relationships/hyperlink" Target="https://getstream.io/glossary/webrtc-protoco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etstream.io/resources/projects/webrtc/advanced/codecs/#vp9"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aomedia.org/av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etstream.io/glossary/video-compress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53675" y="113425"/>
            <a:ext cx="8067300" cy="981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3422"/>
              <a:t>Video codec</a:t>
            </a:r>
            <a:endParaRPr/>
          </a:p>
        </p:txBody>
      </p:sp>
      <p:sp>
        <p:nvSpPr>
          <p:cNvPr id="55" name="Google Shape;55;p13"/>
          <p:cNvSpPr txBox="1"/>
          <p:nvPr>
            <p:ph idx="1" type="subTitle"/>
          </p:nvPr>
        </p:nvSpPr>
        <p:spPr>
          <a:xfrm>
            <a:off x="311700" y="1095325"/>
            <a:ext cx="8756400" cy="2807700"/>
          </a:xfrm>
          <a:prstGeom prst="rect">
            <a:avLst/>
          </a:prstGeom>
        </p:spPr>
        <p:txBody>
          <a:bodyPr anchorCtr="0" anchor="t" bIns="91425" lIns="91425" spcFirstLastPara="1" rIns="91425" wrap="square" tIns="91425">
            <a:noAutofit/>
          </a:bodyPr>
          <a:lstStyle/>
          <a:p>
            <a:pPr indent="-284162" lvl="0" marL="457200" rtl="0" algn="l">
              <a:lnSpc>
                <a:spcPct val="95000"/>
              </a:lnSpc>
              <a:spcBef>
                <a:spcPts val="1200"/>
              </a:spcBef>
              <a:spcAft>
                <a:spcPts val="0"/>
              </a:spcAft>
              <a:buClr>
                <a:schemeClr val="dk1"/>
              </a:buClr>
              <a:buSzPts val="875"/>
              <a:buChar char="●"/>
            </a:pPr>
            <a:r>
              <a:rPr lang="en" sz="875">
                <a:solidFill>
                  <a:schemeClr val="dk1"/>
                </a:solidFill>
              </a:rPr>
              <a:t>A </a:t>
            </a:r>
            <a:r>
              <a:rPr b="1" lang="en" sz="875">
                <a:solidFill>
                  <a:schemeClr val="dk1"/>
                </a:solidFill>
              </a:rPr>
              <a:t>video codec</a:t>
            </a:r>
            <a:r>
              <a:rPr lang="en" sz="875">
                <a:solidFill>
                  <a:schemeClr val="dk1"/>
                </a:solidFill>
              </a:rPr>
              <a:t> (short for </a:t>
            </a:r>
            <a:r>
              <a:rPr i="1" lang="en" sz="875">
                <a:solidFill>
                  <a:schemeClr val="dk1"/>
                </a:solidFill>
              </a:rPr>
              <a:t>coder-decoder</a:t>
            </a:r>
            <a:r>
              <a:rPr lang="en" sz="875">
                <a:solidFill>
                  <a:schemeClr val="dk1"/>
                </a:solidFill>
              </a:rPr>
              <a:t> or </a:t>
            </a:r>
            <a:r>
              <a:rPr i="1" lang="en" sz="875">
                <a:solidFill>
                  <a:schemeClr val="dk1"/>
                </a:solidFill>
              </a:rPr>
              <a:t>compressor-decompressor</a:t>
            </a:r>
            <a:r>
              <a:rPr lang="en" sz="875">
                <a:solidFill>
                  <a:schemeClr val="dk1"/>
                </a:solidFill>
              </a:rPr>
              <a:t>) is software or hardware used to </a:t>
            </a:r>
            <a:r>
              <a:rPr b="1" lang="en" sz="875">
                <a:solidFill>
                  <a:schemeClr val="dk1"/>
                </a:solidFill>
              </a:rPr>
              <a:t>compress and decompress digital video</a:t>
            </a:r>
            <a:r>
              <a:rPr lang="en" sz="875">
                <a:solidFill>
                  <a:schemeClr val="dk1"/>
                </a:solidFill>
              </a:rPr>
              <a:t>.</a:t>
            </a:r>
            <a:endParaRPr sz="875">
              <a:solidFill>
                <a:schemeClr val="dk1"/>
              </a:solidFill>
            </a:endParaRPr>
          </a:p>
          <a:p>
            <a:pPr indent="-284162" lvl="0" marL="457200" rtl="0" algn="l">
              <a:lnSpc>
                <a:spcPct val="95000"/>
              </a:lnSpc>
              <a:spcBef>
                <a:spcPts val="0"/>
              </a:spcBef>
              <a:spcAft>
                <a:spcPts val="0"/>
              </a:spcAft>
              <a:buClr>
                <a:schemeClr val="dk1"/>
              </a:buClr>
              <a:buSzPts val="875"/>
              <a:buChar char="●"/>
            </a:pPr>
            <a:r>
              <a:rPr lang="en" sz="875">
                <a:solidFill>
                  <a:schemeClr val="dk1"/>
                </a:solidFill>
              </a:rPr>
              <a:t> Codecs are essential for reducing the size of video files while maintaining acceptable quality, making them easier to store and transmit.</a:t>
            </a:r>
            <a:endParaRPr sz="875">
              <a:solidFill>
                <a:schemeClr val="dk1"/>
              </a:solidFill>
            </a:endParaRPr>
          </a:p>
          <a:p>
            <a:pPr indent="0" lvl="0" marL="0" rtl="0" algn="l">
              <a:lnSpc>
                <a:spcPct val="95000"/>
              </a:lnSpc>
              <a:spcBef>
                <a:spcPts val="1200"/>
              </a:spcBef>
              <a:spcAft>
                <a:spcPts val="0"/>
              </a:spcAft>
              <a:buSzPts val="275"/>
              <a:buNone/>
            </a:pPr>
            <a:r>
              <a:rPr lang="en" sz="937">
                <a:solidFill>
                  <a:srgbClr val="1E262E"/>
                </a:solidFill>
                <a:highlight>
                  <a:srgbClr val="FAFAFA"/>
                </a:highlight>
              </a:rPr>
              <a:t>A video codec compresses and decompresses media files like video and audio. They're designed to reduce file sizes and make it easier to store and distribute online videos for viewing. The term "codec" combines "encoder" and "decoder."</a:t>
            </a:r>
            <a:endParaRPr sz="937">
              <a:solidFill>
                <a:srgbClr val="1E262E"/>
              </a:solidFill>
              <a:highlight>
                <a:srgbClr val="FAFAFA"/>
              </a:highlight>
            </a:endParaRPr>
          </a:p>
          <a:p>
            <a:pPr indent="0" lvl="0" marL="0" rtl="0" algn="l">
              <a:lnSpc>
                <a:spcPct val="95000"/>
              </a:lnSpc>
              <a:spcBef>
                <a:spcPts val="1800"/>
              </a:spcBef>
              <a:spcAft>
                <a:spcPts val="0"/>
              </a:spcAft>
              <a:buSzPts val="275"/>
              <a:buNone/>
            </a:pPr>
            <a:r>
              <a:rPr lang="en" sz="937">
                <a:solidFill>
                  <a:srgbClr val="1E262E"/>
                </a:solidFill>
                <a:highlight>
                  <a:srgbClr val="FAFAFA"/>
                </a:highlight>
              </a:rPr>
              <a:t>Codecs are important for the following reasons:</a:t>
            </a:r>
            <a:endParaRPr sz="937">
              <a:solidFill>
                <a:srgbClr val="1E262E"/>
              </a:solidFill>
              <a:highlight>
                <a:srgbClr val="FAFAFA"/>
              </a:highlight>
            </a:endParaRPr>
          </a:p>
          <a:p>
            <a:pPr indent="-288131" lvl="0" marL="457200" rtl="0" algn="l">
              <a:lnSpc>
                <a:spcPct val="95000"/>
              </a:lnSpc>
              <a:spcBef>
                <a:spcPts val="2700"/>
              </a:spcBef>
              <a:spcAft>
                <a:spcPts val="0"/>
              </a:spcAft>
              <a:buClr>
                <a:srgbClr val="1E262E"/>
              </a:buClr>
              <a:buSzPts val="938"/>
              <a:buChar char="●"/>
            </a:pPr>
            <a:r>
              <a:rPr b="1" lang="en" sz="937">
                <a:solidFill>
                  <a:srgbClr val="1E262E"/>
                </a:solidFill>
                <a:highlight>
                  <a:srgbClr val="FAFAFA"/>
                </a:highlight>
              </a:rPr>
              <a:t>They reduce file sizes:</a:t>
            </a:r>
            <a:r>
              <a:rPr lang="en" sz="937">
                <a:solidFill>
                  <a:srgbClr val="1E262E"/>
                </a:solidFill>
                <a:highlight>
                  <a:srgbClr val="FAFAFA"/>
                </a:highlight>
              </a:rPr>
              <a:t> Uncompressed 4K video files can be several terabytes. A codec can compress a raw video format into a more manageable size.</a:t>
            </a:r>
            <a:endParaRPr sz="937">
              <a:solidFill>
                <a:srgbClr val="1E262E"/>
              </a:solidFill>
              <a:highlight>
                <a:srgbClr val="FAFAFA"/>
              </a:highlight>
            </a:endParaRPr>
          </a:p>
          <a:p>
            <a:pPr indent="-288131" lvl="0" marL="457200" rtl="0" algn="l">
              <a:lnSpc>
                <a:spcPct val="95000"/>
              </a:lnSpc>
              <a:spcBef>
                <a:spcPts val="0"/>
              </a:spcBef>
              <a:spcAft>
                <a:spcPts val="0"/>
              </a:spcAft>
              <a:buClr>
                <a:srgbClr val="1E262E"/>
              </a:buClr>
              <a:buSzPts val="938"/>
              <a:buChar char="●"/>
            </a:pPr>
            <a:r>
              <a:rPr b="1" lang="en" sz="937">
                <a:solidFill>
                  <a:srgbClr val="1E262E"/>
                </a:solidFill>
                <a:highlight>
                  <a:srgbClr val="FAFAFA"/>
                </a:highlight>
              </a:rPr>
              <a:t>They enable efficient transfers: </a:t>
            </a:r>
            <a:r>
              <a:rPr lang="en" sz="937">
                <a:solidFill>
                  <a:srgbClr val="1E262E"/>
                </a:solidFill>
                <a:highlight>
                  <a:srgbClr val="FAFAFA"/>
                </a:highlight>
              </a:rPr>
              <a:t>Transmitting uncompressed files uses a lot of bandwidth while using a codec to compress and transmit files uses less bandwidth.</a:t>
            </a:r>
            <a:endParaRPr sz="937">
              <a:solidFill>
                <a:srgbClr val="1E262E"/>
              </a:solidFill>
              <a:highlight>
                <a:srgbClr val="FAFAFA"/>
              </a:highlight>
            </a:endParaRPr>
          </a:p>
          <a:p>
            <a:pPr indent="-288131" lvl="0" marL="457200" rtl="0" algn="l">
              <a:lnSpc>
                <a:spcPct val="95000"/>
              </a:lnSpc>
              <a:spcBef>
                <a:spcPts val="0"/>
              </a:spcBef>
              <a:spcAft>
                <a:spcPts val="0"/>
              </a:spcAft>
              <a:buClr>
                <a:srgbClr val="1E262E"/>
              </a:buClr>
              <a:buSzPts val="938"/>
              <a:buChar char="●"/>
            </a:pPr>
            <a:r>
              <a:rPr b="1" lang="en" sz="937">
                <a:solidFill>
                  <a:srgbClr val="1E262E"/>
                </a:solidFill>
                <a:highlight>
                  <a:srgbClr val="FAFAFA"/>
                </a:highlight>
              </a:rPr>
              <a:t>They reduce storage costs:</a:t>
            </a:r>
            <a:r>
              <a:rPr lang="en" sz="937">
                <a:solidFill>
                  <a:srgbClr val="1E262E"/>
                </a:solidFill>
                <a:highlight>
                  <a:srgbClr val="FAFAFA"/>
                </a:highlight>
              </a:rPr>
              <a:t> By reducing file sizes, codecs can deliver significant savings in data usage and storage costs.</a:t>
            </a:r>
            <a:endParaRPr sz="937">
              <a:solidFill>
                <a:srgbClr val="1E262E"/>
              </a:solidFill>
              <a:highlight>
                <a:srgbClr val="FAFAFA"/>
              </a:highlight>
            </a:endParaRPr>
          </a:p>
          <a:p>
            <a:pPr indent="-288131" lvl="0" marL="457200" rtl="0" algn="l">
              <a:lnSpc>
                <a:spcPct val="95000"/>
              </a:lnSpc>
              <a:spcBef>
                <a:spcPts val="0"/>
              </a:spcBef>
              <a:spcAft>
                <a:spcPts val="0"/>
              </a:spcAft>
              <a:buClr>
                <a:srgbClr val="1E262E"/>
              </a:buClr>
              <a:buSzPts val="938"/>
              <a:buChar char="●"/>
            </a:pPr>
            <a:r>
              <a:rPr b="1" lang="en" sz="937">
                <a:solidFill>
                  <a:srgbClr val="1E262E"/>
                </a:solidFill>
                <a:highlight>
                  <a:srgbClr val="FAFAFA"/>
                </a:highlight>
              </a:rPr>
              <a:t>They improve streaming quality: </a:t>
            </a:r>
            <a:r>
              <a:rPr lang="en" sz="937">
                <a:solidFill>
                  <a:srgbClr val="1E262E"/>
                </a:solidFill>
                <a:highlight>
                  <a:srgbClr val="FAFAFA"/>
                </a:highlight>
              </a:rPr>
              <a:t>Some codecs can deliver </a:t>
            </a:r>
            <a:r>
              <a:rPr lang="en" sz="937">
                <a:solidFill>
                  <a:srgbClr val="005FFF"/>
                </a:solidFill>
                <a:highlight>
                  <a:srgbClr val="FAFAFA"/>
                </a:highlight>
                <a:uFill>
                  <a:noFill/>
                </a:uFill>
                <a:hlinkClick r:id="rId3">
                  <a:extLst>
                    <a:ext uri="{A12FA001-AC4F-418D-AE19-62706E023703}">
                      <ahyp:hlinkClr val="tx"/>
                    </a:ext>
                  </a:extLst>
                </a:hlinkClick>
              </a:rPr>
              <a:t>high-quality streaming</a:t>
            </a:r>
            <a:r>
              <a:rPr lang="en" sz="937">
                <a:solidFill>
                  <a:srgbClr val="1E262E"/>
                </a:solidFill>
                <a:highlight>
                  <a:srgbClr val="FAFAFA"/>
                </a:highlight>
              </a:rPr>
              <a:t> at lower </a:t>
            </a:r>
            <a:r>
              <a:rPr lang="en" sz="937">
                <a:solidFill>
                  <a:srgbClr val="005FFF"/>
                </a:solidFill>
                <a:highlight>
                  <a:srgbClr val="FAFAFA"/>
                </a:highlight>
                <a:uFill>
                  <a:noFill/>
                </a:uFill>
                <a:hlinkClick r:id="rId4">
                  <a:extLst>
                    <a:ext uri="{A12FA001-AC4F-418D-AE19-62706E023703}">
                      <ahyp:hlinkClr val="tx"/>
                    </a:ext>
                  </a:extLst>
                </a:hlinkClick>
              </a:rPr>
              <a:t>bitrates</a:t>
            </a:r>
            <a:r>
              <a:rPr lang="en" sz="937">
                <a:solidFill>
                  <a:srgbClr val="1E262E"/>
                </a:solidFill>
                <a:highlight>
                  <a:srgbClr val="FAFAFA"/>
                </a:highlight>
              </a:rPr>
              <a:t>, offering better viewing experiences to end users.</a:t>
            </a:r>
            <a:endParaRPr sz="937">
              <a:solidFill>
                <a:srgbClr val="1E262E"/>
              </a:solidFill>
              <a:highlight>
                <a:srgbClr val="FAFAFA"/>
              </a:highlight>
            </a:endParaRPr>
          </a:p>
          <a:p>
            <a:pPr indent="0" lvl="0" marL="0" rtl="0" algn="l">
              <a:lnSpc>
                <a:spcPct val="95000"/>
              </a:lnSpc>
              <a:spcBef>
                <a:spcPts val="2700"/>
              </a:spcBef>
              <a:spcAft>
                <a:spcPts val="0"/>
              </a:spcAft>
              <a:buClr>
                <a:schemeClr val="dk1"/>
              </a:buClr>
              <a:buSzPts val="275"/>
              <a:buFont typeface="Arial"/>
              <a:buNone/>
            </a:pPr>
            <a:r>
              <a:t/>
            </a:r>
            <a:endParaRPr sz="875">
              <a:solidFill>
                <a:schemeClr val="dk1"/>
              </a:solidFill>
            </a:endParaRPr>
          </a:p>
          <a:p>
            <a:pPr indent="0" lvl="0" marL="0" rtl="0" algn="ctr">
              <a:lnSpc>
                <a:spcPct val="80000"/>
              </a:lnSpc>
              <a:spcBef>
                <a:spcPts val="1200"/>
              </a:spcBef>
              <a:spcAft>
                <a:spcPts val="0"/>
              </a:spcAft>
              <a:buSzPts val="275"/>
              <a:buNone/>
            </a:pPr>
            <a:r>
              <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idx="1" type="body"/>
          </p:nvPr>
        </p:nvSpPr>
        <p:spPr>
          <a:xfrm>
            <a:off x="311700" y="427000"/>
            <a:ext cx="8749200" cy="4462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400">
                <a:solidFill>
                  <a:schemeClr val="dk1"/>
                </a:solidFill>
                <a:highlight>
                  <a:schemeClr val="lt1"/>
                </a:highlight>
                <a:latin typeface="Times New Roman"/>
                <a:ea typeface="Times New Roman"/>
                <a:cs typeface="Times New Roman"/>
                <a:sym typeface="Times New Roman"/>
              </a:rPr>
              <a:t>1.Apply a Transform (like DCT)</a:t>
            </a:r>
            <a:endParaRPr b="1" sz="1400">
              <a:solidFill>
                <a:schemeClr val="dk1"/>
              </a:solidFill>
              <a:highlight>
                <a:schemeClr val="lt1"/>
              </a:highlight>
              <a:latin typeface="Times New Roman"/>
              <a:ea typeface="Times New Roman"/>
              <a:cs typeface="Times New Roman"/>
              <a:sym typeface="Times New Roman"/>
            </a:endParaRPr>
          </a:p>
          <a:p>
            <a:pPr indent="-286623" lvl="0" marL="457200" rtl="0" algn="l">
              <a:spcBef>
                <a:spcPts val="1200"/>
              </a:spcBef>
              <a:spcAft>
                <a:spcPts val="0"/>
              </a:spcAft>
              <a:buClr>
                <a:schemeClr val="dk1"/>
              </a:buClr>
              <a:buSzPct val="97727"/>
              <a:buChar char="●"/>
            </a:pPr>
            <a:r>
              <a:rPr lang="en" sz="1100">
                <a:solidFill>
                  <a:schemeClr val="dk1"/>
                </a:solidFill>
              </a:rPr>
              <a:t>We convert pixel data to frequency data because </a:t>
            </a:r>
            <a:r>
              <a:rPr b="1" lang="en" sz="1100">
                <a:solidFill>
                  <a:schemeClr val="dk1"/>
                </a:solidFill>
              </a:rPr>
              <a:t>it helps us identify what parts of the image matter most to the human eye</a:t>
            </a:r>
            <a:r>
              <a:rPr lang="en" sz="1100">
                <a:solidFill>
                  <a:schemeClr val="dk1"/>
                </a:solidFill>
              </a:rPr>
              <a:t>, and what parts can be </a:t>
            </a:r>
            <a:r>
              <a:rPr b="1" lang="en" sz="1100">
                <a:solidFill>
                  <a:schemeClr val="dk1"/>
                </a:solidFill>
              </a:rPr>
              <a:t>safely removed or simplified</a:t>
            </a:r>
            <a:r>
              <a:rPr lang="en" sz="1100">
                <a:solidFill>
                  <a:schemeClr val="dk1"/>
                </a:solidFill>
              </a:rPr>
              <a:t> during compression.</a:t>
            </a:r>
            <a:endParaRPr sz="1100">
              <a:solidFill>
                <a:schemeClr val="dk1"/>
              </a:solidFill>
            </a:endParaRPr>
          </a:p>
          <a:p>
            <a:pPr indent="-286623" lvl="0" marL="457200" rtl="0" algn="l">
              <a:lnSpc>
                <a:spcPct val="105000"/>
              </a:lnSpc>
              <a:spcBef>
                <a:spcPts val="0"/>
              </a:spcBef>
              <a:spcAft>
                <a:spcPts val="0"/>
              </a:spcAft>
              <a:buClr>
                <a:schemeClr val="dk1"/>
              </a:buClr>
              <a:buSzPct val="100000"/>
              <a:buChar char="●"/>
            </a:pPr>
            <a:br>
              <a:rPr lang="en" sz="1075">
                <a:solidFill>
                  <a:schemeClr val="dk1"/>
                </a:solidFill>
              </a:rPr>
            </a:br>
            <a:endParaRPr b="1" sz="1400">
              <a:solidFill>
                <a:schemeClr val="dk1"/>
              </a:solidFill>
              <a:highlight>
                <a:srgbClr val="FFFF00"/>
              </a:highlight>
              <a:latin typeface="Times New Roman"/>
              <a:ea typeface="Times New Roman"/>
              <a:cs typeface="Times New Roman"/>
              <a:sym typeface="Times New Roman"/>
            </a:endParaRPr>
          </a:p>
          <a:p>
            <a:pPr indent="0" lvl="0" marL="0" rtl="0" algn="l">
              <a:lnSpc>
                <a:spcPct val="7840"/>
              </a:lnSpc>
              <a:spcBef>
                <a:spcPts val="1200"/>
              </a:spcBef>
              <a:spcAft>
                <a:spcPts val="0"/>
              </a:spcAft>
              <a:buClr>
                <a:schemeClr val="dk1"/>
              </a:buClr>
              <a:buSzPct val="100000"/>
              <a:buFont typeface="Arial"/>
              <a:buNone/>
            </a:pPr>
            <a:r>
              <a:rPr lang="en" sz="1100">
                <a:solidFill>
                  <a:schemeClr val="dk1"/>
                </a:solidFill>
              </a:rPr>
              <a:t>We use transforms like </a:t>
            </a:r>
            <a:r>
              <a:rPr b="1" lang="en" sz="1100">
                <a:solidFill>
                  <a:schemeClr val="dk1"/>
                </a:solidFill>
              </a:rPr>
              <a:t>Discrete Cosine Transform (DCT)</a:t>
            </a:r>
            <a:r>
              <a:rPr lang="en" sz="1100">
                <a:solidFill>
                  <a:schemeClr val="dk1"/>
                </a:solidFill>
              </a:rPr>
              <a:t> to:</a:t>
            </a:r>
            <a:endParaRPr sz="1100">
              <a:solidFill>
                <a:schemeClr val="dk1"/>
              </a:solidFill>
            </a:endParaRPr>
          </a:p>
          <a:p>
            <a:pPr indent="-287972" lvl="0" marL="457200" rtl="0" algn="l">
              <a:spcBef>
                <a:spcPts val="1200"/>
              </a:spcBef>
              <a:spcAft>
                <a:spcPts val="0"/>
              </a:spcAft>
              <a:buClr>
                <a:schemeClr val="dk1"/>
              </a:buClr>
              <a:buSzPct val="100000"/>
              <a:buChar char="●"/>
            </a:pPr>
            <a:r>
              <a:rPr b="1" lang="en" sz="1100">
                <a:solidFill>
                  <a:schemeClr val="dk1"/>
                </a:solidFill>
              </a:rPr>
              <a:t>Convert spatial domain (pixels)</a:t>
            </a:r>
            <a:r>
              <a:rPr lang="en" sz="1100">
                <a:solidFill>
                  <a:schemeClr val="dk1"/>
                </a:solidFill>
              </a:rPr>
              <a:t> into </a:t>
            </a:r>
            <a:r>
              <a:rPr b="1" lang="en" sz="1100">
                <a:solidFill>
                  <a:schemeClr val="dk1"/>
                </a:solidFill>
              </a:rPr>
              <a:t>frequency domain</a:t>
            </a:r>
            <a:r>
              <a:rPr lang="en" sz="1100">
                <a:solidFill>
                  <a:schemeClr val="dk1"/>
                </a:solidFill>
              </a:rPr>
              <a:t> (how fast pixel values change).</a:t>
            </a:r>
            <a:endParaRPr sz="1100">
              <a:solidFill>
                <a:schemeClr val="dk1"/>
              </a:solidFill>
            </a:endParaRPr>
          </a:p>
          <a:p>
            <a:pPr indent="-287972" lvl="0" marL="457200" rtl="0" algn="l">
              <a:spcBef>
                <a:spcPts val="0"/>
              </a:spcBef>
              <a:spcAft>
                <a:spcPts val="0"/>
              </a:spcAft>
              <a:buClr>
                <a:schemeClr val="dk1"/>
              </a:buClr>
              <a:buSzPct val="100000"/>
              <a:buChar char="●"/>
            </a:pPr>
            <a:r>
              <a:rPr lang="en" sz="1100">
                <a:solidFill>
                  <a:schemeClr val="dk1"/>
                </a:solidFill>
              </a:rPr>
              <a:t>After transformation:</a:t>
            </a:r>
            <a:endParaRPr sz="1100">
              <a:solidFill>
                <a:schemeClr val="dk1"/>
              </a:solidFill>
            </a:endParaRPr>
          </a:p>
          <a:p>
            <a:pPr indent="-287972" lvl="1" marL="914400" rtl="0" algn="l">
              <a:spcBef>
                <a:spcPts val="0"/>
              </a:spcBef>
              <a:spcAft>
                <a:spcPts val="0"/>
              </a:spcAft>
              <a:buClr>
                <a:schemeClr val="dk1"/>
              </a:buClr>
              <a:buSzPct val="100000"/>
              <a:buChar char="○"/>
            </a:pPr>
            <a:r>
              <a:rPr b="1" lang="en" sz="1100">
                <a:solidFill>
                  <a:schemeClr val="dk1"/>
                </a:solidFill>
              </a:rPr>
              <a:t>Low frequencies</a:t>
            </a:r>
            <a:r>
              <a:rPr lang="en" sz="1100">
                <a:solidFill>
                  <a:schemeClr val="dk1"/>
                </a:solidFill>
              </a:rPr>
              <a:t> (smooth areas) concentrate most of the visual data.</a:t>
            </a:r>
            <a:endParaRPr sz="1100">
              <a:solidFill>
                <a:schemeClr val="dk1"/>
              </a:solidFill>
            </a:endParaRPr>
          </a:p>
          <a:p>
            <a:pPr indent="-287972" lvl="1" marL="914400" rtl="0" algn="l">
              <a:spcBef>
                <a:spcPts val="0"/>
              </a:spcBef>
              <a:spcAft>
                <a:spcPts val="0"/>
              </a:spcAft>
              <a:buClr>
                <a:schemeClr val="dk1"/>
              </a:buClr>
              <a:buSzPct val="100000"/>
              <a:buChar char="○"/>
            </a:pPr>
            <a:r>
              <a:rPr b="1" lang="en" sz="1100">
                <a:solidFill>
                  <a:schemeClr val="dk1"/>
                </a:solidFill>
              </a:rPr>
              <a:t>High frequencies</a:t>
            </a:r>
            <a:r>
              <a:rPr lang="en" sz="1100">
                <a:solidFill>
                  <a:schemeClr val="dk1"/>
                </a:solidFill>
              </a:rPr>
              <a:t> (edges, fine details) often carry less noticeable info.</a:t>
            </a:r>
            <a:endParaRPr sz="1100">
              <a:solidFill>
                <a:schemeClr val="dk1"/>
              </a:solidFill>
            </a:endParaRPr>
          </a:p>
          <a:p>
            <a:pPr indent="0" lvl="0" marL="355600" marR="355600" rtl="0" algn="l">
              <a:spcBef>
                <a:spcPts val="1200"/>
              </a:spcBef>
              <a:spcAft>
                <a:spcPts val="0"/>
              </a:spcAft>
              <a:buClr>
                <a:schemeClr val="dk1"/>
              </a:buClr>
              <a:buSzPct val="100000"/>
              <a:buFont typeface="Arial"/>
              <a:buNone/>
            </a:pPr>
            <a:r>
              <a:rPr b="1" lang="en" sz="1100">
                <a:solidFill>
                  <a:schemeClr val="dk1"/>
                </a:solidFill>
              </a:rPr>
              <a:t>Example</a:t>
            </a:r>
            <a:r>
              <a:rPr lang="en" sz="1100">
                <a:solidFill>
                  <a:schemeClr val="dk1"/>
                </a:solidFill>
              </a:rPr>
              <a:t>: Instead of storing 8×8 pixels directly, DCT gives you 64 coefficients representing how the pixels change.</a:t>
            </a:r>
            <a:endParaRPr sz="1100">
              <a:solidFill>
                <a:schemeClr val="dk1"/>
              </a:solidFill>
            </a:endParaRPr>
          </a:p>
          <a:p>
            <a:pPr indent="0" lvl="0" marL="0" rtl="0" algn="l">
              <a:lnSpc>
                <a:spcPct val="7840"/>
              </a:lnSpc>
              <a:spcBef>
                <a:spcPts val="1200"/>
              </a:spcBef>
              <a:spcAft>
                <a:spcPts val="0"/>
              </a:spcAft>
              <a:buClr>
                <a:schemeClr val="dk1"/>
              </a:buClr>
              <a:buSzPct val="100000"/>
              <a:buFont typeface="Arial"/>
              <a:buNone/>
            </a:pPr>
            <a:r>
              <a:rPr lang="en" sz="1100">
                <a:solidFill>
                  <a:schemeClr val="dk1"/>
                </a:solidFill>
              </a:rPr>
              <a:t>This makes it easier to identify and prioritize </a:t>
            </a:r>
            <a:r>
              <a:rPr b="1" lang="en" sz="1100">
                <a:solidFill>
                  <a:schemeClr val="dk1"/>
                </a:solidFill>
              </a:rPr>
              <a:t>important vs. unimportant</a:t>
            </a:r>
            <a:r>
              <a:rPr lang="en" sz="1100">
                <a:solidFill>
                  <a:schemeClr val="dk1"/>
                </a:solidFill>
              </a:rPr>
              <a:t> data.</a:t>
            </a:r>
            <a:endParaRPr sz="1100">
              <a:solidFill>
                <a:schemeClr val="dk1"/>
              </a:solidFill>
            </a:endParaRPr>
          </a:p>
          <a:p>
            <a:pPr indent="0" lvl="0" marL="0" rtl="0" algn="l">
              <a:spcBef>
                <a:spcPts val="700"/>
              </a:spcBef>
              <a:spcAft>
                <a:spcPts val="0"/>
              </a:spcAft>
              <a:buClr>
                <a:schemeClr val="dk1"/>
              </a:buClr>
              <a:buSzPct val="100000"/>
              <a:buFont typeface="Arial"/>
              <a:buNone/>
            </a:pPr>
            <a:r>
              <a:t/>
            </a:r>
            <a:endParaRPr sz="1100">
              <a:solidFill>
                <a:schemeClr val="dk1"/>
              </a:solidFill>
            </a:endParaRPr>
          </a:p>
          <a:p>
            <a:pPr indent="0" lvl="0" marL="0" rtl="0" algn="l">
              <a:spcBef>
                <a:spcPts val="0"/>
              </a:spcBef>
              <a:spcAft>
                <a:spcPts val="0"/>
              </a:spcAft>
              <a:buClr>
                <a:schemeClr val="dk1"/>
              </a:buClr>
              <a:buSzPct val="78571"/>
              <a:buFont typeface="Arial"/>
              <a:buNone/>
            </a:pPr>
            <a:r>
              <a:rPr b="1" lang="en" sz="1400">
                <a:solidFill>
                  <a:schemeClr val="dk1"/>
                </a:solidFill>
                <a:latin typeface="Times New Roman"/>
                <a:ea typeface="Times New Roman"/>
                <a:cs typeface="Times New Roman"/>
                <a:sym typeface="Times New Roman"/>
              </a:rPr>
              <a:t>  2.Quantization.</a:t>
            </a:r>
            <a:endParaRPr b="1" sz="1400">
              <a:solidFill>
                <a:schemeClr val="dk1"/>
              </a:solidFill>
              <a:latin typeface="Times New Roman"/>
              <a:ea typeface="Times New Roman"/>
              <a:cs typeface="Times New Roman"/>
              <a:sym typeface="Times New Roman"/>
            </a:endParaRPr>
          </a:p>
          <a:p>
            <a:pPr indent="0" lvl="0" marL="0" rtl="0" algn="l">
              <a:lnSpc>
                <a:spcPct val="7840"/>
              </a:lnSpc>
              <a:spcBef>
                <a:spcPts val="1200"/>
              </a:spcBef>
              <a:spcAft>
                <a:spcPts val="0"/>
              </a:spcAft>
              <a:buClr>
                <a:schemeClr val="dk1"/>
              </a:buClr>
              <a:buSzPct val="100000"/>
              <a:buFont typeface="Arial"/>
              <a:buNone/>
            </a:pPr>
            <a:r>
              <a:rPr lang="en" sz="1100">
                <a:solidFill>
                  <a:schemeClr val="dk1"/>
                </a:solidFill>
              </a:rPr>
              <a:t>Quantization is where </a:t>
            </a:r>
            <a:r>
              <a:rPr b="1" lang="en" sz="1100">
                <a:solidFill>
                  <a:schemeClr val="dk1"/>
                </a:solidFill>
              </a:rPr>
              <a:t>lossy compression</a:t>
            </a:r>
            <a:r>
              <a:rPr lang="en" sz="1100">
                <a:solidFill>
                  <a:schemeClr val="dk1"/>
                </a:solidFill>
              </a:rPr>
              <a:t> happens:</a:t>
            </a:r>
            <a:endParaRPr sz="1100">
              <a:solidFill>
                <a:schemeClr val="dk1"/>
              </a:solidFill>
            </a:endParaRPr>
          </a:p>
          <a:p>
            <a:pPr indent="-287972" lvl="0" marL="457200" rtl="0" algn="l">
              <a:spcBef>
                <a:spcPts val="1200"/>
              </a:spcBef>
              <a:spcAft>
                <a:spcPts val="0"/>
              </a:spcAft>
              <a:buClr>
                <a:schemeClr val="dk1"/>
              </a:buClr>
              <a:buSzPct val="100000"/>
              <a:buChar char="●"/>
            </a:pPr>
            <a:r>
              <a:rPr lang="en" sz="1100">
                <a:solidFill>
                  <a:schemeClr val="dk1"/>
                </a:solidFill>
              </a:rPr>
              <a:t>We </a:t>
            </a:r>
            <a:r>
              <a:rPr b="1" lang="en" sz="1100">
                <a:solidFill>
                  <a:schemeClr val="dk1"/>
                </a:solidFill>
              </a:rPr>
              <a:t>round off</a:t>
            </a:r>
            <a:r>
              <a:rPr lang="en" sz="1100">
                <a:solidFill>
                  <a:schemeClr val="dk1"/>
                </a:solidFill>
              </a:rPr>
              <a:t> (or even zero out) </a:t>
            </a:r>
            <a:r>
              <a:rPr b="1" lang="en" sz="1100">
                <a:solidFill>
                  <a:schemeClr val="dk1"/>
                </a:solidFill>
              </a:rPr>
              <a:t>small, high-frequency coefficients</a:t>
            </a:r>
            <a:r>
              <a:rPr lang="en" sz="1100">
                <a:solidFill>
                  <a:schemeClr val="dk1"/>
                </a:solidFill>
              </a:rPr>
              <a:t> (less noticeable details).</a:t>
            </a:r>
            <a:endParaRPr sz="1100">
              <a:solidFill>
                <a:schemeClr val="dk1"/>
              </a:solidFill>
            </a:endParaRPr>
          </a:p>
          <a:p>
            <a:pPr indent="-287972" lvl="0" marL="457200" rtl="0" algn="l">
              <a:spcBef>
                <a:spcPts val="0"/>
              </a:spcBef>
              <a:spcAft>
                <a:spcPts val="0"/>
              </a:spcAft>
              <a:buClr>
                <a:schemeClr val="dk1"/>
              </a:buClr>
              <a:buSzPct val="100000"/>
              <a:buChar char="●"/>
            </a:pPr>
            <a:r>
              <a:rPr lang="en" sz="1100">
                <a:solidFill>
                  <a:schemeClr val="dk1"/>
                </a:solidFill>
              </a:rPr>
              <a:t>Keeps larger, more significant values (like flat colors and big edges).</a:t>
            </a:r>
            <a:endParaRPr sz="1100">
              <a:solidFill>
                <a:schemeClr val="dk1"/>
              </a:solidFill>
            </a:endParaRPr>
          </a:p>
          <a:p>
            <a:pPr indent="-287972" lvl="0" marL="457200" rtl="0" algn="l">
              <a:spcBef>
                <a:spcPts val="0"/>
              </a:spcBef>
              <a:spcAft>
                <a:spcPts val="0"/>
              </a:spcAft>
              <a:buClr>
                <a:schemeClr val="dk1"/>
              </a:buClr>
              <a:buSzPct val="100000"/>
              <a:buChar char="●"/>
            </a:pPr>
            <a:r>
              <a:rPr lang="en" sz="1100">
                <a:solidFill>
                  <a:schemeClr val="dk1"/>
                </a:solidFill>
              </a:rPr>
              <a:t>The result: </a:t>
            </a:r>
            <a:r>
              <a:rPr b="1" lang="en" sz="1100">
                <a:solidFill>
                  <a:schemeClr val="dk1"/>
                </a:solidFill>
              </a:rPr>
              <a:t>Much fewer bits</a:t>
            </a:r>
            <a:r>
              <a:rPr lang="en" sz="1100">
                <a:solidFill>
                  <a:schemeClr val="dk1"/>
                </a:solidFill>
              </a:rPr>
              <a:t> are needed to store or transmit the data.</a:t>
            </a:r>
            <a:endParaRPr sz="1100">
              <a:solidFill>
                <a:schemeClr val="dk1"/>
              </a:solidFill>
            </a:endParaRPr>
          </a:p>
          <a:p>
            <a:pPr indent="0" lvl="0" marL="355600" marR="355600" rtl="0" algn="l">
              <a:spcBef>
                <a:spcPts val="1200"/>
              </a:spcBef>
              <a:spcAft>
                <a:spcPts val="0"/>
              </a:spcAft>
              <a:buClr>
                <a:schemeClr val="dk1"/>
              </a:buClr>
              <a:buSzPct val="100000"/>
              <a:buFont typeface="Arial"/>
              <a:buNone/>
            </a:pPr>
            <a:r>
              <a:rPr lang="en" sz="1100">
                <a:solidFill>
                  <a:schemeClr val="dk1"/>
                </a:solidFill>
              </a:rPr>
              <a:t>It's like ignoring tiny ripples on a calm lake because they don’t matter much from a distance.</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idx="1" type="body"/>
          </p:nvPr>
        </p:nvSpPr>
        <p:spPr>
          <a:xfrm>
            <a:off x="224650" y="310950"/>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 Entropy Coding</a:t>
            </a:r>
            <a:endParaRPr b="1" sz="13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Even after transform &amp; quantization, the data still needs to be </a:t>
            </a:r>
            <a:r>
              <a:rPr b="1" lang="en" sz="1100">
                <a:solidFill>
                  <a:schemeClr val="dk1"/>
                </a:solidFill>
              </a:rPr>
              <a:t>efficiently packed</a:t>
            </a:r>
            <a:r>
              <a:rPr lang="en" sz="1100">
                <a:solidFill>
                  <a:schemeClr val="dk1"/>
                </a:solidFill>
              </a:rPr>
              <a:t> into bits for storage or transmission.</a:t>
            </a:r>
            <a:endParaRPr b="1" sz="13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Entropy coding</a:t>
            </a:r>
            <a:r>
              <a:rPr lang="en" sz="1100">
                <a:solidFill>
                  <a:schemeClr val="dk1"/>
                </a:solidFill>
              </a:rPr>
              <a:t> is a </a:t>
            </a:r>
            <a:r>
              <a:rPr b="1" lang="en" sz="1100">
                <a:solidFill>
                  <a:schemeClr val="dk1"/>
                </a:solidFill>
              </a:rPr>
              <a:t>lossless compression</a:t>
            </a:r>
            <a:r>
              <a:rPr lang="en" sz="1100">
                <a:solidFill>
                  <a:schemeClr val="dk1"/>
                </a:solidFill>
              </a:rPr>
              <a:t> step that:</a:t>
            </a:r>
            <a:endParaRPr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Analyzes the quantized data</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Assigns </a:t>
            </a:r>
            <a:r>
              <a:rPr b="1" lang="en" sz="1100">
                <a:solidFill>
                  <a:schemeClr val="dk1"/>
                </a:solidFill>
              </a:rPr>
              <a:t>shorter codes to more frequent values</a:t>
            </a:r>
            <a:br>
              <a:rPr b="1" lang="en" sz="1100">
                <a:solidFill>
                  <a:schemeClr val="dk1"/>
                </a:solidFill>
              </a:rPr>
            </a:br>
            <a:endParaRPr b="1"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Assigns </a:t>
            </a:r>
            <a:r>
              <a:rPr b="1" lang="en" sz="1100">
                <a:solidFill>
                  <a:schemeClr val="dk1"/>
                </a:solidFill>
              </a:rPr>
              <a:t>longer codes to rare values</a:t>
            </a:r>
            <a:endParaRPr b="1"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idx="1" type="body"/>
          </p:nvPr>
        </p:nvSpPr>
        <p:spPr>
          <a:xfrm>
            <a:off x="311700" y="36172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Clr>
                <a:schemeClr val="dk1"/>
              </a:buClr>
              <a:buSzPct val="100000"/>
              <a:buFont typeface="Arial"/>
              <a:buNone/>
            </a:pPr>
            <a:r>
              <a:rPr b="1" lang="en" sz="1100">
                <a:solidFill>
                  <a:schemeClr val="dk1"/>
                </a:solidFill>
              </a:rPr>
              <a:t>real-world example</a:t>
            </a:r>
            <a:r>
              <a:rPr lang="en" sz="1100">
                <a:solidFill>
                  <a:schemeClr val="dk1"/>
                </a:solidFill>
              </a:rPr>
              <a:t> — imagine you're </a:t>
            </a:r>
            <a:r>
              <a:rPr b="1" lang="en" sz="1100">
                <a:solidFill>
                  <a:schemeClr val="dk1"/>
                </a:solidFill>
              </a:rPr>
              <a:t>sending a text message</a:t>
            </a:r>
            <a:r>
              <a:rPr lang="en" sz="1100">
                <a:solidFill>
                  <a:schemeClr val="dk1"/>
                </a:solidFill>
              </a:rPr>
              <a:t> where some words are repeated a lot.</a:t>
            </a:r>
            <a:endParaRPr sz="1100">
              <a:solidFill>
                <a:schemeClr val="dk1"/>
              </a:solidFill>
            </a:endParaRPr>
          </a:p>
          <a:p>
            <a:pPr indent="0" lvl="0" marL="0" rtl="0" algn="l">
              <a:spcBef>
                <a:spcPts val="1200"/>
              </a:spcBef>
              <a:spcAft>
                <a:spcPts val="0"/>
              </a:spcAft>
              <a:buNone/>
            </a:pPr>
            <a:r>
              <a:rPr lang="en"/>
              <a:t>“yes yes yes no yes no maybe yes yes”</a:t>
            </a:r>
            <a:endParaRPr/>
          </a:p>
          <a:p>
            <a:pPr indent="0" lvl="0" marL="0" rtl="0" algn="l">
              <a:spcBef>
                <a:spcPts val="1200"/>
              </a:spcBef>
              <a:spcAft>
                <a:spcPts val="0"/>
              </a:spcAft>
              <a:buNone/>
            </a:pPr>
            <a:br>
              <a:rPr lang="en"/>
            </a:br>
            <a:r>
              <a:rPr b="1" lang="en" sz="1100">
                <a:solidFill>
                  <a:srgbClr val="000000"/>
                </a:solidFill>
              </a:rPr>
              <a:t>Step 1: Count Frequencies (Just like we do after quantization)</a:t>
            </a:r>
            <a:endParaRPr b="1" sz="1100">
              <a:solidFill>
                <a:srgbClr val="000000"/>
              </a:solidFill>
            </a:endParaRPr>
          </a:p>
          <a:p>
            <a:pPr indent="0" lvl="0" marL="0" rtl="0" algn="l">
              <a:spcBef>
                <a:spcPts val="1200"/>
              </a:spcBef>
              <a:spcAft>
                <a:spcPts val="0"/>
              </a:spcAft>
              <a:buNone/>
            </a:pPr>
            <a:r>
              <a:rPr b="1" lang="en" sz="1100">
                <a:solidFill>
                  <a:srgbClr val="000000"/>
                </a:solidFill>
              </a:rPr>
              <a:t>step 2: Assign Shorter Codes to Frequent Words (like Huffman coding)</a:t>
            </a:r>
            <a:br>
              <a:rPr b="1" lang="en" sz="1100">
                <a:solidFill>
                  <a:srgbClr val="000000"/>
                </a:solidFill>
              </a:rPr>
            </a:br>
            <a:endParaRPr b="1" sz="1100">
              <a:solidFill>
                <a:srgbClr val="000000"/>
              </a:solidFill>
            </a:endParaRPr>
          </a:p>
          <a:p>
            <a:pPr indent="-293211" lvl="0" marL="457200" rtl="0" algn="l">
              <a:spcBef>
                <a:spcPts val="1200"/>
              </a:spcBef>
              <a:spcAft>
                <a:spcPts val="0"/>
              </a:spcAft>
              <a:buClr>
                <a:schemeClr val="dk1"/>
              </a:buClr>
              <a:buSzPct val="100000"/>
              <a:buChar char="●"/>
            </a:pPr>
            <a:r>
              <a:rPr lang="en" sz="1100">
                <a:solidFill>
                  <a:schemeClr val="dk1"/>
                </a:solidFill>
              </a:rPr>
              <a:t>"yes" gets the </a:t>
            </a:r>
            <a:r>
              <a:rPr b="1" lang="en" sz="1100">
                <a:solidFill>
                  <a:schemeClr val="dk1"/>
                </a:solidFill>
              </a:rPr>
              <a:t>shortest</a:t>
            </a:r>
            <a:r>
              <a:rPr lang="en" sz="1100">
                <a:solidFill>
                  <a:schemeClr val="dk1"/>
                </a:solidFill>
              </a:rPr>
              <a:t> code: </a:t>
            </a:r>
            <a:r>
              <a:rPr lang="en" sz="1100">
                <a:solidFill>
                  <a:srgbClr val="188038"/>
                </a:solidFill>
                <a:latin typeface="Roboto Mono"/>
                <a:ea typeface="Roboto Mono"/>
                <a:cs typeface="Roboto Mono"/>
                <a:sym typeface="Roboto Mono"/>
              </a:rPr>
              <a:t>0</a:t>
            </a:r>
            <a:br>
              <a:rPr lang="en" sz="1100">
                <a:solidFill>
                  <a:srgbClr val="188038"/>
                </a:solidFill>
                <a:latin typeface="Roboto Mono"/>
                <a:ea typeface="Roboto Mono"/>
                <a:cs typeface="Roboto Mono"/>
                <a:sym typeface="Roboto Mono"/>
              </a:rPr>
            </a:br>
            <a:endParaRPr sz="1100">
              <a:solidFill>
                <a:srgbClr val="188038"/>
              </a:solidFill>
              <a:latin typeface="Roboto Mono"/>
              <a:ea typeface="Roboto Mono"/>
              <a:cs typeface="Roboto Mono"/>
              <a:sym typeface="Roboto Mono"/>
            </a:endParaRPr>
          </a:p>
          <a:p>
            <a:pPr indent="-293211" lvl="0" marL="457200" rtl="0" algn="l">
              <a:spcBef>
                <a:spcPts val="0"/>
              </a:spcBef>
              <a:spcAft>
                <a:spcPts val="0"/>
              </a:spcAft>
              <a:buClr>
                <a:schemeClr val="dk1"/>
              </a:buClr>
              <a:buSzPct val="100000"/>
              <a:buChar char="●"/>
            </a:pPr>
            <a:r>
              <a:rPr lang="en" sz="1100">
                <a:solidFill>
                  <a:schemeClr val="dk1"/>
                </a:solidFill>
              </a:rPr>
              <a:t>Rare words get </a:t>
            </a:r>
            <a:r>
              <a:rPr b="1" lang="en" sz="1100">
                <a:solidFill>
                  <a:schemeClr val="dk1"/>
                </a:solidFill>
              </a:rPr>
              <a:t>longer</a:t>
            </a:r>
            <a:r>
              <a:rPr lang="en" sz="1100">
                <a:solidFill>
                  <a:schemeClr val="dk1"/>
                </a:solidFill>
              </a:rPr>
              <a:t> codes</a:t>
            </a:r>
            <a:endParaRPr sz="1100">
              <a:solidFill>
                <a:schemeClr val="dk1"/>
              </a:solidFill>
            </a:endParaRPr>
          </a:p>
          <a:p>
            <a:pPr indent="0" lvl="0" marL="457200" rtl="0" algn="l">
              <a:spcBef>
                <a:spcPts val="1200"/>
              </a:spcBef>
              <a:spcAft>
                <a:spcPts val="0"/>
              </a:spcAft>
              <a:buNone/>
            </a:pPr>
            <a:br>
              <a:rPr lang="en" sz="1100">
                <a:solidFill>
                  <a:schemeClr val="dk1"/>
                </a:solidFill>
              </a:rPr>
            </a:br>
            <a:r>
              <a:rPr lang="en" sz="1100">
                <a:solidFill>
                  <a:schemeClr val="dk1"/>
                </a:solidFill>
              </a:rPr>
              <a:t>original-"yes yes yes no yes no maybe yes yes"</a:t>
            </a:r>
            <a:endParaRPr sz="1100">
              <a:solidFill>
                <a:schemeClr val="dk1"/>
              </a:solidFill>
            </a:endParaRPr>
          </a:p>
          <a:p>
            <a:pPr indent="457200" lvl="0" marL="0" rtl="0" algn="l">
              <a:spcBef>
                <a:spcPts val="1200"/>
              </a:spcBef>
              <a:spcAft>
                <a:spcPts val="0"/>
              </a:spcAft>
              <a:buNone/>
            </a:pPr>
            <a:r>
              <a:rPr lang="en" sz="1100">
                <a:solidFill>
                  <a:schemeClr val="dk1"/>
                </a:solidFill>
              </a:rPr>
              <a:t>encoded-0 0 0 10 0 10 11 0 0</a:t>
            </a:r>
            <a:endParaRPr sz="1100">
              <a:solidFill>
                <a:schemeClr val="dk1"/>
              </a:solidFill>
            </a:endParaRPr>
          </a:p>
          <a:p>
            <a:pPr indent="0" lvl="0" marL="0" rtl="0" algn="l">
              <a:spcBef>
                <a:spcPts val="1200"/>
              </a:spcBef>
              <a:spcAft>
                <a:spcPts val="1200"/>
              </a:spcAft>
              <a:buNone/>
            </a:pPr>
            <a:r>
              <a:t/>
            </a:r>
            <a:endParaRPr b="1" sz="11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3333"/>
              </a:lnSpc>
              <a:spcBef>
                <a:spcPts val="5300"/>
              </a:spcBef>
              <a:spcAft>
                <a:spcPts val="3000"/>
              </a:spcAft>
              <a:buClr>
                <a:schemeClr val="dk1"/>
              </a:buClr>
              <a:buSzPts val="275"/>
              <a:buFont typeface="Arial"/>
              <a:buNone/>
            </a:pPr>
            <a:r>
              <a:rPr lang="en" sz="1212">
                <a:highlight>
                  <a:srgbClr val="FAFAFA"/>
                </a:highlight>
              </a:rPr>
              <a:t>Different Types of Video Codecs</a:t>
            </a:r>
            <a:endParaRPr/>
          </a:p>
        </p:txBody>
      </p:sp>
      <p:sp>
        <p:nvSpPr>
          <p:cNvPr id="123" name="Google Shape;123;p25"/>
          <p:cNvSpPr txBox="1"/>
          <p:nvPr>
            <p:ph idx="1" type="body"/>
          </p:nvPr>
        </p:nvSpPr>
        <p:spPr>
          <a:xfrm>
            <a:off x="311700" y="775250"/>
            <a:ext cx="8560500" cy="40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H.264/AVC (Advanced Video Coding)</a:t>
            </a:r>
            <a:endParaRPr b="1" sz="1400">
              <a:solidFill>
                <a:schemeClr val="dk1"/>
              </a:solidFill>
              <a:latin typeface="Times New Roman"/>
              <a:ea typeface="Times New Roman"/>
              <a:cs typeface="Times New Roman"/>
              <a:sym typeface="Times New Roman"/>
            </a:endParaRPr>
          </a:p>
          <a:p>
            <a:pPr indent="0" lvl="0" marL="0" rtl="0" algn="l">
              <a:lnSpc>
                <a:spcPct val="7840"/>
              </a:lnSpc>
              <a:spcBef>
                <a:spcPts val="1200"/>
              </a:spcBef>
              <a:spcAft>
                <a:spcPts val="0"/>
              </a:spcAft>
              <a:buClr>
                <a:schemeClr val="dk1"/>
              </a:buClr>
              <a:buSzPts val="1100"/>
              <a:buFont typeface="Arial"/>
              <a:buNone/>
            </a:pPr>
            <a:r>
              <a:rPr lang="en" sz="1100" u="sng">
                <a:solidFill>
                  <a:srgbClr val="000080"/>
                </a:solidFill>
                <a:hlinkClick r:id="rId3">
                  <a:extLst>
                    <a:ext uri="{A12FA001-AC4F-418D-AE19-62706E023703}">
                      <ahyp:hlinkClr val="tx"/>
                    </a:ext>
                  </a:extLst>
                </a:hlinkClick>
              </a:rPr>
              <a:t>H.264</a:t>
            </a:r>
            <a:r>
              <a:rPr lang="en" sz="1100">
                <a:solidFill>
                  <a:schemeClr val="dk1"/>
                </a:solidFill>
              </a:rPr>
              <a:t> or MPEG-4 AVC is one of the most widely used encoding formats, as it enables high-quality streaming at low </a:t>
            </a:r>
            <a:r>
              <a:rPr lang="en" sz="1100" u="sng">
                <a:solidFill>
                  <a:srgbClr val="000080"/>
                </a:solidFill>
                <a:hlinkClick r:id="rId4">
                  <a:extLst>
                    <a:ext uri="{A12FA001-AC4F-418D-AE19-62706E023703}">
                      <ahyp:hlinkClr val="tx"/>
                    </a:ext>
                  </a:extLst>
                </a:hlinkClick>
              </a:rPr>
              <a:t>bitrates</a:t>
            </a:r>
            <a:r>
              <a:rPr lang="en" sz="1100">
                <a:solidFill>
                  <a:schemeClr val="dk1"/>
                </a:solidFill>
              </a:rPr>
              <a:t> — the amount of bits that can be transferred over a period of time. Streaming platforms like Netflix, Hulu, YouTube, and Vimeo use the AVC codec to stream content to their users.</a:t>
            </a:r>
            <a:endParaRPr sz="1100">
              <a:solidFill>
                <a:schemeClr val="dk1"/>
              </a:solidFill>
            </a:endParaRPr>
          </a:p>
          <a:p>
            <a:pPr indent="0" lvl="0" marL="0" rtl="0" algn="l">
              <a:lnSpc>
                <a:spcPct val="7840"/>
              </a:lnSpc>
              <a:spcBef>
                <a:spcPts val="1200"/>
              </a:spcBef>
              <a:spcAft>
                <a:spcPts val="0"/>
              </a:spcAft>
              <a:buClr>
                <a:schemeClr val="dk1"/>
              </a:buClr>
              <a:buSzPts val="1100"/>
              <a:buFont typeface="Arial"/>
              <a:buNone/>
            </a:pPr>
            <a:r>
              <a:rPr b="1" lang="en" sz="1100">
                <a:solidFill>
                  <a:schemeClr val="dk1"/>
                </a:solidFill>
              </a:rPr>
              <a:t>Pros:</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Compatible with a range of devices and online platforms.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Offers a good balance between streaming quality and compression.</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Supports both lossy and lossless codecs.</a:t>
            </a:r>
            <a:endParaRPr sz="1100">
              <a:solidFill>
                <a:schemeClr val="dk1"/>
              </a:solidFill>
            </a:endParaRPr>
          </a:p>
          <a:p>
            <a:pPr indent="0" lvl="0" marL="0" rtl="0" algn="l">
              <a:lnSpc>
                <a:spcPct val="7840"/>
              </a:lnSpc>
              <a:spcBef>
                <a:spcPts val="1200"/>
              </a:spcBef>
              <a:spcAft>
                <a:spcPts val="0"/>
              </a:spcAft>
              <a:buClr>
                <a:schemeClr val="dk1"/>
              </a:buClr>
              <a:buSzPts val="1100"/>
              <a:buFont typeface="Arial"/>
              <a:buNone/>
            </a:pPr>
            <a:r>
              <a:rPr b="1" lang="en" sz="1100">
                <a:solidFill>
                  <a:schemeClr val="dk1"/>
                </a:solidFill>
              </a:rPr>
              <a:t>Cons:</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Has </a:t>
            </a:r>
            <a:r>
              <a:rPr lang="en" sz="1100" u="sng">
                <a:solidFill>
                  <a:srgbClr val="000080"/>
                </a:solidFill>
                <a:hlinkClick r:id="rId5">
                  <a:extLst>
                    <a:ext uri="{A12FA001-AC4F-418D-AE19-62706E023703}">
                      <ahyp:hlinkClr val="tx"/>
                    </a:ext>
                  </a:extLst>
                </a:hlinkClick>
              </a:rPr>
              <a:t>licensing fees</a:t>
            </a:r>
            <a:r>
              <a:rPr lang="en" sz="1100">
                <a:solidFill>
                  <a:schemeClr val="dk1"/>
                </a:solidFill>
              </a:rPr>
              <a:t>, which can be high depending on how many subscribers a platform has ($0.20 per subscriber for 100,001 to 5,000,000 subscribers).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Uses more processing power.</a:t>
            </a:r>
            <a:endParaRPr sz="1100">
              <a:solidFill>
                <a:schemeClr val="dk1"/>
              </a:solidFill>
            </a:endParaRPr>
          </a:p>
          <a:p>
            <a:pPr indent="0" lvl="0" marL="0" rtl="0" algn="l">
              <a:lnSpc>
                <a:spcPct val="95000"/>
              </a:lnSpc>
              <a:spcBef>
                <a:spcPts val="1200"/>
              </a:spcBef>
              <a:spcAft>
                <a:spcPts val="1200"/>
              </a:spcAft>
              <a:buSzPts val="275"/>
              <a:buNone/>
            </a:pPr>
            <a:r>
              <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78571"/>
              <a:buFont typeface="Arial"/>
              <a:buNone/>
            </a:pPr>
            <a:r>
              <a:rPr b="1" lang="en" sz="1400">
                <a:latin typeface="Times New Roman"/>
                <a:ea typeface="Times New Roman"/>
                <a:cs typeface="Times New Roman"/>
                <a:sym typeface="Times New Roman"/>
              </a:rPr>
              <a:t>H.265/HEVC (High Efficiency Video Coding)</a:t>
            </a:r>
            <a:endParaRPr b="1" sz="1400">
              <a:latin typeface="Times New Roman"/>
              <a:ea typeface="Times New Roman"/>
              <a:cs typeface="Times New Roman"/>
              <a:sym typeface="Times New Roman"/>
            </a:endParaRPr>
          </a:p>
          <a:p>
            <a:pPr indent="0" lvl="0" marL="0" rtl="0" algn="l">
              <a:spcBef>
                <a:spcPts val="0"/>
              </a:spcBef>
              <a:spcAft>
                <a:spcPts val="0"/>
              </a:spcAft>
              <a:buNone/>
            </a:pPr>
            <a:r>
              <a:t/>
            </a:r>
            <a:endParaRPr b="1" sz="1400">
              <a:latin typeface="Times New Roman"/>
              <a:ea typeface="Times New Roman"/>
              <a:cs typeface="Times New Roman"/>
              <a:sym typeface="Times New Roman"/>
            </a:endParaRPr>
          </a:p>
        </p:txBody>
      </p:sp>
      <p:sp>
        <p:nvSpPr>
          <p:cNvPr id="129" name="Google Shape;12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7840"/>
              </a:lnSpc>
              <a:spcBef>
                <a:spcPts val="1200"/>
              </a:spcBef>
              <a:spcAft>
                <a:spcPts val="0"/>
              </a:spcAft>
              <a:buClr>
                <a:schemeClr val="dk1"/>
              </a:buClr>
              <a:buSzPts val="1100"/>
              <a:buFont typeface="Arial"/>
              <a:buNone/>
            </a:pPr>
            <a:r>
              <a:rPr lang="en" sz="1100" u="sng">
                <a:solidFill>
                  <a:srgbClr val="000080"/>
                </a:solidFill>
                <a:hlinkClick r:id="rId3">
                  <a:extLst>
                    <a:ext uri="{A12FA001-AC4F-418D-AE19-62706E023703}">
                      <ahyp:hlinkClr val="tx"/>
                    </a:ext>
                  </a:extLst>
                </a:hlinkClick>
              </a:rPr>
              <a:t>H.265</a:t>
            </a:r>
            <a:r>
              <a:rPr lang="en" sz="1100">
                <a:solidFill>
                  <a:schemeClr val="dk1"/>
                </a:solidFill>
              </a:rPr>
              <a:t> is the official successor to H.264. It's capable of compressing videos at around half the bitrate of H.264 while maintaining similar video quality, making it ideal for high-resolution streaming. It's also designed to support resolutions up to 8K with a high frame rate.</a:t>
            </a:r>
            <a:endParaRPr sz="1100">
              <a:solidFill>
                <a:schemeClr val="dk1"/>
              </a:solidFill>
            </a:endParaRPr>
          </a:p>
          <a:p>
            <a:pPr indent="0" lvl="0" marL="0" rtl="0" algn="l">
              <a:lnSpc>
                <a:spcPct val="6818"/>
              </a:lnSpc>
              <a:spcBef>
                <a:spcPts val="1200"/>
              </a:spcBef>
              <a:spcAft>
                <a:spcPts val="0"/>
              </a:spcAft>
              <a:buClr>
                <a:schemeClr val="dk1"/>
              </a:buClr>
              <a:buSzPts val="1100"/>
              <a:buFont typeface="Arial"/>
              <a:buNone/>
            </a:pPr>
            <a:r>
              <a:rPr b="1" lang="en" sz="1100">
                <a:solidFill>
                  <a:schemeClr val="dk1"/>
                </a:solidFill>
              </a:rPr>
              <a:t>Pros:</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Offers significant savings in bandwidth and storage.</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Supports videos up to 8K at 300 frames per second (FPS).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Better image quality over H.264.</a:t>
            </a:r>
            <a:endParaRPr sz="1100">
              <a:solidFill>
                <a:schemeClr val="dk1"/>
              </a:solidFill>
            </a:endParaRPr>
          </a:p>
          <a:p>
            <a:pPr indent="0" lvl="0" marL="0" rtl="0" algn="l">
              <a:lnSpc>
                <a:spcPct val="7840"/>
              </a:lnSpc>
              <a:spcBef>
                <a:spcPts val="1200"/>
              </a:spcBef>
              <a:spcAft>
                <a:spcPts val="0"/>
              </a:spcAft>
              <a:buClr>
                <a:schemeClr val="dk1"/>
              </a:buClr>
              <a:buSzPts val="1100"/>
              <a:buFont typeface="Arial"/>
              <a:buNone/>
            </a:pPr>
            <a:r>
              <a:rPr b="1" lang="en" sz="1100">
                <a:solidFill>
                  <a:schemeClr val="dk1"/>
                </a:solidFill>
              </a:rPr>
              <a:t>Cons:</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Not as widely supported.</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Has high licensing costs.</a:t>
            </a:r>
            <a:endParaRPr sz="1100">
              <a:solidFill>
                <a:schemeClr val="dk1"/>
              </a:solidFill>
            </a:endParaRPr>
          </a:p>
          <a:p>
            <a:pPr indent="0" lvl="0" marL="0" rtl="0" algn="l">
              <a:lnSpc>
                <a:spcPct val="7840"/>
              </a:lnSpc>
              <a:spcBef>
                <a:spcPts val="1200"/>
              </a:spcBef>
              <a:spcAft>
                <a:spcPts val="0"/>
              </a:spcAft>
              <a:buClr>
                <a:schemeClr val="dk1"/>
              </a:buClr>
              <a:buSzPts val="1100"/>
              <a:buFont typeface="Arial"/>
              <a:buNone/>
            </a:pPr>
            <a:br>
              <a:rPr lang="en" sz="1100">
                <a:solidFill>
                  <a:schemeClr val="dk1"/>
                </a:solidFill>
              </a:rPr>
            </a:br>
            <a:endParaRPr sz="1100">
              <a:solidFill>
                <a:schemeClr val="dk1"/>
              </a:solidFill>
            </a:endParaRPr>
          </a:p>
          <a:p>
            <a:pPr indent="0" lvl="0" marL="0" rtl="0" algn="l">
              <a:spcBef>
                <a:spcPts val="7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1400">
                <a:latin typeface="Times New Roman"/>
                <a:ea typeface="Times New Roman"/>
                <a:cs typeface="Times New Roman"/>
                <a:sym typeface="Times New Roman"/>
              </a:rPr>
              <a:t>H.266/VVC (Versatile Video Coding)</a:t>
            </a:r>
            <a:endParaRPr/>
          </a:p>
        </p:txBody>
      </p:sp>
      <p:sp>
        <p:nvSpPr>
          <p:cNvPr id="135" name="Google Shape;13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t/>
            </a:r>
            <a:endParaRPr b="1" sz="1400">
              <a:solidFill>
                <a:schemeClr val="dk1"/>
              </a:solidFill>
              <a:latin typeface="Times New Roman"/>
              <a:ea typeface="Times New Roman"/>
              <a:cs typeface="Times New Roman"/>
              <a:sym typeface="Times New Roman"/>
            </a:endParaRPr>
          </a:p>
          <a:p>
            <a:pPr indent="0" lvl="0" marL="0" rtl="0" algn="l">
              <a:lnSpc>
                <a:spcPct val="7840"/>
              </a:lnSpc>
              <a:spcBef>
                <a:spcPts val="1200"/>
              </a:spcBef>
              <a:spcAft>
                <a:spcPts val="0"/>
              </a:spcAft>
              <a:buClr>
                <a:schemeClr val="dk1"/>
              </a:buClr>
              <a:buSzPts val="1100"/>
              <a:buFont typeface="Arial"/>
              <a:buNone/>
            </a:pPr>
            <a:r>
              <a:rPr lang="en" sz="1100" u="sng">
                <a:solidFill>
                  <a:srgbClr val="000080"/>
                </a:solidFill>
                <a:hlinkClick r:id="rId3">
                  <a:extLst>
                    <a:ext uri="{A12FA001-AC4F-418D-AE19-62706E023703}">
                      <ahyp:hlinkClr val="tx"/>
                    </a:ext>
                  </a:extLst>
                </a:hlinkClick>
              </a:rPr>
              <a:t>H.266</a:t>
            </a:r>
            <a:r>
              <a:rPr lang="en" sz="1100">
                <a:solidFill>
                  <a:schemeClr val="dk1"/>
                </a:solidFill>
              </a:rPr>
              <a:t> is a new codec developed by the Joint Video Experts Team (JVET). It was released in 2020 as the successor to H.265 and aims to deliver more efficient compression. The previous standard H.265 would require about 10 GB of data to transmit a 90-minute Ultra High Definition (UHD) video, but H.266 can transmit the same video using only 5 GB of data while maintaining the same quality.</a:t>
            </a:r>
            <a:endParaRPr sz="1100">
              <a:solidFill>
                <a:schemeClr val="dk1"/>
              </a:solidFill>
            </a:endParaRPr>
          </a:p>
          <a:p>
            <a:pPr indent="0" lvl="0" marL="0" rtl="0" algn="l">
              <a:lnSpc>
                <a:spcPct val="7840"/>
              </a:lnSpc>
              <a:spcBef>
                <a:spcPts val="1200"/>
              </a:spcBef>
              <a:spcAft>
                <a:spcPts val="0"/>
              </a:spcAft>
              <a:buClr>
                <a:schemeClr val="dk1"/>
              </a:buClr>
              <a:buSzPts val="1100"/>
              <a:buFont typeface="Arial"/>
              <a:buNone/>
            </a:pPr>
            <a:r>
              <a:rPr b="1" lang="en" sz="1100">
                <a:solidFill>
                  <a:schemeClr val="dk1"/>
                </a:solidFill>
              </a:rPr>
              <a:t>Pros:</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Designed to support a range of video qualities and formats.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Supports future video technologies, like 360-degree video and High Dynamic Range (HDR).</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More efficient for high-resolution video streams.</a:t>
            </a:r>
            <a:endParaRPr sz="1100">
              <a:solidFill>
                <a:schemeClr val="dk1"/>
              </a:solidFill>
            </a:endParaRPr>
          </a:p>
          <a:p>
            <a:pPr indent="0" lvl="0" marL="0" rtl="0" algn="l">
              <a:lnSpc>
                <a:spcPct val="7840"/>
              </a:lnSpc>
              <a:spcBef>
                <a:spcPts val="1200"/>
              </a:spcBef>
              <a:spcAft>
                <a:spcPts val="0"/>
              </a:spcAft>
              <a:buClr>
                <a:schemeClr val="dk1"/>
              </a:buClr>
              <a:buSzPts val="1100"/>
              <a:buFont typeface="Arial"/>
              <a:buNone/>
            </a:pPr>
            <a:r>
              <a:rPr b="1" lang="en" sz="1100">
                <a:solidFill>
                  <a:schemeClr val="dk1"/>
                </a:solidFill>
              </a:rPr>
              <a:t>Cons:</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Requires significant computing resources.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Has complex licensing fees.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1400">
                <a:latin typeface="Times New Roman"/>
                <a:ea typeface="Times New Roman"/>
                <a:cs typeface="Times New Roman"/>
                <a:sym typeface="Times New Roman"/>
              </a:rPr>
              <a:t>VP8</a:t>
            </a:r>
            <a:endParaRPr/>
          </a:p>
        </p:txBody>
      </p:sp>
      <p:sp>
        <p:nvSpPr>
          <p:cNvPr id="141" name="Google Shape;141;p28"/>
          <p:cNvSpPr txBox="1"/>
          <p:nvPr>
            <p:ph idx="1" type="body"/>
          </p:nvPr>
        </p:nvSpPr>
        <p:spPr>
          <a:xfrm>
            <a:off x="311700" y="8332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t/>
            </a:r>
            <a:endParaRPr b="1" sz="1500">
              <a:solidFill>
                <a:schemeClr val="dk1"/>
              </a:solidFill>
              <a:latin typeface="Times New Roman"/>
              <a:ea typeface="Times New Roman"/>
              <a:cs typeface="Times New Roman"/>
              <a:sym typeface="Times New Roman"/>
            </a:endParaRPr>
          </a:p>
          <a:p>
            <a:pPr indent="0" lvl="0" marL="0" rtl="0" algn="l">
              <a:lnSpc>
                <a:spcPct val="0"/>
              </a:lnSpc>
              <a:spcBef>
                <a:spcPts val="1200"/>
              </a:spcBef>
              <a:spcAft>
                <a:spcPts val="0"/>
              </a:spcAft>
              <a:buClr>
                <a:schemeClr val="dk1"/>
              </a:buClr>
              <a:buSzPts val="1100"/>
              <a:buFont typeface="Arial"/>
              <a:buNone/>
            </a:pPr>
            <a:r>
              <a:rPr lang="en" sz="1200" u="sng">
                <a:solidFill>
                  <a:srgbClr val="000080"/>
                </a:solidFill>
                <a:hlinkClick r:id="rId3">
                  <a:extLst>
                    <a:ext uri="{A12FA001-AC4F-418D-AE19-62706E023703}">
                      <ahyp:hlinkClr val="tx"/>
                    </a:ext>
                  </a:extLst>
                </a:hlinkClick>
              </a:rPr>
              <a:t>VP8</a:t>
            </a:r>
            <a:r>
              <a:rPr lang="en" sz="1200">
                <a:solidFill>
                  <a:schemeClr val="dk1"/>
                </a:solidFill>
              </a:rPr>
              <a:t> is an open-source codec that was developed by On2 Technologies and later acquired by Google. It's designed to provide high-quality compression for video conferencing and streaming applications. It's the </a:t>
            </a:r>
            <a:r>
              <a:rPr lang="en" sz="1200" u="sng">
                <a:solidFill>
                  <a:srgbClr val="000080"/>
                </a:solidFill>
                <a:hlinkClick r:id="rId4">
                  <a:extLst>
                    <a:ext uri="{A12FA001-AC4F-418D-AE19-62706E023703}">
                      <ahyp:hlinkClr val="tx"/>
                    </a:ext>
                  </a:extLst>
                </a:hlinkClick>
              </a:rPr>
              <a:t>default codec used in Web Real-Time Communications</a:t>
            </a:r>
            <a:r>
              <a:rPr lang="en" sz="1200">
                <a:solidFill>
                  <a:schemeClr val="dk1"/>
                </a:solidFill>
              </a:rPr>
              <a:t> (WebRTC) — a </a:t>
            </a:r>
            <a:r>
              <a:rPr lang="en" sz="1200" u="sng">
                <a:solidFill>
                  <a:srgbClr val="000080"/>
                </a:solidFill>
                <a:hlinkClick r:id="rId5">
                  <a:extLst>
                    <a:ext uri="{A12FA001-AC4F-418D-AE19-62706E023703}">
                      <ahyp:hlinkClr val="tx"/>
                    </a:ext>
                  </a:extLst>
                </a:hlinkClick>
              </a:rPr>
              <a:t>protocol</a:t>
            </a:r>
            <a:r>
              <a:rPr lang="en" sz="1200">
                <a:solidFill>
                  <a:schemeClr val="dk1"/>
                </a:solidFill>
              </a:rPr>
              <a:t> that enables audio, video, and text communication between browsers and devices.</a:t>
            </a:r>
            <a:endParaRPr sz="1200">
              <a:solidFill>
                <a:schemeClr val="dk1"/>
              </a:solidFill>
            </a:endParaRPr>
          </a:p>
          <a:p>
            <a:pPr indent="0" lvl="0" marL="0" rtl="0" algn="l">
              <a:lnSpc>
                <a:spcPct val="0"/>
              </a:lnSpc>
              <a:spcBef>
                <a:spcPts val="1200"/>
              </a:spcBef>
              <a:spcAft>
                <a:spcPts val="0"/>
              </a:spcAft>
              <a:buClr>
                <a:schemeClr val="dk1"/>
              </a:buClr>
              <a:buSzPts val="1100"/>
              <a:buFont typeface="Arial"/>
              <a:buNone/>
            </a:pPr>
            <a:r>
              <a:rPr b="1" lang="en" sz="1200">
                <a:solidFill>
                  <a:schemeClr val="dk1"/>
                </a:solidFill>
              </a:rPr>
              <a:t>Pros:</a:t>
            </a:r>
            <a:endParaRPr b="1" sz="1200">
              <a:solidFill>
                <a:schemeClr val="dk1"/>
              </a:solidFill>
            </a:endParaRPr>
          </a:p>
          <a:p>
            <a:pPr indent="-304800" lvl="0" marL="457200" rtl="0" algn="l">
              <a:lnSpc>
                <a:spcPct val="95000"/>
              </a:lnSpc>
              <a:spcBef>
                <a:spcPts val="1200"/>
              </a:spcBef>
              <a:spcAft>
                <a:spcPts val="0"/>
              </a:spcAft>
              <a:buClr>
                <a:schemeClr val="dk1"/>
              </a:buClr>
              <a:buSzPts val="1200"/>
              <a:buChar char="●"/>
            </a:pPr>
            <a:r>
              <a:rPr lang="en" sz="1200">
                <a:solidFill>
                  <a:schemeClr val="dk1"/>
                </a:solidFill>
              </a:rPr>
              <a:t>Free to use without any licensing fees.</a:t>
            </a:r>
            <a:endParaRPr sz="1200">
              <a:solidFill>
                <a:schemeClr val="dk1"/>
              </a:solidFill>
            </a:endParaRPr>
          </a:p>
          <a:p>
            <a:pPr indent="-304800" lvl="0" marL="457200" rtl="0" algn="l">
              <a:lnSpc>
                <a:spcPct val="95000"/>
              </a:lnSpc>
              <a:spcBef>
                <a:spcPts val="0"/>
              </a:spcBef>
              <a:spcAft>
                <a:spcPts val="0"/>
              </a:spcAft>
              <a:buClr>
                <a:schemeClr val="dk1"/>
              </a:buClr>
              <a:buSzPts val="1200"/>
              <a:buChar char="●"/>
            </a:pPr>
            <a:r>
              <a:rPr lang="en" sz="1200">
                <a:solidFill>
                  <a:schemeClr val="dk1"/>
                </a:solidFill>
              </a:rPr>
              <a:t>Provides good streaming quality at low bitrates.</a:t>
            </a:r>
            <a:endParaRPr sz="1200">
              <a:solidFill>
                <a:schemeClr val="dk1"/>
              </a:solidFill>
            </a:endParaRPr>
          </a:p>
          <a:p>
            <a:pPr indent="-304800" lvl="0" marL="457200" rtl="0" algn="l">
              <a:lnSpc>
                <a:spcPct val="95000"/>
              </a:lnSpc>
              <a:spcBef>
                <a:spcPts val="0"/>
              </a:spcBef>
              <a:spcAft>
                <a:spcPts val="0"/>
              </a:spcAft>
              <a:buClr>
                <a:schemeClr val="dk1"/>
              </a:buClr>
              <a:buSzPts val="1200"/>
              <a:buChar char="●"/>
            </a:pPr>
            <a:r>
              <a:rPr lang="en" sz="1200">
                <a:solidFill>
                  <a:schemeClr val="dk1"/>
                </a:solidFill>
              </a:rPr>
              <a:t>Supported by many browsers and platforms.</a:t>
            </a:r>
            <a:endParaRPr sz="1200">
              <a:solidFill>
                <a:schemeClr val="dk1"/>
              </a:solidFill>
            </a:endParaRPr>
          </a:p>
          <a:p>
            <a:pPr indent="0" lvl="0" marL="0" rtl="0" algn="l">
              <a:lnSpc>
                <a:spcPct val="0"/>
              </a:lnSpc>
              <a:spcBef>
                <a:spcPts val="1200"/>
              </a:spcBef>
              <a:spcAft>
                <a:spcPts val="0"/>
              </a:spcAft>
              <a:buClr>
                <a:schemeClr val="dk1"/>
              </a:buClr>
              <a:buSzPts val="1100"/>
              <a:buFont typeface="Arial"/>
              <a:buNone/>
            </a:pPr>
            <a:r>
              <a:rPr b="1" lang="en" sz="1200">
                <a:solidFill>
                  <a:schemeClr val="dk1"/>
                </a:solidFill>
              </a:rPr>
              <a:t>Cons:</a:t>
            </a:r>
            <a:endParaRPr b="1" sz="1200">
              <a:solidFill>
                <a:schemeClr val="dk1"/>
              </a:solidFill>
            </a:endParaRPr>
          </a:p>
          <a:p>
            <a:pPr indent="-304800" lvl="0" marL="457200" rtl="0" algn="l">
              <a:lnSpc>
                <a:spcPct val="95000"/>
              </a:lnSpc>
              <a:spcBef>
                <a:spcPts val="1200"/>
              </a:spcBef>
              <a:spcAft>
                <a:spcPts val="0"/>
              </a:spcAft>
              <a:buClr>
                <a:schemeClr val="dk1"/>
              </a:buClr>
              <a:buSzPts val="1200"/>
              <a:buChar char="●"/>
            </a:pPr>
            <a:r>
              <a:rPr lang="en" sz="1200">
                <a:solidFill>
                  <a:schemeClr val="dk1"/>
                </a:solidFill>
              </a:rPr>
              <a:t>Not as efficient as newer video codecs like VP9.</a:t>
            </a:r>
            <a:endParaRPr sz="1200">
              <a:solidFill>
                <a:schemeClr val="dk1"/>
              </a:solidFill>
            </a:endParaRPr>
          </a:p>
          <a:p>
            <a:pPr indent="-304800" lvl="0" marL="457200" rtl="0" algn="l">
              <a:lnSpc>
                <a:spcPct val="95000"/>
              </a:lnSpc>
              <a:spcBef>
                <a:spcPts val="0"/>
              </a:spcBef>
              <a:spcAft>
                <a:spcPts val="0"/>
              </a:spcAft>
              <a:buClr>
                <a:schemeClr val="dk1"/>
              </a:buClr>
              <a:buSzPts val="1200"/>
              <a:buChar char="●"/>
            </a:pPr>
            <a:r>
              <a:rPr lang="en" sz="1200">
                <a:solidFill>
                  <a:schemeClr val="dk1"/>
                </a:solidFill>
              </a:rPr>
              <a:t>Encoding is more CPU-intensive than other codecs.</a:t>
            </a:r>
            <a:endParaRPr sz="1200">
              <a:solidFill>
                <a:schemeClr val="dk1"/>
              </a:solidFill>
            </a:endParaRPr>
          </a:p>
          <a:p>
            <a:pPr indent="0" lvl="0" marL="0" rtl="0" algn="l">
              <a:lnSpc>
                <a:spcPct val="0"/>
              </a:lnSpc>
              <a:spcBef>
                <a:spcPts val="1200"/>
              </a:spcBef>
              <a:spcAft>
                <a:spcPts val="0"/>
              </a:spcAft>
              <a:buClr>
                <a:schemeClr val="dk1"/>
              </a:buClr>
              <a:buSzPts val="1100"/>
              <a:buFont typeface="Arial"/>
              <a:buNone/>
            </a:pPr>
            <a:br>
              <a:rPr lang="en" sz="1200">
                <a:solidFill>
                  <a:schemeClr val="dk1"/>
                </a:solidFill>
              </a:rPr>
            </a:br>
            <a:endParaRPr sz="1200">
              <a:solidFill>
                <a:schemeClr val="dk1"/>
              </a:solidFill>
            </a:endParaRPr>
          </a:p>
          <a:p>
            <a:pPr indent="0" lvl="0" marL="0" rtl="0" algn="l">
              <a:lnSpc>
                <a:spcPct val="95000"/>
              </a:lnSpc>
              <a:spcBef>
                <a:spcPts val="700"/>
              </a:spcBef>
              <a:spcAft>
                <a:spcPts val="1200"/>
              </a:spcAft>
              <a:buNone/>
            </a:pPr>
            <a:r>
              <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6818"/>
              </a:lnSpc>
              <a:spcBef>
                <a:spcPts val="1200"/>
              </a:spcBef>
              <a:spcAft>
                <a:spcPts val="0"/>
              </a:spcAft>
              <a:buClr>
                <a:schemeClr val="dk1"/>
              </a:buClr>
              <a:buSzPts val="1100"/>
              <a:buFont typeface="Arial"/>
              <a:buNone/>
            </a:pPr>
            <a:r>
              <a:rPr lang="en" sz="1100"/>
              <a:t>VP9</a:t>
            </a:r>
            <a:endParaRPr/>
          </a:p>
        </p:txBody>
      </p:sp>
      <p:sp>
        <p:nvSpPr>
          <p:cNvPr id="147" name="Google Shape;14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6818"/>
              </a:lnSpc>
              <a:spcBef>
                <a:spcPts val="1200"/>
              </a:spcBef>
              <a:spcAft>
                <a:spcPts val="0"/>
              </a:spcAft>
              <a:buClr>
                <a:schemeClr val="dk1"/>
              </a:buClr>
              <a:buSzPts val="1100"/>
              <a:buFont typeface="Arial"/>
              <a:buNone/>
            </a:pPr>
            <a:r>
              <a:t/>
            </a:r>
            <a:endParaRPr sz="1100">
              <a:solidFill>
                <a:schemeClr val="dk1"/>
              </a:solidFill>
            </a:endParaRPr>
          </a:p>
          <a:p>
            <a:pPr indent="0" lvl="0" marL="0" rtl="0" algn="l">
              <a:lnSpc>
                <a:spcPct val="7840"/>
              </a:lnSpc>
              <a:spcBef>
                <a:spcPts val="1200"/>
              </a:spcBef>
              <a:spcAft>
                <a:spcPts val="0"/>
              </a:spcAft>
              <a:buClr>
                <a:schemeClr val="dk1"/>
              </a:buClr>
              <a:buSzPts val="1100"/>
              <a:buFont typeface="Arial"/>
              <a:buNone/>
            </a:pPr>
            <a:r>
              <a:rPr lang="en" sz="1100" u="sng">
                <a:solidFill>
                  <a:srgbClr val="000080"/>
                </a:solidFill>
                <a:hlinkClick r:id="rId3">
                  <a:extLst>
                    <a:ext uri="{A12FA001-AC4F-418D-AE19-62706E023703}">
                      <ahyp:hlinkClr val="tx"/>
                    </a:ext>
                  </a:extLst>
                </a:hlinkClick>
              </a:rPr>
              <a:t>VP9</a:t>
            </a:r>
            <a:r>
              <a:rPr lang="en" sz="1100">
                <a:solidFill>
                  <a:schemeClr val="dk1"/>
                </a:solidFill>
              </a:rPr>
              <a:t> is an open-source video codec developed by Google. The VP9 codec is designed to offer improved compression and super video quality at lower bitrates than VP8.</a:t>
            </a:r>
            <a:endParaRPr sz="1100">
              <a:solidFill>
                <a:schemeClr val="dk1"/>
              </a:solidFill>
            </a:endParaRPr>
          </a:p>
          <a:p>
            <a:pPr indent="0" lvl="0" marL="0" rtl="0" algn="l">
              <a:lnSpc>
                <a:spcPct val="7840"/>
              </a:lnSpc>
              <a:spcBef>
                <a:spcPts val="1200"/>
              </a:spcBef>
              <a:spcAft>
                <a:spcPts val="0"/>
              </a:spcAft>
              <a:buClr>
                <a:schemeClr val="dk1"/>
              </a:buClr>
              <a:buSzPts val="1100"/>
              <a:buFont typeface="Arial"/>
              <a:buNone/>
            </a:pPr>
            <a:r>
              <a:rPr b="1" lang="en" sz="1100">
                <a:solidFill>
                  <a:schemeClr val="dk1"/>
                </a:solidFill>
              </a:rPr>
              <a:t>Pros:</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Supports 4K and 8K resolutions.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Ideal for mobile streaming.</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Free to use.</a:t>
            </a:r>
            <a:endParaRPr sz="1100">
              <a:solidFill>
                <a:schemeClr val="dk1"/>
              </a:solidFill>
            </a:endParaRPr>
          </a:p>
          <a:p>
            <a:pPr indent="0" lvl="0" marL="0" rtl="0" algn="l">
              <a:lnSpc>
                <a:spcPct val="7840"/>
              </a:lnSpc>
              <a:spcBef>
                <a:spcPts val="1200"/>
              </a:spcBef>
              <a:spcAft>
                <a:spcPts val="0"/>
              </a:spcAft>
              <a:buClr>
                <a:schemeClr val="dk1"/>
              </a:buClr>
              <a:buSzPts val="1100"/>
              <a:buFont typeface="Arial"/>
              <a:buNone/>
            </a:pPr>
            <a:r>
              <a:rPr b="1" lang="en" sz="1100">
                <a:solidFill>
                  <a:schemeClr val="dk1"/>
                </a:solidFill>
              </a:rPr>
              <a:t>Cons:</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Not as widely supported as VP8.</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Requires more power to decode.</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6818"/>
              </a:lnSpc>
              <a:spcBef>
                <a:spcPts val="1200"/>
              </a:spcBef>
              <a:spcAft>
                <a:spcPts val="0"/>
              </a:spcAft>
              <a:buClr>
                <a:schemeClr val="dk1"/>
              </a:buClr>
              <a:buSzPts val="1100"/>
              <a:buFont typeface="Arial"/>
              <a:buNone/>
            </a:pPr>
            <a:r>
              <a:rPr lang="en" sz="1100"/>
              <a:t>AV1</a:t>
            </a:r>
            <a:endParaRPr/>
          </a:p>
        </p:txBody>
      </p:sp>
      <p:sp>
        <p:nvSpPr>
          <p:cNvPr id="153" name="Google Shape;153;p30"/>
          <p:cNvSpPr txBox="1"/>
          <p:nvPr>
            <p:ph idx="1" type="body"/>
          </p:nvPr>
        </p:nvSpPr>
        <p:spPr>
          <a:xfrm>
            <a:off x="311700" y="775250"/>
            <a:ext cx="8520600" cy="3416400"/>
          </a:xfrm>
          <a:prstGeom prst="rect">
            <a:avLst/>
          </a:prstGeom>
        </p:spPr>
        <p:txBody>
          <a:bodyPr anchorCtr="0" anchor="t" bIns="91425" lIns="91425" spcFirstLastPara="1" rIns="91425" wrap="square" tIns="91425">
            <a:normAutofit/>
          </a:bodyPr>
          <a:lstStyle/>
          <a:p>
            <a:pPr indent="0" lvl="0" marL="0" rtl="0" algn="l">
              <a:lnSpc>
                <a:spcPct val="6818"/>
              </a:lnSpc>
              <a:spcBef>
                <a:spcPts val="1200"/>
              </a:spcBef>
              <a:spcAft>
                <a:spcPts val="0"/>
              </a:spcAft>
              <a:buClr>
                <a:schemeClr val="dk1"/>
              </a:buClr>
              <a:buSzPts val="1100"/>
              <a:buFont typeface="Arial"/>
              <a:buNone/>
            </a:pPr>
            <a:r>
              <a:t/>
            </a:r>
            <a:endParaRPr sz="1100">
              <a:solidFill>
                <a:schemeClr val="dk1"/>
              </a:solidFill>
            </a:endParaRPr>
          </a:p>
          <a:p>
            <a:pPr indent="0" lvl="0" marL="0" rtl="0" algn="l">
              <a:lnSpc>
                <a:spcPct val="7840"/>
              </a:lnSpc>
              <a:spcBef>
                <a:spcPts val="1200"/>
              </a:spcBef>
              <a:spcAft>
                <a:spcPts val="0"/>
              </a:spcAft>
              <a:buClr>
                <a:schemeClr val="dk1"/>
              </a:buClr>
              <a:buSzPts val="1100"/>
              <a:buFont typeface="Arial"/>
              <a:buNone/>
            </a:pPr>
            <a:r>
              <a:rPr lang="en" sz="1100" u="sng">
                <a:solidFill>
                  <a:srgbClr val="000080"/>
                </a:solidFill>
                <a:hlinkClick r:id="rId3">
                  <a:extLst>
                    <a:ext uri="{A12FA001-AC4F-418D-AE19-62706E023703}">
                      <ahyp:hlinkClr val="tx"/>
                    </a:ext>
                  </a:extLst>
                </a:hlinkClick>
              </a:rPr>
              <a:t>AV1</a:t>
            </a:r>
            <a:r>
              <a:rPr lang="en" sz="1100">
                <a:solidFill>
                  <a:schemeClr val="dk1"/>
                </a:solidFill>
              </a:rPr>
              <a:t> is an open-source video codec from Alliance of Open Media (AOMedia). It's designed to deliver quality video streaming over the Internet. Netflix is one of the key contributors to this technology and is already rolling it out to its members' TVs.</a:t>
            </a:r>
            <a:endParaRPr sz="1100">
              <a:solidFill>
                <a:schemeClr val="dk1"/>
              </a:solidFill>
            </a:endParaRPr>
          </a:p>
          <a:p>
            <a:pPr indent="0" lvl="0" marL="0" rtl="0" algn="l">
              <a:lnSpc>
                <a:spcPct val="7840"/>
              </a:lnSpc>
              <a:spcBef>
                <a:spcPts val="1200"/>
              </a:spcBef>
              <a:spcAft>
                <a:spcPts val="0"/>
              </a:spcAft>
              <a:buClr>
                <a:schemeClr val="dk1"/>
              </a:buClr>
              <a:buSzPts val="1100"/>
              <a:buFont typeface="Arial"/>
              <a:buNone/>
            </a:pPr>
            <a:r>
              <a:rPr b="1" lang="en" sz="1100">
                <a:solidFill>
                  <a:schemeClr val="dk1"/>
                </a:solidFill>
              </a:rPr>
              <a:t>Pros:</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Open-source and royalty-free video codec.</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Optimized for video streaming over the Internet.</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Supports future technologies, like virtual reality and 8K.</a:t>
            </a:r>
            <a:endParaRPr sz="1100">
              <a:solidFill>
                <a:schemeClr val="dk1"/>
              </a:solidFill>
            </a:endParaRPr>
          </a:p>
          <a:p>
            <a:pPr indent="0" lvl="0" marL="0" rtl="0" algn="l">
              <a:lnSpc>
                <a:spcPct val="7840"/>
              </a:lnSpc>
              <a:spcBef>
                <a:spcPts val="1200"/>
              </a:spcBef>
              <a:spcAft>
                <a:spcPts val="0"/>
              </a:spcAft>
              <a:buClr>
                <a:schemeClr val="dk1"/>
              </a:buClr>
              <a:buSzPts val="1100"/>
              <a:buFont typeface="Arial"/>
              <a:buNone/>
            </a:pPr>
            <a:r>
              <a:rPr b="1" lang="en" sz="1100">
                <a:solidFill>
                  <a:schemeClr val="dk1"/>
                </a:solidFill>
              </a:rPr>
              <a:t>Cons:</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Not as widely adopted as other codecs.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Requires more processing power.</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graphicFrame>
        <p:nvGraphicFramePr>
          <p:cNvPr id="158" name="Google Shape;158;p31"/>
          <p:cNvGraphicFramePr/>
          <p:nvPr/>
        </p:nvGraphicFramePr>
        <p:xfrm>
          <a:off x="285275" y="289725"/>
          <a:ext cx="3000000" cy="3000000"/>
        </p:xfrm>
        <a:graphic>
          <a:graphicData uri="http://schemas.openxmlformats.org/drawingml/2006/table">
            <a:tbl>
              <a:tblPr>
                <a:noFill/>
                <a:tableStyleId>{8A62D819-AF47-4A81-BC7B-816333369789}</a:tableStyleId>
              </a:tblPr>
              <a:tblGrid>
                <a:gridCol w="1247650"/>
                <a:gridCol w="1247650"/>
                <a:gridCol w="1247650"/>
                <a:gridCol w="1247650"/>
                <a:gridCol w="1247650"/>
                <a:gridCol w="1247650"/>
                <a:gridCol w="1247650"/>
              </a:tblGrid>
              <a:tr h="333875">
                <a:tc>
                  <a:txBody>
                    <a:bodyPr/>
                    <a:lstStyle/>
                    <a:p>
                      <a:pPr indent="0" lvl="0" marL="0" rtl="0" algn="l">
                        <a:spcBef>
                          <a:spcPts val="0"/>
                        </a:spcBef>
                        <a:spcAft>
                          <a:spcPts val="0"/>
                        </a:spcAft>
                        <a:buNone/>
                      </a:pPr>
                      <a:r>
                        <a:rPr lang="en"/>
                        <a:t>Codec</a:t>
                      </a:r>
                      <a:endParaRPr/>
                    </a:p>
                  </a:txBody>
                  <a:tcPr marT="91425" marB="91425" marR="91425" marL="91425"/>
                </a:tc>
                <a:tc>
                  <a:txBody>
                    <a:bodyPr/>
                    <a:lstStyle/>
                    <a:p>
                      <a:pPr indent="0" lvl="0" marL="0" rtl="0" algn="l">
                        <a:spcBef>
                          <a:spcPts val="0"/>
                        </a:spcBef>
                        <a:spcAft>
                          <a:spcPts val="0"/>
                        </a:spcAft>
                        <a:buNone/>
                      </a:pPr>
                      <a:r>
                        <a:rPr lang="en"/>
                        <a:t>Full name</a:t>
                      </a:r>
                      <a:endParaRPr/>
                    </a:p>
                  </a:txBody>
                  <a:tcPr marT="91425" marB="91425" marR="91425" marL="91425"/>
                </a:tc>
                <a:tc>
                  <a:txBody>
                    <a:bodyPr/>
                    <a:lstStyle/>
                    <a:p>
                      <a:pPr indent="0" lvl="0" marL="0" rtl="0" algn="l">
                        <a:spcBef>
                          <a:spcPts val="0"/>
                        </a:spcBef>
                        <a:spcAft>
                          <a:spcPts val="0"/>
                        </a:spcAft>
                        <a:buNone/>
                      </a:pPr>
                      <a:r>
                        <a:rPr lang="en"/>
                        <a:t>Compression</a:t>
                      </a:r>
                      <a:endParaRPr/>
                    </a:p>
                  </a:txBody>
                  <a:tcPr marT="91425" marB="91425" marR="91425" marL="91425"/>
                </a:tc>
                <a:tc>
                  <a:txBody>
                    <a:bodyPr/>
                    <a:lstStyle/>
                    <a:p>
                      <a:pPr indent="0" lvl="0" marL="0" rtl="0" algn="l">
                        <a:spcBef>
                          <a:spcPts val="0"/>
                        </a:spcBef>
                        <a:spcAft>
                          <a:spcPts val="0"/>
                        </a:spcAft>
                        <a:buNone/>
                      </a:pPr>
                      <a:r>
                        <a:rPr lang="en"/>
                        <a:t>quality</a:t>
                      </a:r>
                      <a:endParaRPr/>
                    </a:p>
                  </a:txBody>
                  <a:tcPr marT="91425" marB="91425" marR="91425" marL="91425"/>
                </a:tc>
                <a:tc>
                  <a:txBody>
                    <a:bodyPr/>
                    <a:lstStyle/>
                    <a:p>
                      <a:pPr indent="0" lvl="0" marL="0" rtl="0" algn="l">
                        <a:spcBef>
                          <a:spcPts val="0"/>
                        </a:spcBef>
                        <a:spcAft>
                          <a:spcPts val="0"/>
                        </a:spcAft>
                        <a:buNone/>
                      </a:pPr>
                      <a:r>
                        <a:rPr lang="en"/>
                        <a:t>Use cases</a:t>
                      </a:r>
                      <a:endParaRPr/>
                    </a:p>
                  </a:txBody>
                  <a:tcPr marT="91425" marB="91425" marR="91425" marL="91425"/>
                </a:tc>
                <a:tc>
                  <a:txBody>
                    <a:bodyPr/>
                    <a:lstStyle/>
                    <a:p>
                      <a:pPr indent="0" lvl="0" marL="0" rtl="0" algn="l">
                        <a:spcBef>
                          <a:spcPts val="0"/>
                        </a:spcBef>
                        <a:spcAft>
                          <a:spcPts val="0"/>
                        </a:spcAft>
                        <a:buNone/>
                      </a:pPr>
                      <a:r>
                        <a:rPr lang="en"/>
                        <a:t>pros</a:t>
                      </a:r>
                      <a:endParaRPr/>
                    </a:p>
                  </a:txBody>
                  <a:tcPr marT="91425" marB="91425" marR="91425" marL="91425"/>
                </a:tc>
                <a:tc>
                  <a:txBody>
                    <a:bodyPr/>
                    <a:lstStyle/>
                    <a:p>
                      <a:pPr indent="0" lvl="0" marL="0" rtl="0" algn="l">
                        <a:spcBef>
                          <a:spcPts val="0"/>
                        </a:spcBef>
                        <a:spcAft>
                          <a:spcPts val="0"/>
                        </a:spcAft>
                        <a:buNone/>
                      </a:pPr>
                      <a:r>
                        <a:rPr lang="en"/>
                        <a:t>Cons</a:t>
                      </a:r>
                      <a:endParaRPr/>
                    </a:p>
                  </a:txBody>
                  <a:tcPr marT="91425" marB="91425" marR="91425" marL="91425"/>
                </a:tc>
              </a:tr>
              <a:tr h="1120350">
                <a:tc>
                  <a:txBody>
                    <a:bodyPr/>
                    <a:lstStyle/>
                    <a:p>
                      <a:pPr indent="0" lvl="0" marL="0" rtl="0" algn="l">
                        <a:spcBef>
                          <a:spcPts val="0"/>
                        </a:spcBef>
                        <a:spcAft>
                          <a:spcPts val="0"/>
                        </a:spcAft>
                        <a:buNone/>
                      </a:pPr>
                      <a:r>
                        <a:rPr lang="en" sz="1000"/>
                        <a:t>H.264</a:t>
                      </a:r>
                      <a:endParaRPr sz="1000"/>
                    </a:p>
                  </a:txBody>
                  <a:tcPr marT="91425" marB="91425" marR="91425" marL="91425"/>
                </a:tc>
                <a:tc>
                  <a:txBody>
                    <a:bodyPr/>
                    <a:lstStyle/>
                    <a:p>
                      <a:pPr indent="0" lvl="0" marL="0" rtl="0" algn="l">
                        <a:spcBef>
                          <a:spcPts val="0"/>
                        </a:spcBef>
                        <a:spcAft>
                          <a:spcPts val="0"/>
                        </a:spcAft>
                        <a:buNone/>
                      </a:pPr>
                      <a:r>
                        <a:rPr lang="en" sz="1000"/>
                        <a:t>Advanced</a:t>
                      </a:r>
                      <a:r>
                        <a:rPr lang="en" sz="1000"/>
                        <a:t> Video Coding</a:t>
                      </a:r>
                      <a:endParaRPr sz="1000"/>
                    </a:p>
                  </a:txBody>
                  <a:tcPr marT="91425" marB="91425" marR="91425" marL="91425"/>
                </a:tc>
                <a:tc>
                  <a:txBody>
                    <a:bodyPr/>
                    <a:lstStyle/>
                    <a:p>
                      <a:pPr indent="0" lvl="0" marL="0" rtl="0" algn="l">
                        <a:spcBef>
                          <a:spcPts val="0"/>
                        </a:spcBef>
                        <a:spcAft>
                          <a:spcPts val="0"/>
                        </a:spcAft>
                        <a:buNone/>
                      </a:pPr>
                      <a:r>
                        <a:rPr lang="en" sz="1000"/>
                        <a:t>Good</a:t>
                      </a:r>
                      <a:endParaRPr sz="1000"/>
                    </a:p>
                  </a:txBody>
                  <a:tcPr marT="91425" marB="91425" marR="91425" marL="91425"/>
                </a:tc>
                <a:tc>
                  <a:txBody>
                    <a:bodyPr/>
                    <a:lstStyle/>
                    <a:p>
                      <a:pPr indent="0" lvl="0" marL="0" rtl="0" algn="l">
                        <a:spcBef>
                          <a:spcPts val="0"/>
                        </a:spcBef>
                        <a:spcAft>
                          <a:spcPts val="0"/>
                        </a:spcAft>
                        <a:buNone/>
                      </a:pPr>
                      <a:r>
                        <a:rPr lang="en" sz="1000"/>
                        <a:t>Good</a:t>
                      </a:r>
                      <a:endParaRPr sz="1000"/>
                    </a:p>
                  </a:txBody>
                  <a:tcPr marT="91425" marB="91425" marR="91425" marL="91425"/>
                </a:tc>
                <a:tc>
                  <a:txBody>
                    <a:bodyPr/>
                    <a:lstStyle/>
                    <a:p>
                      <a:pPr indent="0" lvl="0" marL="0" rtl="0" algn="l">
                        <a:spcBef>
                          <a:spcPts val="0"/>
                        </a:spcBef>
                        <a:spcAft>
                          <a:spcPts val="0"/>
                        </a:spcAft>
                        <a:buNone/>
                      </a:pPr>
                      <a:r>
                        <a:rPr lang="en" sz="1000"/>
                        <a:t>Streaming,video calls</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t>Wide support, good balance of quality/size</a:t>
                      </a:r>
                      <a:endParaRPr sz="1000"/>
                    </a:p>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t>Not royalty-free</a:t>
                      </a:r>
                      <a:endParaRPr sz="1000"/>
                    </a:p>
                    <a:p>
                      <a:pPr indent="0" lvl="0" marL="0" rtl="0" algn="l">
                        <a:spcBef>
                          <a:spcPts val="0"/>
                        </a:spcBef>
                        <a:spcAft>
                          <a:spcPts val="0"/>
                        </a:spcAft>
                        <a:buNone/>
                      </a:pPr>
                      <a:r>
                        <a:t/>
                      </a:r>
                      <a:endParaRPr sz="1000"/>
                    </a:p>
                  </a:txBody>
                  <a:tcPr marT="91425" marB="91425" marR="91425" marL="91425"/>
                </a:tc>
              </a:tr>
              <a:tr h="1120350">
                <a:tc>
                  <a:txBody>
                    <a:bodyPr/>
                    <a:lstStyle/>
                    <a:p>
                      <a:pPr indent="0" lvl="0" marL="0" rtl="0" algn="l">
                        <a:spcBef>
                          <a:spcPts val="0"/>
                        </a:spcBef>
                        <a:spcAft>
                          <a:spcPts val="0"/>
                        </a:spcAft>
                        <a:buClr>
                          <a:schemeClr val="dk1"/>
                        </a:buClr>
                        <a:buSzPts val="1100"/>
                        <a:buFont typeface="Arial"/>
                        <a:buNone/>
                      </a:pPr>
                      <a:r>
                        <a:rPr lang="en" sz="1000"/>
                        <a:t>H.265</a:t>
                      </a:r>
                      <a:endParaRPr sz="1000"/>
                    </a:p>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t>High Efficiency Video Coding</a:t>
                      </a:r>
                      <a:endParaRPr sz="1000"/>
                    </a:p>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t>Better than H.264</a:t>
                      </a:r>
                      <a:endParaRPr sz="1000"/>
                    </a:p>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t>Very Good</a:t>
                      </a:r>
                      <a:endParaRPr sz="1000"/>
                    </a:p>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t>4K streaming</a:t>
                      </a:r>
                      <a:endParaRPr sz="1000"/>
                    </a:p>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t>50% better compression than H.264</a:t>
                      </a:r>
                      <a:endParaRPr sz="1000"/>
                    </a:p>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t>Heavier CPU/GPU load, licensing issues</a:t>
                      </a:r>
                      <a:endParaRPr sz="1000"/>
                    </a:p>
                    <a:p>
                      <a:pPr indent="0" lvl="0" marL="0" rtl="0" algn="l">
                        <a:spcBef>
                          <a:spcPts val="0"/>
                        </a:spcBef>
                        <a:spcAft>
                          <a:spcPts val="0"/>
                        </a:spcAft>
                        <a:buNone/>
                      </a:pPr>
                      <a:r>
                        <a:t/>
                      </a:r>
                      <a:endParaRPr sz="1000"/>
                    </a:p>
                  </a:txBody>
                  <a:tcPr marT="91425" marB="91425" marR="91425" marL="91425"/>
                </a:tc>
              </a:tr>
              <a:tr h="1120350">
                <a:tc>
                  <a:txBody>
                    <a:bodyPr/>
                    <a:lstStyle/>
                    <a:p>
                      <a:pPr indent="0" lvl="0" marL="0" rtl="0" algn="l">
                        <a:spcBef>
                          <a:spcPts val="0"/>
                        </a:spcBef>
                        <a:spcAft>
                          <a:spcPts val="0"/>
                        </a:spcAft>
                        <a:buNone/>
                      </a:pPr>
                      <a:r>
                        <a:rPr lang="en" sz="1000"/>
                        <a:t>VP9</a:t>
                      </a:r>
                      <a:endParaRPr sz="1000"/>
                    </a:p>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t>Similar to H.265</a:t>
                      </a:r>
                      <a:endParaRPr sz="1000"/>
                    </a:p>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t>Very Good</a:t>
                      </a:r>
                      <a:endParaRPr sz="1000"/>
                    </a:p>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t>YouTube, web streaming</a:t>
                      </a:r>
                      <a:endParaRPr sz="1000"/>
                    </a:p>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t>Open-source, royalty-free</a:t>
                      </a:r>
                      <a:endParaRPr sz="1000"/>
                    </a:p>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t>Slower encoding, less hardware support</a:t>
                      </a:r>
                      <a:endParaRPr sz="1000"/>
                    </a:p>
                    <a:p>
                      <a:pPr indent="0" lvl="0" marL="0" rtl="0" algn="l">
                        <a:spcBef>
                          <a:spcPts val="0"/>
                        </a:spcBef>
                        <a:spcAft>
                          <a:spcPts val="0"/>
                        </a:spcAft>
                        <a:buNone/>
                      </a:pPr>
                      <a:r>
                        <a:t/>
                      </a:r>
                      <a:endParaRPr sz="1000"/>
                    </a:p>
                  </a:txBody>
                  <a:tcPr marT="91425" marB="91425" marR="91425" marL="91425"/>
                </a:tc>
              </a:tr>
              <a:tr h="1120350">
                <a:tc>
                  <a:txBody>
                    <a:bodyPr/>
                    <a:lstStyle/>
                    <a:p>
                      <a:pPr indent="0" lvl="0" marL="0" rtl="0" algn="l">
                        <a:spcBef>
                          <a:spcPts val="0"/>
                        </a:spcBef>
                        <a:spcAft>
                          <a:spcPts val="0"/>
                        </a:spcAft>
                        <a:buNone/>
                      </a:pPr>
                      <a:r>
                        <a:rPr lang="en" sz="1000"/>
                        <a:t>AV1</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t>Best</a:t>
                      </a:r>
                      <a:endParaRPr sz="1000"/>
                    </a:p>
                  </a:txBody>
                  <a:tcPr marT="91425" marB="91425" marR="91425" marL="91425"/>
                </a:tc>
                <a:tc>
                  <a:txBody>
                    <a:bodyPr/>
                    <a:lstStyle/>
                    <a:p>
                      <a:pPr indent="0" lvl="0" marL="0" rtl="0" algn="l">
                        <a:spcBef>
                          <a:spcPts val="0"/>
                        </a:spcBef>
                        <a:spcAft>
                          <a:spcPts val="0"/>
                        </a:spcAft>
                        <a:buNone/>
                      </a:pPr>
                      <a:r>
                        <a:rPr lang="en" sz="1000"/>
                        <a:t>Very Good</a:t>
                      </a:r>
                      <a:endParaRPr sz="1000"/>
                    </a:p>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t>Future-proof streaming, web, OTT</a:t>
                      </a:r>
                      <a:endParaRPr sz="1000"/>
                    </a:p>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t>Royalty-free, highest compression efficiency</a:t>
                      </a:r>
                      <a:endParaRPr sz="1000"/>
                    </a:p>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rPr lang="en" sz="1000"/>
                        <a:t>Very slow encoding, still maturing </a:t>
                      </a:r>
                      <a:endParaRPr sz="1000"/>
                    </a:p>
                    <a:p>
                      <a:pPr indent="0" lvl="0" marL="0" rtl="0" algn="l">
                        <a:spcBef>
                          <a:spcPts val="0"/>
                        </a:spcBef>
                        <a:spcAft>
                          <a:spcPts val="0"/>
                        </a:spcAft>
                        <a:buNone/>
                      </a:pPr>
                      <a:r>
                        <a:rPr lang="en" sz="1000"/>
                        <a:t>hardware support</a:t>
                      </a:r>
                      <a:endParaRPr sz="1000"/>
                    </a:p>
                    <a:p>
                      <a:pPr indent="0" lvl="0" marL="0" rtl="0" algn="l">
                        <a:spcBef>
                          <a:spcPts val="0"/>
                        </a:spcBef>
                        <a:spcAft>
                          <a:spcPts val="0"/>
                        </a:spcAft>
                        <a:buNone/>
                      </a:pPr>
                      <a:r>
                        <a:t/>
                      </a:r>
                      <a:endParaRPr sz="1000"/>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 sz="1300"/>
              <a:t>Common Video Codecs:</a:t>
            </a:r>
            <a:endParaRPr/>
          </a:p>
        </p:txBody>
      </p:sp>
      <p:sp>
        <p:nvSpPr>
          <p:cNvPr id="61" name="Google Shape;61;p14"/>
          <p:cNvSpPr txBox="1"/>
          <p:nvPr>
            <p:ph idx="1" type="body"/>
          </p:nvPr>
        </p:nvSpPr>
        <p:spPr>
          <a:xfrm>
            <a:off x="311700" y="898550"/>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t/>
            </a:r>
            <a:endParaRPr b="1" sz="1300">
              <a:solidFill>
                <a:schemeClr val="dk1"/>
              </a:solidFill>
            </a:endParaRPr>
          </a:p>
          <a:p>
            <a:pPr indent="-298450" lvl="0" marL="457200" rtl="0" algn="l">
              <a:spcBef>
                <a:spcPts val="1200"/>
              </a:spcBef>
              <a:spcAft>
                <a:spcPts val="0"/>
              </a:spcAft>
              <a:buClr>
                <a:schemeClr val="dk1"/>
              </a:buClr>
              <a:buSzPts val="1100"/>
              <a:buAutoNum type="arabicPeriod"/>
            </a:pPr>
            <a:r>
              <a:rPr b="1" lang="en" sz="1100">
                <a:solidFill>
                  <a:schemeClr val="dk1"/>
                </a:solidFill>
              </a:rPr>
              <a:t>H.264 (AVC)</a:t>
            </a:r>
            <a:r>
              <a:rPr lang="en" sz="1100">
                <a:solidFill>
                  <a:schemeClr val="dk1"/>
                </a:solidFill>
              </a:rPr>
              <a:t> – Most widely used; offers good quality and compression; used in streaming,etc.</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H.265 (HEVC)</a:t>
            </a:r>
            <a:r>
              <a:rPr lang="en" sz="1100">
                <a:solidFill>
                  <a:schemeClr val="dk1"/>
                </a:solidFill>
              </a:rPr>
              <a:t> – Successor to H.264; better compression efficiency; used in 4K video.</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VP9</a:t>
            </a:r>
            <a:r>
              <a:rPr lang="en" sz="1100">
                <a:solidFill>
                  <a:schemeClr val="dk1"/>
                </a:solidFill>
              </a:rPr>
              <a:t> – Developed by Google; open-source alternative to H.265; used on YouTube.</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AV1</a:t>
            </a:r>
            <a:r>
              <a:rPr lang="en" sz="1100">
                <a:solidFill>
                  <a:schemeClr val="dk1"/>
                </a:solidFill>
              </a:rPr>
              <a:t> – Newer, open-source codec; better compression than VP9 and H.265; supported by major tech companies.</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MPEG-2</a:t>
            </a:r>
            <a:r>
              <a:rPr lang="en" sz="1100">
                <a:solidFill>
                  <a:schemeClr val="dk1"/>
                </a:solidFill>
              </a:rPr>
              <a:t> – Older codec; used in DVDs and early digital broadcasting.</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ProRes</a:t>
            </a:r>
            <a:r>
              <a:rPr lang="en" sz="1100">
                <a:solidFill>
                  <a:schemeClr val="dk1"/>
                </a:solidFill>
              </a:rPr>
              <a:t> – Used for high-quality editing; developed by Apple.</a:t>
            </a:r>
            <a:br>
              <a:rPr lang="en" sz="1100">
                <a:solidFill>
                  <a:schemeClr val="dk1"/>
                </a:solidFill>
              </a:rPr>
            </a:b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aphicFrame>
        <p:nvGraphicFramePr>
          <p:cNvPr id="163" name="Google Shape;163;p32"/>
          <p:cNvGraphicFramePr/>
          <p:nvPr/>
        </p:nvGraphicFramePr>
        <p:xfrm>
          <a:off x="952500" y="1428750"/>
          <a:ext cx="3000000" cy="3000000"/>
        </p:xfrm>
        <a:graphic>
          <a:graphicData uri="http://schemas.openxmlformats.org/drawingml/2006/table">
            <a:tbl>
              <a:tblPr>
                <a:noFill/>
                <a:tableStyleId>{8A62D819-AF47-4A81-BC7B-816333369789}</a:tableStyleId>
              </a:tblPr>
              <a:tblGrid>
                <a:gridCol w="1034150"/>
                <a:gridCol w="1034150"/>
                <a:gridCol w="1034150"/>
                <a:gridCol w="1034150"/>
                <a:gridCol w="1034150"/>
                <a:gridCol w="1034150"/>
                <a:gridCol w="1034150"/>
              </a:tblGrid>
              <a:tr h="381000">
                <a:tc>
                  <a:txBody>
                    <a:bodyPr/>
                    <a:lstStyle/>
                    <a:p>
                      <a:pPr indent="0" lvl="0" marL="0" rtl="0" algn="l">
                        <a:spcBef>
                          <a:spcPts val="0"/>
                        </a:spcBef>
                        <a:spcAft>
                          <a:spcPts val="0"/>
                        </a:spcAft>
                        <a:buClr>
                          <a:schemeClr val="dk1"/>
                        </a:buClr>
                        <a:buSzPts val="1100"/>
                        <a:buFont typeface="Arial"/>
                        <a:buNone/>
                      </a:pPr>
                      <a:r>
                        <a:rPr lang="en"/>
                        <a:t>MPEG-2</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Moving Picture Experts Group-2</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Poor</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Decent</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DVDs, digital broadcasting</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Simple, widely supported in legacy systems</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Large file size, outdated</a:t>
                      </a:r>
                      <a:endParaRPr/>
                    </a:p>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b="1" lang="en" sz="1100">
                          <a:solidFill>
                            <a:schemeClr val="dk1"/>
                          </a:solidFill>
                        </a:rPr>
                        <a:t>ProRes</a:t>
                      </a:r>
                      <a:endParaRPr b="1" sz="1100">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Apple ProRes</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Low compression</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Visually lossless</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Video editing, post-production</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High quality, low latency editing</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Very large files, mostly Apple ecosystem</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Choose a Codec for a Given Application</a:t>
            </a:r>
            <a:endParaRPr/>
          </a:p>
        </p:txBody>
      </p:sp>
      <p:graphicFrame>
        <p:nvGraphicFramePr>
          <p:cNvPr id="169" name="Google Shape;169;p33"/>
          <p:cNvGraphicFramePr/>
          <p:nvPr/>
        </p:nvGraphicFramePr>
        <p:xfrm>
          <a:off x="401150" y="1276675"/>
          <a:ext cx="3000000" cy="3000000"/>
        </p:xfrm>
        <a:graphic>
          <a:graphicData uri="http://schemas.openxmlformats.org/drawingml/2006/table">
            <a:tbl>
              <a:tblPr>
                <a:noFill/>
                <a:tableStyleId>{8A62D819-AF47-4A81-BC7B-816333369789}</a:tableStyleId>
              </a:tblPr>
              <a:tblGrid>
                <a:gridCol w="2413000"/>
                <a:gridCol w="2413000"/>
                <a:gridCol w="2413000"/>
              </a:tblGrid>
              <a:tr h="381000">
                <a:tc>
                  <a:txBody>
                    <a:bodyPr/>
                    <a:lstStyle/>
                    <a:p>
                      <a:pPr indent="0" lvl="0" marL="0" rtl="0" algn="l">
                        <a:spcBef>
                          <a:spcPts val="0"/>
                        </a:spcBef>
                        <a:spcAft>
                          <a:spcPts val="0"/>
                        </a:spcAft>
                        <a:buNone/>
                      </a:pPr>
                      <a:r>
                        <a:rPr lang="en" sz="700"/>
                        <a:t>Application</a:t>
                      </a:r>
                      <a:endParaRPr sz="7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700"/>
                        <a:t>Recommended Codec</a:t>
                      </a:r>
                      <a:endParaRPr sz="700"/>
                    </a:p>
                    <a:p>
                      <a:pPr indent="0" lvl="0" marL="0" rtl="0" algn="l">
                        <a:spcBef>
                          <a:spcPts val="0"/>
                        </a:spcBef>
                        <a:spcAft>
                          <a:spcPts val="0"/>
                        </a:spcAft>
                        <a:buNone/>
                      </a:pPr>
                      <a:r>
                        <a:t/>
                      </a:r>
                      <a:endParaRPr sz="7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700"/>
                        <a:t>Reason</a:t>
                      </a:r>
                      <a:endParaRPr sz="700"/>
                    </a:p>
                    <a:p>
                      <a:pPr indent="0" lvl="0" marL="0" rtl="0" algn="l">
                        <a:spcBef>
                          <a:spcPts val="0"/>
                        </a:spcBef>
                        <a:spcAft>
                          <a:spcPts val="0"/>
                        </a:spcAft>
                        <a:buNone/>
                      </a:pPr>
                      <a:r>
                        <a:t/>
                      </a:r>
                      <a:endParaRPr sz="700"/>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sz="700"/>
                        <a:t>Online Streaming (HD)</a:t>
                      </a:r>
                      <a:endParaRPr sz="700"/>
                    </a:p>
                    <a:p>
                      <a:pPr indent="0" lvl="0" marL="0" rtl="0" algn="l">
                        <a:spcBef>
                          <a:spcPts val="0"/>
                        </a:spcBef>
                        <a:spcAft>
                          <a:spcPts val="0"/>
                        </a:spcAft>
                        <a:buNone/>
                      </a:pPr>
                      <a:r>
                        <a:t/>
                      </a:r>
                      <a:endParaRPr sz="7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700"/>
                        <a:t>H.264</a:t>
                      </a:r>
                      <a:endParaRPr sz="700"/>
                    </a:p>
                    <a:p>
                      <a:pPr indent="0" lvl="0" marL="0" rtl="0" algn="l">
                        <a:spcBef>
                          <a:spcPts val="0"/>
                        </a:spcBef>
                        <a:spcAft>
                          <a:spcPts val="0"/>
                        </a:spcAft>
                        <a:buNone/>
                      </a:pPr>
                      <a:r>
                        <a:t/>
                      </a:r>
                      <a:endParaRPr sz="7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700"/>
                        <a:t>Compatible, efficient, well-supported on all browsers/devices</a:t>
                      </a:r>
                      <a:endParaRPr sz="700"/>
                    </a:p>
                    <a:p>
                      <a:pPr indent="0" lvl="0" marL="0" rtl="0" algn="l">
                        <a:spcBef>
                          <a:spcPts val="0"/>
                        </a:spcBef>
                        <a:spcAft>
                          <a:spcPts val="0"/>
                        </a:spcAft>
                        <a:buNone/>
                      </a:pPr>
                      <a:r>
                        <a:t/>
                      </a:r>
                      <a:endParaRPr sz="700"/>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sz="700"/>
                        <a:t>4K/8K Streaming</a:t>
                      </a:r>
                      <a:endParaRPr sz="700"/>
                    </a:p>
                    <a:p>
                      <a:pPr indent="0" lvl="0" marL="0" rtl="0" algn="l">
                        <a:spcBef>
                          <a:spcPts val="0"/>
                        </a:spcBef>
                        <a:spcAft>
                          <a:spcPts val="0"/>
                        </a:spcAft>
                        <a:buNone/>
                      </a:pPr>
                      <a:r>
                        <a:t/>
                      </a:r>
                      <a:endParaRPr sz="7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700"/>
                        <a:t>H.265 / VP9 / AV1</a:t>
                      </a:r>
                      <a:endParaRPr sz="700"/>
                    </a:p>
                    <a:p>
                      <a:pPr indent="0" lvl="0" marL="0" rtl="0" algn="l">
                        <a:spcBef>
                          <a:spcPts val="0"/>
                        </a:spcBef>
                        <a:spcAft>
                          <a:spcPts val="0"/>
                        </a:spcAft>
                        <a:buNone/>
                      </a:pPr>
                      <a:r>
                        <a:t/>
                      </a:r>
                      <a:endParaRPr sz="7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700"/>
                        <a:t>Better compression for high-res; AV1 is future-ready and open-source</a:t>
                      </a:r>
                      <a:endParaRPr sz="700"/>
                    </a:p>
                    <a:p>
                      <a:pPr indent="0" lvl="0" marL="0" rtl="0" algn="l">
                        <a:spcBef>
                          <a:spcPts val="0"/>
                        </a:spcBef>
                        <a:spcAft>
                          <a:spcPts val="0"/>
                        </a:spcAft>
                        <a:buNone/>
                      </a:pPr>
                      <a:r>
                        <a:t/>
                      </a:r>
                      <a:endParaRPr sz="700"/>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sz="700"/>
                        <a:t>Low Bandwidth Environments</a:t>
                      </a:r>
                      <a:endParaRPr sz="700"/>
                    </a:p>
                    <a:p>
                      <a:pPr indent="0" lvl="0" marL="0" rtl="0" algn="l">
                        <a:spcBef>
                          <a:spcPts val="0"/>
                        </a:spcBef>
                        <a:spcAft>
                          <a:spcPts val="0"/>
                        </a:spcAft>
                        <a:buNone/>
                      </a:pPr>
                      <a:r>
                        <a:t/>
                      </a:r>
                      <a:endParaRPr sz="7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700"/>
                        <a:t>AV1 / H.265</a:t>
                      </a:r>
                      <a:endParaRPr sz="700"/>
                    </a:p>
                    <a:p>
                      <a:pPr indent="0" lvl="0" marL="0" rtl="0" algn="l">
                        <a:spcBef>
                          <a:spcPts val="0"/>
                        </a:spcBef>
                        <a:spcAft>
                          <a:spcPts val="0"/>
                        </a:spcAft>
                        <a:buNone/>
                      </a:pPr>
                      <a:r>
                        <a:t/>
                      </a:r>
                      <a:endParaRPr sz="7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700"/>
                        <a:t>Highest compression to reduce data usage</a:t>
                      </a:r>
                      <a:endParaRPr sz="700"/>
                    </a:p>
                    <a:p>
                      <a:pPr indent="0" lvl="0" marL="0" rtl="0" algn="l">
                        <a:spcBef>
                          <a:spcPts val="0"/>
                        </a:spcBef>
                        <a:spcAft>
                          <a:spcPts val="0"/>
                        </a:spcAft>
                        <a:buNone/>
                      </a:pPr>
                      <a:r>
                        <a:t/>
                      </a:r>
                      <a:endParaRPr sz="700"/>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sz="700"/>
                        <a:t>Video Editing/Post-Production</a:t>
                      </a:r>
                      <a:endParaRPr sz="700"/>
                    </a:p>
                    <a:p>
                      <a:pPr indent="0" lvl="0" marL="0" rtl="0" algn="l">
                        <a:spcBef>
                          <a:spcPts val="0"/>
                        </a:spcBef>
                        <a:spcAft>
                          <a:spcPts val="0"/>
                        </a:spcAft>
                        <a:buNone/>
                      </a:pPr>
                      <a:r>
                        <a:t/>
                      </a:r>
                      <a:endParaRPr sz="7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700"/>
                        <a:t>ProRes</a:t>
                      </a:r>
                      <a:endParaRPr sz="700"/>
                    </a:p>
                    <a:p>
                      <a:pPr indent="0" lvl="0" marL="0" rtl="0" algn="l">
                        <a:spcBef>
                          <a:spcPts val="0"/>
                        </a:spcBef>
                        <a:spcAft>
                          <a:spcPts val="0"/>
                        </a:spcAft>
                        <a:buNone/>
                      </a:pPr>
                      <a:r>
                        <a:t/>
                      </a:r>
                      <a:endParaRPr sz="7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700"/>
                        <a:t>Maintains quality during editing; optimized for speed</a:t>
                      </a:r>
                      <a:endParaRPr sz="700"/>
                    </a:p>
                    <a:p>
                      <a:pPr indent="0" lvl="0" marL="0" rtl="0" algn="l">
                        <a:spcBef>
                          <a:spcPts val="0"/>
                        </a:spcBef>
                        <a:spcAft>
                          <a:spcPts val="0"/>
                        </a:spcAft>
                        <a:buNone/>
                      </a:pPr>
                      <a:r>
                        <a:t/>
                      </a:r>
                      <a:endParaRPr sz="700"/>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sz="700"/>
                        <a:t>Archiving for Legacy Systems</a:t>
                      </a:r>
                      <a:endParaRPr sz="700"/>
                    </a:p>
                    <a:p>
                      <a:pPr indent="0" lvl="0" marL="0" rtl="0" algn="l">
                        <a:spcBef>
                          <a:spcPts val="0"/>
                        </a:spcBef>
                        <a:spcAft>
                          <a:spcPts val="0"/>
                        </a:spcAft>
                        <a:buNone/>
                      </a:pPr>
                      <a:r>
                        <a:t/>
                      </a:r>
                      <a:endParaRPr sz="7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700"/>
                        <a:t>MPEG-2</a:t>
                      </a:r>
                      <a:endParaRPr sz="700"/>
                    </a:p>
                    <a:p>
                      <a:pPr indent="0" lvl="0" marL="0" rtl="0" algn="l">
                        <a:spcBef>
                          <a:spcPts val="0"/>
                        </a:spcBef>
                        <a:spcAft>
                          <a:spcPts val="0"/>
                        </a:spcAft>
                        <a:buNone/>
                      </a:pPr>
                      <a:r>
                        <a:t/>
                      </a:r>
                      <a:endParaRPr sz="7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700"/>
                        <a:t>Supported by DVD players and older broadcast systems</a:t>
                      </a:r>
                      <a:endParaRPr sz="700"/>
                    </a:p>
                    <a:p>
                      <a:pPr indent="0" lvl="0" marL="0" rtl="0" algn="l">
                        <a:spcBef>
                          <a:spcPts val="0"/>
                        </a:spcBef>
                        <a:spcAft>
                          <a:spcPts val="0"/>
                        </a:spcAft>
                        <a:buNone/>
                      </a:pPr>
                      <a:r>
                        <a:t/>
                      </a:r>
                      <a:endParaRPr sz="700"/>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sz="700"/>
                        <a:t>YouTube Uploads</a:t>
                      </a:r>
                      <a:endParaRPr sz="700"/>
                    </a:p>
                    <a:p>
                      <a:pPr indent="0" lvl="0" marL="0" rtl="0" algn="l">
                        <a:spcBef>
                          <a:spcPts val="0"/>
                        </a:spcBef>
                        <a:spcAft>
                          <a:spcPts val="0"/>
                        </a:spcAft>
                        <a:buNone/>
                      </a:pPr>
                      <a:r>
                        <a:t/>
                      </a:r>
                      <a:endParaRPr sz="7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700"/>
                        <a:t>VP9 / AV1</a:t>
                      </a:r>
                      <a:endParaRPr sz="700"/>
                    </a:p>
                    <a:p>
                      <a:pPr indent="0" lvl="0" marL="0" rtl="0" algn="l">
                        <a:spcBef>
                          <a:spcPts val="0"/>
                        </a:spcBef>
                        <a:spcAft>
                          <a:spcPts val="0"/>
                        </a:spcAft>
                        <a:buNone/>
                      </a:pPr>
                      <a:r>
                        <a:t/>
                      </a:r>
                      <a:endParaRPr sz="7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700"/>
                        <a:t>Google prefers open codecs; ensures optimal streaming quality</a:t>
                      </a:r>
                      <a:endParaRPr sz="700"/>
                    </a:p>
                    <a:p>
                      <a:pPr indent="0" lvl="0" marL="0" rtl="0" algn="l">
                        <a:spcBef>
                          <a:spcPts val="0"/>
                        </a:spcBef>
                        <a:spcAft>
                          <a:spcPts val="0"/>
                        </a:spcAft>
                        <a:buNone/>
                      </a:pPr>
                      <a:r>
                        <a:t/>
                      </a:r>
                      <a:endParaRPr sz="700"/>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sz="700"/>
                        <a:t>Browser-based Playback</a:t>
                      </a:r>
                      <a:endParaRPr sz="700"/>
                    </a:p>
                    <a:p>
                      <a:pPr indent="0" lvl="0" marL="0" rtl="0" algn="l">
                        <a:spcBef>
                          <a:spcPts val="0"/>
                        </a:spcBef>
                        <a:spcAft>
                          <a:spcPts val="0"/>
                        </a:spcAft>
                        <a:buNone/>
                      </a:pPr>
                      <a:r>
                        <a:t/>
                      </a:r>
                      <a:endParaRPr sz="7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700"/>
                        <a:t>H.264 / VP9 / AV1</a:t>
                      </a:r>
                      <a:endParaRPr sz="700"/>
                    </a:p>
                    <a:p>
                      <a:pPr indent="0" lvl="0" marL="0" rtl="0" algn="l">
                        <a:spcBef>
                          <a:spcPts val="0"/>
                        </a:spcBef>
                        <a:spcAft>
                          <a:spcPts val="0"/>
                        </a:spcAft>
                        <a:buNone/>
                      </a:pPr>
                      <a:r>
                        <a:t/>
                      </a:r>
                      <a:endParaRPr sz="700"/>
                    </a:p>
                  </a:txBody>
                  <a:tcPr marT="91425" marB="91425" marR="91425" marL="91425"/>
                </a:tc>
                <a:tc>
                  <a:txBody>
                    <a:bodyPr/>
                    <a:lstStyle/>
                    <a:p>
                      <a:pPr indent="0" lvl="0" marL="0" rtl="0" algn="l">
                        <a:spcBef>
                          <a:spcPts val="0"/>
                        </a:spcBef>
                        <a:spcAft>
                          <a:spcPts val="0"/>
                        </a:spcAft>
                        <a:buNone/>
                      </a:pPr>
                      <a:r>
                        <a:rPr lang="en" sz="1000"/>
                        <a:t>Most browsers support these codecs natively</a:t>
                      </a:r>
                      <a:endParaRPr sz="300"/>
                    </a:p>
                  </a:txBody>
                  <a:tcPr marT="91425" marB="91425" marR="91425" marL="91425"/>
                </a:tc>
              </a:tr>
            </a:tbl>
          </a:graphicData>
        </a:graphic>
      </p:graphicFrame>
      <p:graphicFrame>
        <p:nvGraphicFramePr>
          <p:cNvPr id="170" name="Google Shape;170;p33"/>
          <p:cNvGraphicFramePr/>
          <p:nvPr/>
        </p:nvGraphicFramePr>
        <p:xfrm>
          <a:off x="304800" y="304800"/>
          <a:ext cx="3000000" cy="3000000"/>
        </p:xfrm>
        <a:graphic>
          <a:graphicData uri="http://schemas.openxmlformats.org/drawingml/2006/table">
            <a:tbl>
              <a:tblPr>
                <a:noFill/>
                <a:tableStyleId>{E09A7737-C697-4227-A025-B86245847DD3}</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4"/>
          <p:cNvSpPr txBox="1"/>
          <p:nvPr/>
        </p:nvSpPr>
        <p:spPr>
          <a:xfrm>
            <a:off x="0" y="0"/>
            <a:ext cx="8661900" cy="1894500"/>
          </a:xfrm>
          <a:prstGeom prst="rect">
            <a:avLst/>
          </a:prstGeom>
          <a:noFill/>
          <a:ln>
            <a:noFill/>
          </a:ln>
        </p:spPr>
        <p:txBody>
          <a:bodyPr anchorCtr="0" anchor="t" bIns="91425" lIns="91425" spcFirstLastPara="1" rIns="91425" wrap="square" tIns="91425">
            <a:spAutoFit/>
          </a:bodyPr>
          <a:lstStyle/>
          <a:p>
            <a:pPr indent="0" lvl="0" marL="0" rtl="0" algn="l">
              <a:lnSpc>
                <a:spcPct val="155556"/>
              </a:lnSpc>
              <a:spcBef>
                <a:spcPts val="2400"/>
              </a:spcBef>
              <a:spcAft>
                <a:spcPts val="0"/>
              </a:spcAft>
              <a:buNone/>
            </a:pPr>
            <a:r>
              <a:rPr b="1" lang="en" sz="1350">
                <a:solidFill>
                  <a:srgbClr val="1E262E"/>
                </a:solidFill>
                <a:highlight>
                  <a:srgbClr val="FAFAFA"/>
                </a:highlight>
              </a:rPr>
              <a:t>What’s the Difference Between a Codec and a Container?</a:t>
            </a:r>
            <a:endParaRPr b="1" sz="1350">
              <a:solidFill>
                <a:srgbClr val="1E262E"/>
              </a:solidFill>
              <a:highlight>
                <a:srgbClr val="FAFAFA"/>
              </a:highlight>
            </a:endParaRPr>
          </a:p>
          <a:p>
            <a:pPr indent="0" lvl="0" marL="0" rtl="0" algn="l">
              <a:lnSpc>
                <a:spcPct val="115000"/>
              </a:lnSpc>
              <a:spcBef>
                <a:spcPts val="1800"/>
              </a:spcBef>
              <a:spcAft>
                <a:spcPts val="0"/>
              </a:spcAft>
              <a:buNone/>
            </a:pPr>
            <a:r>
              <a:rPr lang="en" sz="1350">
                <a:solidFill>
                  <a:srgbClr val="1E262E"/>
                </a:solidFill>
                <a:highlight>
                  <a:srgbClr val="FAFAFA"/>
                </a:highlight>
              </a:rPr>
              <a:t>A codec compresses and decompresses videos to make them easier to store and transmit. A container format “holds” the compressed video data and packages it into a single file. It also contains other data like audio, subtitles, and metadata. Common file formats include MP4, MKV, and MOV.</a:t>
            </a:r>
            <a:endParaRPr sz="1350">
              <a:solidFill>
                <a:srgbClr val="1E262E"/>
              </a:solidFill>
              <a:highlight>
                <a:srgbClr val="FAFAFA"/>
              </a:highlight>
            </a:endParaRPr>
          </a:p>
          <a:p>
            <a:pPr indent="0" lvl="0" marL="0" rtl="0" algn="l">
              <a:lnSpc>
                <a:spcPct val="115000"/>
              </a:lnSpc>
              <a:spcBef>
                <a:spcPts val="1800"/>
              </a:spcBef>
              <a:spcAft>
                <a:spcPts val="0"/>
              </a:spcAft>
              <a:buNone/>
            </a:pPr>
            <a:r>
              <a:t/>
            </a:r>
            <a:endParaRPr sz="1350">
              <a:solidFill>
                <a:srgbClr val="1E262E"/>
              </a:solidFill>
              <a:highlight>
                <a:srgbClr val="FAFAFA"/>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3333"/>
              </a:lnSpc>
              <a:spcBef>
                <a:spcPts val="5300"/>
              </a:spcBef>
              <a:spcAft>
                <a:spcPts val="3000"/>
              </a:spcAft>
              <a:buClr>
                <a:schemeClr val="dk1"/>
              </a:buClr>
              <a:buSzPct val="38596"/>
              <a:buFont typeface="Arial"/>
              <a:buNone/>
            </a:pPr>
            <a:r>
              <a:rPr lang="en" sz="2850">
                <a:highlight>
                  <a:srgbClr val="FAFAFA"/>
                </a:highlight>
              </a:rPr>
              <a:t>Types of Video Compression</a:t>
            </a:r>
            <a:endParaRPr/>
          </a:p>
        </p:txBody>
      </p:sp>
      <p:sp>
        <p:nvSpPr>
          <p:cNvPr id="67" name="Google Shape;67;p15"/>
          <p:cNvSpPr txBox="1"/>
          <p:nvPr>
            <p:ph idx="1" type="body"/>
          </p:nvPr>
        </p:nvSpPr>
        <p:spPr>
          <a:xfrm>
            <a:off x="311700" y="1152475"/>
            <a:ext cx="8676600" cy="3875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523"/>
              <a:buFont typeface="Arial"/>
              <a:buNone/>
            </a:pPr>
            <a:r>
              <a:rPr lang="en" sz="1241">
                <a:solidFill>
                  <a:srgbClr val="1E262E"/>
                </a:solidFill>
                <a:highlight>
                  <a:srgbClr val="FAFAFA"/>
                </a:highlight>
              </a:rPr>
              <a:t>There are two types of </a:t>
            </a:r>
            <a:r>
              <a:rPr lang="en" sz="1241">
                <a:solidFill>
                  <a:srgbClr val="005FFF"/>
                </a:solidFill>
                <a:highlight>
                  <a:srgbClr val="FAFAFA"/>
                </a:highlight>
                <a:uFill>
                  <a:noFill/>
                </a:uFill>
                <a:hlinkClick r:id="rId3">
                  <a:extLst>
                    <a:ext uri="{A12FA001-AC4F-418D-AE19-62706E023703}">
                      <ahyp:hlinkClr val="tx"/>
                    </a:ext>
                  </a:extLst>
                </a:hlinkClick>
              </a:rPr>
              <a:t>video compression</a:t>
            </a:r>
            <a:r>
              <a:rPr lang="en" sz="1241">
                <a:solidFill>
                  <a:srgbClr val="1E262E"/>
                </a:solidFill>
                <a:highlight>
                  <a:srgbClr val="FAFAFA"/>
                </a:highlight>
              </a:rPr>
              <a:t>: lossy and lossless. Both reduce video file sizes, but they do so in different ways.</a:t>
            </a:r>
            <a:endParaRPr sz="1241">
              <a:solidFill>
                <a:srgbClr val="1E262E"/>
              </a:solidFill>
              <a:highlight>
                <a:srgbClr val="FAFAFA"/>
              </a:highlight>
            </a:endParaRPr>
          </a:p>
          <a:p>
            <a:pPr indent="0" lvl="0" marL="0" rtl="0" algn="l">
              <a:lnSpc>
                <a:spcPct val="130000"/>
              </a:lnSpc>
              <a:spcBef>
                <a:spcPts val="2900"/>
              </a:spcBef>
              <a:spcAft>
                <a:spcPts val="0"/>
              </a:spcAft>
              <a:buClr>
                <a:schemeClr val="dk1"/>
              </a:buClr>
              <a:buSzPts val="523"/>
              <a:buFont typeface="Arial"/>
              <a:buNone/>
            </a:pPr>
            <a:r>
              <a:rPr b="1" lang="en" sz="1431">
                <a:solidFill>
                  <a:schemeClr val="dk1"/>
                </a:solidFill>
                <a:highlight>
                  <a:srgbClr val="FAFAFA"/>
                </a:highlight>
              </a:rPr>
              <a:t>Lossy compression</a:t>
            </a:r>
            <a:endParaRPr b="1" sz="1431">
              <a:solidFill>
                <a:schemeClr val="dk1"/>
              </a:solidFill>
              <a:highlight>
                <a:srgbClr val="FAFAFA"/>
              </a:highlight>
            </a:endParaRPr>
          </a:p>
          <a:p>
            <a:pPr indent="0" lvl="0" marL="0" rtl="0" algn="l">
              <a:lnSpc>
                <a:spcPct val="95000"/>
              </a:lnSpc>
              <a:spcBef>
                <a:spcPts val="1200"/>
              </a:spcBef>
              <a:spcAft>
                <a:spcPts val="0"/>
              </a:spcAft>
              <a:buClr>
                <a:schemeClr val="dk1"/>
              </a:buClr>
              <a:buSzPts val="523"/>
              <a:buFont typeface="Arial"/>
              <a:buNone/>
            </a:pPr>
            <a:r>
              <a:rPr lang="en" sz="1241">
                <a:solidFill>
                  <a:srgbClr val="1E262E"/>
                </a:solidFill>
                <a:highlight>
                  <a:srgbClr val="FAFAFA"/>
                </a:highlight>
              </a:rPr>
              <a:t>Lossy compression algorithms reduce file sizes by removing certain types of data, especially those less noticeable to the human eye. This method is typically used when the file in question can "afford" to lose some data and when saving on storage space is a priority.</a:t>
            </a:r>
            <a:endParaRPr sz="1241">
              <a:solidFill>
                <a:srgbClr val="1E262E"/>
              </a:solidFill>
              <a:highlight>
                <a:srgbClr val="FAFAFA"/>
              </a:highlight>
            </a:endParaRPr>
          </a:p>
          <a:p>
            <a:pPr indent="0" lvl="0" marL="0" rtl="0" algn="l">
              <a:lnSpc>
                <a:spcPct val="95000"/>
              </a:lnSpc>
              <a:spcBef>
                <a:spcPts val="1800"/>
              </a:spcBef>
              <a:spcAft>
                <a:spcPts val="0"/>
              </a:spcAft>
              <a:buClr>
                <a:schemeClr val="dk1"/>
              </a:buClr>
              <a:buSzPts val="523"/>
              <a:buFont typeface="Arial"/>
              <a:buNone/>
            </a:pPr>
            <a:r>
              <a:rPr lang="en" sz="1241">
                <a:solidFill>
                  <a:srgbClr val="1E262E"/>
                </a:solidFill>
                <a:highlight>
                  <a:srgbClr val="FAFAFA"/>
                </a:highlight>
              </a:rPr>
              <a:t>The downside of lossy compression is a loss in video playback quality. However, the trade-off is smaller file sizes and faster transmission rates.</a:t>
            </a:r>
            <a:endParaRPr sz="1241">
              <a:solidFill>
                <a:srgbClr val="1E262E"/>
              </a:solidFill>
              <a:highlight>
                <a:srgbClr val="FAFAFA"/>
              </a:highlight>
            </a:endParaRPr>
          </a:p>
          <a:p>
            <a:pPr indent="0" lvl="0" marL="0" rtl="0" algn="l">
              <a:lnSpc>
                <a:spcPct val="130000"/>
              </a:lnSpc>
              <a:spcBef>
                <a:spcPts val="2900"/>
              </a:spcBef>
              <a:spcAft>
                <a:spcPts val="0"/>
              </a:spcAft>
              <a:buClr>
                <a:schemeClr val="dk1"/>
              </a:buClr>
              <a:buSzPts val="523"/>
              <a:buFont typeface="Arial"/>
              <a:buNone/>
            </a:pPr>
            <a:r>
              <a:rPr b="1" lang="en" sz="1431">
                <a:solidFill>
                  <a:schemeClr val="dk1"/>
                </a:solidFill>
                <a:highlight>
                  <a:srgbClr val="FAFAFA"/>
                </a:highlight>
              </a:rPr>
              <a:t>Lossless compression</a:t>
            </a:r>
            <a:endParaRPr b="1" sz="1431">
              <a:solidFill>
                <a:schemeClr val="dk1"/>
              </a:solidFill>
              <a:highlight>
                <a:srgbClr val="FAFAFA"/>
              </a:highlight>
            </a:endParaRPr>
          </a:p>
          <a:p>
            <a:pPr indent="0" lvl="0" marL="0" rtl="0" algn="l">
              <a:lnSpc>
                <a:spcPct val="95000"/>
              </a:lnSpc>
              <a:spcBef>
                <a:spcPts val="1200"/>
              </a:spcBef>
              <a:spcAft>
                <a:spcPts val="0"/>
              </a:spcAft>
              <a:buClr>
                <a:schemeClr val="dk1"/>
              </a:buClr>
              <a:buSzPts val="523"/>
              <a:buFont typeface="Arial"/>
              <a:buNone/>
            </a:pPr>
            <a:r>
              <a:rPr lang="en" sz="1241">
                <a:solidFill>
                  <a:srgbClr val="1E262E"/>
                </a:solidFill>
                <a:highlight>
                  <a:srgbClr val="FAFAFA"/>
                </a:highlight>
              </a:rPr>
              <a:t>Lossless compression algorithms reduce file sizes by eliminating redundant data. They can be restored to their original format after being decompressed. This type of video compression means you won't save as much space, but it's ideal for archival purposes.</a:t>
            </a:r>
            <a:endParaRPr sz="1241">
              <a:solidFill>
                <a:srgbClr val="1E262E"/>
              </a:solidFill>
              <a:highlight>
                <a:srgbClr val="FAFAFA"/>
              </a:highlight>
            </a:endParaRPr>
          </a:p>
          <a:p>
            <a:pPr indent="0" lvl="0" marL="0" rtl="0" algn="l">
              <a:lnSpc>
                <a:spcPct val="95000"/>
              </a:lnSpc>
              <a:spcBef>
                <a:spcPts val="1800"/>
              </a:spcBef>
              <a:spcAft>
                <a:spcPts val="1200"/>
              </a:spcAft>
              <a:buSzPts val="523"/>
              <a:buNone/>
            </a:pPr>
            <a:r>
              <a:t/>
            </a:r>
            <a:endParaRPr sz="145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89600" cy="91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1E262E"/>
                </a:solidFill>
                <a:highlight>
                  <a:srgbClr val="FAFAFA"/>
                </a:highlight>
              </a:rPr>
              <a:t>The type of video compression you use will largely depend on your use case. If you need to free up disk space and don't mind lower-quality playback, then opt for lossy compression. If you want to preserve the quality of the original video and don't want to lose any data, then choosing lossless is your best option.</a:t>
            </a:r>
            <a:endParaRPr/>
          </a:p>
        </p:txBody>
      </p:sp>
      <p:pic>
        <p:nvPicPr>
          <p:cNvPr id="73" name="Google Shape;73;p16"/>
          <p:cNvPicPr preferRelativeResize="0"/>
          <p:nvPr/>
        </p:nvPicPr>
        <p:blipFill>
          <a:blip r:embed="rId3">
            <a:alphaModFix/>
          </a:blip>
          <a:stretch>
            <a:fillRect/>
          </a:stretch>
        </p:blipFill>
        <p:spPr>
          <a:xfrm>
            <a:off x="1884575" y="1705321"/>
            <a:ext cx="4051374" cy="27562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3333"/>
              </a:lnSpc>
              <a:spcBef>
                <a:spcPts val="5300"/>
              </a:spcBef>
              <a:spcAft>
                <a:spcPts val="0"/>
              </a:spcAft>
              <a:buClr>
                <a:schemeClr val="dk1"/>
              </a:buClr>
              <a:buSzPct val="38596"/>
              <a:buFont typeface="Arial"/>
              <a:buNone/>
            </a:pPr>
            <a:r>
              <a:rPr lang="en" sz="2850">
                <a:highlight>
                  <a:srgbClr val="FAFAFA"/>
                </a:highlight>
              </a:rPr>
              <a:t>How Do Codecs Work?</a:t>
            </a:r>
            <a:endParaRPr sz="2850">
              <a:highlight>
                <a:srgbClr val="FAFAFA"/>
              </a:highlight>
            </a:endParaRPr>
          </a:p>
          <a:p>
            <a:pPr indent="0" lvl="0" marL="0" rtl="0" algn="l">
              <a:lnSpc>
                <a:spcPct val="115000"/>
              </a:lnSpc>
              <a:spcBef>
                <a:spcPts val="3000"/>
              </a:spcBef>
              <a:spcAft>
                <a:spcPts val="0"/>
              </a:spcAft>
              <a:buClr>
                <a:schemeClr val="dk1"/>
              </a:buClr>
              <a:buSzPct val="100000"/>
              <a:buFont typeface="Arial"/>
              <a:buNone/>
            </a:pPr>
            <a:r>
              <a:t/>
            </a:r>
            <a:endParaRPr sz="1100"/>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1800"/>
              </a:spcBef>
              <a:spcAft>
                <a:spcPts val="0"/>
              </a:spcAft>
              <a:buClr>
                <a:schemeClr val="dk1"/>
              </a:buClr>
              <a:buSzPct val="81481"/>
              <a:buFont typeface="Arial"/>
              <a:buNone/>
            </a:pPr>
            <a:r>
              <a:rPr lang="en" sz="1350">
                <a:solidFill>
                  <a:srgbClr val="1E262E"/>
                </a:solidFill>
                <a:highlight>
                  <a:srgbClr val="FAFAFA"/>
                </a:highlight>
              </a:rPr>
              <a:t>There are two widely used compression techniques:</a:t>
            </a:r>
            <a:endParaRPr sz="1350">
              <a:solidFill>
                <a:srgbClr val="1E262E"/>
              </a:solidFill>
              <a:highlight>
                <a:srgbClr val="FAFAFA"/>
              </a:highlight>
            </a:endParaRPr>
          </a:p>
          <a:p>
            <a:pPr indent="-295036" lvl="0" marL="457200" rtl="0" algn="l">
              <a:lnSpc>
                <a:spcPct val="150000"/>
              </a:lnSpc>
              <a:spcBef>
                <a:spcPts val="2700"/>
              </a:spcBef>
              <a:spcAft>
                <a:spcPts val="0"/>
              </a:spcAft>
              <a:buClr>
                <a:srgbClr val="1E262E"/>
              </a:buClr>
              <a:buSzPct val="100000"/>
              <a:buChar char="●"/>
            </a:pPr>
            <a:r>
              <a:rPr lang="en" sz="1350">
                <a:solidFill>
                  <a:srgbClr val="1E262E"/>
                </a:solidFill>
                <a:highlight>
                  <a:srgbClr val="FAFAFA"/>
                </a:highlight>
              </a:rPr>
              <a:t>Intraframe: Intraframe compression, also known as spatial compression, compresses each frame in a video individually and looks for any redundancies to reduce data. For example, a blue sky has nearly identical pixel data, so a block of a uniform color can represent those areas to cut down on file size. This compression technique is effective at reducing file sizes while maintaining high image quality.</a:t>
            </a:r>
            <a:endParaRPr sz="1350">
              <a:solidFill>
                <a:srgbClr val="1E262E"/>
              </a:solidFill>
              <a:highlight>
                <a:srgbClr val="FAFAFA"/>
              </a:highlight>
            </a:endParaRPr>
          </a:p>
          <a:p>
            <a:pPr indent="-295036" lvl="0" marL="457200" rtl="0" algn="l">
              <a:lnSpc>
                <a:spcPct val="150000"/>
              </a:lnSpc>
              <a:spcBef>
                <a:spcPts val="0"/>
              </a:spcBef>
              <a:spcAft>
                <a:spcPts val="0"/>
              </a:spcAft>
              <a:buClr>
                <a:srgbClr val="1E262E"/>
              </a:buClr>
              <a:buSzPct val="100000"/>
              <a:buChar char="●"/>
            </a:pPr>
            <a:r>
              <a:t/>
            </a:r>
            <a:endParaRPr sz="1350">
              <a:solidFill>
                <a:srgbClr val="1E262E"/>
              </a:solidFill>
              <a:highlight>
                <a:srgbClr val="FAFAFA"/>
              </a:highlight>
            </a:endParaRPr>
          </a:p>
          <a:p>
            <a:pPr indent="-295036" lvl="0" marL="457200" rtl="0" algn="l">
              <a:lnSpc>
                <a:spcPct val="150000"/>
              </a:lnSpc>
              <a:spcBef>
                <a:spcPts val="0"/>
              </a:spcBef>
              <a:spcAft>
                <a:spcPts val="0"/>
              </a:spcAft>
              <a:buClr>
                <a:srgbClr val="1E262E"/>
              </a:buClr>
              <a:buSzPct val="100000"/>
              <a:buChar char="●"/>
            </a:pPr>
            <a:r>
              <a:rPr lang="en" sz="1350">
                <a:solidFill>
                  <a:srgbClr val="1E262E"/>
                </a:solidFill>
                <a:highlight>
                  <a:srgbClr val="FAFAFA"/>
                </a:highlight>
              </a:rPr>
              <a:t>Interframe: Interframe compression, also known as temporal compression, uses a more complex technique to reduce file sizes. Instead of compressing each frame individually, it only encodes the differences in subsequent frames. This technique delivers more compression than intraframe compression.</a:t>
            </a:r>
            <a:endParaRPr sz="1350">
              <a:solidFill>
                <a:srgbClr val="1E262E"/>
              </a:solidFill>
              <a:highlight>
                <a:srgbClr val="FAFAFA"/>
              </a:highlight>
            </a:endParaRPr>
          </a:p>
          <a:p>
            <a:pPr indent="0" lvl="0" marL="457200" rtl="0" algn="l">
              <a:spcBef>
                <a:spcPts val="2700"/>
              </a:spcBef>
              <a:spcAft>
                <a:spcPts val="0"/>
              </a:spcAft>
              <a:buNone/>
            </a:pPr>
            <a:r>
              <a:t/>
            </a:r>
            <a:endParaRPr sz="1350">
              <a:solidFill>
                <a:srgbClr val="1E262E"/>
              </a:solidFill>
              <a:highlight>
                <a:srgbClr val="FAFAFA"/>
              </a:highlight>
            </a:endParaRPr>
          </a:p>
          <a:p>
            <a:pPr indent="0" lvl="0" marL="0" rtl="0" algn="l">
              <a:spcBef>
                <a:spcPts val="18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972175" y="732775"/>
            <a:ext cx="6210300" cy="3552825"/>
          </a:xfrm>
          <a:prstGeom prst="rect">
            <a:avLst/>
          </a:prstGeom>
          <a:noFill/>
          <a:ln cap="flat" cmpd="sng">
            <a:solidFill>
              <a:srgbClr val="000000"/>
            </a:solidFill>
            <a:prstDash val="solid"/>
            <a:miter lim="8000"/>
            <a:headEnd len="sm" w="sm" type="none"/>
            <a:tailEnd len="sm" w="sm" type="none"/>
          </a:ln>
        </p:spPr>
      </p:pic>
      <p:sp>
        <p:nvSpPr>
          <p:cNvPr id="85" name="Google Shape;85;p18"/>
          <p:cNvSpPr txBox="1"/>
          <p:nvPr/>
        </p:nvSpPr>
        <p:spPr>
          <a:xfrm>
            <a:off x="304800" y="304800"/>
            <a:ext cx="7566300" cy="536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800"/>
              </a:spcBef>
              <a:spcAft>
                <a:spcPts val="1800"/>
              </a:spcAft>
              <a:buNone/>
            </a:pPr>
            <a:r>
              <a:rPr lang="en" sz="1350">
                <a:solidFill>
                  <a:srgbClr val="1E262E"/>
                </a:solidFill>
                <a:highlight>
                  <a:srgbClr val="FAFAFA"/>
                </a:highlight>
              </a:rPr>
              <a:t>Here's a graphic that illustrates these two compression techniques:</a:t>
            </a:r>
            <a:endParaRPr sz="1350">
              <a:solidFill>
                <a:srgbClr val="1E262E"/>
              </a:solidFill>
              <a:highlight>
                <a:srgbClr val="FAFAFA"/>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frames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100000"/>
              <a:buFont typeface="Arial"/>
              <a:buNone/>
            </a:pPr>
            <a:r>
              <a:rPr b="1" lang="en" sz="1100">
                <a:solidFill>
                  <a:schemeClr val="dk1"/>
                </a:solidFill>
              </a:rPr>
              <a:t>I-Frame (Intra-coded Frame)</a:t>
            </a:r>
            <a:r>
              <a:rPr lang="en" sz="1100">
                <a:solidFill>
                  <a:schemeClr val="dk1"/>
                </a:solidFill>
              </a:rPr>
              <a:t>:</a:t>
            </a:r>
            <a:endParaRPr sz="1100">
              <a:solidFill>
                <a:schemeClr val="dk1"/>
              </a:solidFill>
            </a:endParaRPr>
          </a:p>
          <a:p>
            <a:pPr indent="-277495" lvl="0" marL="457200" rtl="0" algn="l">
              <a:spcBef>
                <a:spcPts val="1200"/>
              </a:spcBef>
              <a:spcAft>
                <a:spcPts val="0"/>
              </a:spcAft>
              <a:buClr>
                <a:schemeClr val="dk1"/>
              </a:buClr>
              <a:buSzPct val="100000"/>
              <a:buChar char="●"/>
            </a:pPr>
            <a:r>
              <a:rPr lang="en" sz="1100">
                <a:solidFill>
                  <a:schemeClr val="dk1"/>
                </a:solidFill>
              </a:rPr>
              <a:t>Also known as a keyframe.</a:t>
            </a:r>
            <a:endParaRPr sz="1100">
              <a:solidFill>
                <a:schemeClr val="dk1"/>
              </a:solidFill>
            </a:endParaRPr>
          </a:p>
          <a:p>
            <a:pPr indent="-277495" lvl="0" marL="457200" rtl="0" algn="l">
              <a:spcBef>
                <a:spcPts val="0"/>
              </a:spcBef>
              <a:spcAft>
                <a:spcPts val="0"/>
              </a:spcAft>
              <a:buClr>
                <a:schemeClr val="dk1"/>
              </a:buClr>
              <a:buSzPct val="100000"/>
              <a:buChar char="●"/>
            </a:pPr>
            <a:r>
              <a:rPr lang="en" sz="1100">
                <a:solidFill>
                  <a:schemeClr val="dk1"/>
                </a:solidFill>
              </a:rPr>
              <a:t>Encoded independently without reference to other frames.</a:t>
            </a:r>
            <a:endParaRPr sz="1100">
              <a:solidFill>
                <a:schemeClr val="dk1"/>
              </a:solidFill>
            </a:endParaRPr>
          </a:p>
          <a:p>
            <a:pPr indent="-277495" lvl="0" marL="457200" rtl="0" algn="l">
              <a:spcBef>
                <a:spcPts val="0"/>
              </a:spcBef>
              <a:spcAft>
                <a:spcPts val="0"/>
              </a:spcAft>
              <a:buClr>
                <a:schemeClr val="dk1"/>
              </a:buClr>
              <a:buSzPct val="100000"/>
              <a:buChar char="●"/>
            </a:pPr>
            <a:r>
              <a:rPr lang="en" sz="1100">
                <a:solidFill>
                  <a:schemeClr val="dk1"/>
                </a:solidFill>
              </a:rPr>
              <a:t>Contains a complete image, similar to a standalone picture (like a JPEG).</a:t>
            </a:r>
            <a:endParaRPr sz="1100">
              <a:solidFill>
                <a:schemeClr val="dk1"/>
              </a:solidFill>
            </a:endParaRPr>
          </a:p>
          <a:p>
            <a:pPr indent="-277495" lvl="0" marL="457200" rtl="0" algn="l">
              <a:spcBef>
                <a:spcPts val="0"/>
              </a:spcBef>
              <a:spcAft>
                <a:spcPts val="0"/>
              </a:spcAft>
              <a:buClr>
                <a:schemeClr val="dk1"/>
              </a:buClr>
              <a:buSzPct val="100000"/>
              <a:buChar char="●"/>
            </a:pPr>
            <a:r>
              <a:rPr lang="en" sz="1100">
                <a:solidFill>
                  <a:schemeClr val="dk1"/>
                </a:solidFill>
              </a:rPr>
              <a:t>Used as a reference point for other frames.</a:t>
            </a:r>
            <a:endParaRPr sz="1100">
              <a:solidFill>
                <a:schemeClr val="dk1"/>
              </a:solidFill>
            </a:endParaRPr>
          </a:p>
          <a:p>
            <a:pPr indent="-277495" lvl="0" marL="457200" rtl="0" algn="l">
              <a:spcBef>
                <a:spcPts val="0"/>
              </a:spcBef>
              <a:spcAft>
                <a:spcPts val="0"/>
              </a:spcAft>
              <a:buClr>
                <a:schemeClr val="dk1"/>
              </a:buClr>
              <a:buSzPct val="100000"/>
              <a:buChar char="●"/>
            </a:pPr>
            <a:r>
              <a:rPr lang="en" sz="1100">
                <a:solidFill>
                  <a:schemeClr val="dk1"/>
                </a:solidFill>
              </a:rPr>
              <a:t>High data size but essential for random access and error recovery.</a:t>
            </a:r>
            <a:endParaRPr sz="1100">
              <a:solidFill>
                <a:schemeClr val="dk1"/>
              </a:solidFill>
            </a:endParaRPr>
          </a:p>
          <a:p>
            <a:pPr indent="-277495" lvl="0" marL="457200" rtl="0" algn="l">
              <a:spcBef>
                <a:spcPts val="0"/>
              </a:spcBef>
              <a:spcAft>
                <a:spcPts val="0"/>
              </a:spcAft>
              <a:buClr>
                <a:schemeClr val="dk1"/>
              </a:buClr>
              <a:buSzPct val="100000"/>
              <a:buChar char="●"/>
            </a:pPr>
            <a:r>
              <a:rPr lang="en" sz="1100">
                <a:solidFill>
                  <a:schemeClr val="dk1"/>
                </a:solidFill>
              </a:rPr>
              <a:t>Example: Starting point in a video or after a scene change.</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P-Frame (Predicted Frame)</a:t>
            </a:r>
            <a:r>
              <a:rPr lang="en" sz="1100">
                <a:solidFill>
                  <a:schemeClr val="dk1"/>
                </a:solidFill>
              </a:rPr>
              <a:t>:</a:t>
            </a:r>
            <a:endParaRPr sz="1100">
              <a:solidFill>
                <a:schemeClr val="dk1"/>
              </a:solidFill>
            </a:endParaRPr>
          </a:p>
          <a:p>
            <a:pPr indent="-277495" lvl="0" marL="457200" rtl="0" algn="l">
              <a:spcBef>
                <a:spcPts val="1200"/>
              </a:spcBef>
              <a:spcAft>
                <a:spcPts val="0"/>
              </a:spcAft>
              <a:buClr>
                <a:schemeClr val="dk1"/>
              </a:buClr>
              <a:buSzPct val="100000"/>
              <a:buChar char="●"/>
            </a:pPr>
            <a:r>
              <a:rPr lang="en" sz="1100">
                <a:solidFill>
                  <a:schemeClr val="dk1"/>
                </a:solidFill>
              </a:rPr>
              <a:t>Encoded using motion compensation, referencing previous I- or P-frames.</a:t>
            </a:r>
            <a:endParaRPr sz="1100">
              <a:solidFill>
                <a:schemeClr val="dk1"/>
              </a:solidFill>
            </a:endParaRPr>
          </a:p>
          <a:p>
            <a:pPr indent="-277495" lvl="0" marL="457200" rtl="0" algn="l">
              <a:spcBef>
                <a:spcPts val="0"/>
              </a:spcBef>
              <a:spcAft>
                <a:spcPts val="0"/>
              </a:spcAft>
              <a:buClr>
                <a:schemeClr val="dk1"/>
              </a:buClr>
              <a:buSzPct val="100000"/>
              <a:buChar char="●"/>
            </a:pPr>
            <a:r>
              <a:rPr lang="en" sz="1100">
                <a:solidFill>
                  <a:schemeClr val="dk1"/>
                </a:solidFill>
              </a:rPr>
              <a:t>Stores only the differences (residuals) between the current frame and the reference frame.</a:t>
            </a:r>
            <a:endParaRPr sz="1100">
              <a:solidFill>
                <a:schemeClr val="dk1"/>
              </a:solidFill>
            </a:endParaRPr>
          </a:p>
          <a:p>
            <a:pPr indent="-277495" lvl="0" marL="457200" rtl="0" algn="l">
              <a:spcBef>
                <a:spcPts val="0"/>
              </a:spcBef>
              <a:spcAft>
                <a:spcPts val="0"/>
              </a:spcAft>
              <a:buClr>
                <a:schemeClr val="dk1"/>
              </a:buClr>
              <a:buSzPct val="100000"/>
              <a:buChar char="●"/>
            </a:pPr>
            <a:r>
              <a:rPr lang="en" sz="1100">
                <a:solidFill>
                  <a:schemeClr val="dk1"/>
                </a:solidFill>
              </a:rPr>
              <a:t>Smaller data size than I-frames, improving compression.</a:t>
            </a:r>
            <a:endParaRPr sz="1100">
              <a:solidFill>
                <a:schemeClr val="dk1"/>
              </a:solidFill>
            </a:endParaRPr>
          </a:p>
          <a:p>
            <a:pPr indent="-277495" lvl="0" marL="457200" rtl="0" algn="l">
              <a:spcBef>
                <a:spcPts val="0"/>
              </a:spcBef>
              <a:spcAft>
                <a:spcPts val="0"/>
              </a:spcAft>
              <a:buClr>
                <a:schemeClr val="dk1"/>
              </a:buClr>
              <a:buSzPct val="100000"/>
              <a:buChar char="●"/>
            </a:pPr>
            <a:r>
              <a:rPr lang="en" sz="1100">
                <a:solidFill>
                  <a:schemeClr val="dk1"/>
                </a:solidFill>
              </a:rPr>
              <a:t>Dependent on earlier frames, so errors in reference frames can propagate.</a:t>
            </a:r>
            <a:endParaRPr sz="1100">
              <a:solidFill>
                <a:schemeClr val="dk1"/>
              </a:solidFill>
            </a:endParaRPr>
          </a:p>
          <a:p>
            <a:pPr indent="-277495" lvl="0" marL="457200" rtl="0" algn="l">
              <a:spcBef>
                <a:spcPts val="0"/>
              </a:spcBef>
              <a:spcAft>
                <a:spcPts val="0"/>
              </a:spcAft>
              <a:buClr>
                <a:schemeClr val="dk1"/>
              </a:buClr>
              <a:buSzPct val="100000"/>
              <a:buChar char="●"/>
            </a:pPr>
            <a:r>
              <a:rPr lang="en" sz="1100">
                <a:solidFill>
                  <a:schemeClr val="dk1"/>
                </a:solidFill>
              </a:rPr>
              <a:t>Example: Used for gradual changes in a scene, like object movement.</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B-Frame (Bi-directionally Predicted Frame)</a:t>
            </a:r>
            <a:r>
              <a:rPr lang="en" sz="1100">
                <a:solidFill>
                  <a:schemeClr val="dk1"/>
                </a:solidFill>
              </a:rPr>
              <a:t>:</a:t>
            </a:r>
            <a:endParaRPr sz="1100">
              <a:solidFill>
                <a:schemeClr val="dk1"/>
              </a:solidFill>
            </a:endParaRPr>
          </a:p>
          <a:p>
            <a:pPr indent="-277495" lvl="0" marL="457200" rtl="0" algn="l">
              <a:spcBef>
                <a:spcPts val="1200"/>
              </a:spcBef>
              <a:spcAft>
                <a:spcPts val="0"/>
              </a:spcAft>
              <a:buClr>
                <a:schemeClr val="dk1"/>
              </a:buClr>
              <a:buSzPct val="100000"/>
              <a:buChar char="●"/>
            </a:pPr>
            <a:r>
              <a:rPr lang="en" sz="1100">
                <a:solidFill>
                  <a:schemeClr val="dk1"/>
                </a:solidFill>
              </a:rPr>
              <a:t>Encoded using motion compensation, referencing both previous and future frames (I- or P-frames).</a:t>
            </a:r>
            <a:endParaRPr sz="1100">
              <a:solidFill>
                <a:schemeClr val="dk1"/>
              </a:solidFill>
            </a:endParaRPr>
          </a:p>
          <a:p>
            <a:pPr indent="-277495" lvl="0" marL="457200" rtl="0" algn="l">
              <a:spcBef>
                <a:spcPts val="0"/>
              </a:spcBef>
              <a:spcAft>
                <a:spcPts val="0"/>
              </a:spcAft>
              <a:buClr>
                <a:schemeClr val="dk1"/>
              </a:buClr>
              <a:buSzPct val="100000"/>
              <a:buChar char="●"/>
            </a:pPr>
            <a:r>
              <a:rPr lang="en" sz="1100">
                <a:solidFill>
                  <a:schemeClr val="dk1"/>
                </a:solidFill>
              </a:rPr>
              <a:t>Stores differences from both past and future frames, achieving the highest compression.</a:t>
            </a:r>
            <a:endParaRPr sz="1100">
              <a:solidFill>
                <a:schemeClr val="dk1"/>
              </a:solidFill>
            </a:endParaRPr>
          </a:p>
          <a:p>
            <a:pPr indent="-277495" lvl="0" marL="457200" rtl="0" algn="l">
              <a:spcBef>
                <a:spcPts val="0"/>
              </a:spcBef>
              <a:spcAft>
                <a:spcPts val="0"/>
              </a:spcAft>
              <a:buClr>
                <a:schemeClr val="dk1"/>
              </a:buClr>
              <a:buSzPct val="100000"/>
              <a:buChar char="●"/>
            </a:pPr>
            <a:r>
              <a:rPr lang="en" sz="1100">
                <a:solidFill>
                  <a:schemeClr val="dk1"/>
                </a:solidFill>
              </a:rPr>
              <a:t>Smallest data size but requires more processing power to decode (needs to buffer future frames).</a:t>
            </a:r>
            <a:endParaRPr sz="1100">
              <a:solidFill>
                <a:schemeClr val="dk1"/>
              </a:solidFill>
            </a:endParaRPr>
          </a:p>
          <a:p>
            <a:pPr indent="-277495" lvl="0" marL="457200" rtl="0" algn="l">
              <a:spcBef>
                <a:spcPts val="0"/>
              </a:spcBef>
              <a:spcAft>
                <a:spcPts val="0"/>
              </a:spcAft>
              <a:buClr>
                <a:schemeClr val="dk1"/>
              </a:buClr>
              <a:buSzPct val="100000"/>
              <a:buChar char="●"/>
            </a:pPr>
            <a:r>
              <a:rPr lang="en" sz="1100">
                <a:solidFill>
                  <a:schemeClr val="dk1"/>
                </a:solidFill>
              </a:rPr>
              <a:t>Not used as a reference for other frames in most codecs.</a:t>
            </a:r>
            <a:endParaRPr sz="1100">
              <a:solidFill>
                <a:schemeClr val="dk1"/>
              </a:solidFill>
            </a:endParaRPr>
          </a:p>
          <a:p>
            <a:pPr indent="-277495" lvl="0" marL="457200" rtl="0" algn="l">
              <a:spcBef>
                <a:spcPts val="0"/>
              </a:spcBef>
              <a:spcAft>
                <a:spcPts val="0"/>
              </a:spcAft>
              <a:buClr>
                <a:schemeClr val="dk1"/>
              </a:buClr>
              <a:buSzPct val="100000"/>
              <a:buChar char="●"/>
            </a:pPr>
            <a:r>
              <a:rPr lang="en" sz="1100">
                <a:solidFill>
                  <a:schemeClr val="dk1"/>
                </a:solidFill>
              </a:rPr>
              <a:t>Example: Useful in scenes with complex motion or transitions.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Video Codec Work</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SzPts val="275"/>
              <a:buNone/>
            </a:pPr>
            <a:r>
              <a:rPr b="1" lang="en" sz="1075">
                <a:solidFill>
                  <a:schemeClr val="dk1"/>
                </a:solidFill>
              </a:rPr>
              <a:t>1. </a:t>
            </a:r>
            <a:r>
              <a:rPr b="1" lang="en" sz="1075">
                <a:solidFill>
                  <a:schemeClr val="dk1"/>
                </a:solidFill>
              </a:rPr>
              <a:t>Input Video (Raw)</a:t>
            </a:r>
            <a:endParaRPr b="1" sz="1075">
              <a:solidFill>
                <a:schemeClr val="dk1"/>
              </a:solidFill>
            </a:endParaRPr>
          </a:p>
          <a:p>
            <a:pPr indent="-296862" lvl="0" marL="457200" rtl="0" algn="l">
              <a:lnSpc>
                <a:spcPct val="105000"/>
              </a:lnSpc>
              <a:spcBef>
                <a:spcPts val="1200"/>
              </a:spcBef>
              <a:spcAft>
                <a:spcPts val="0"/>
              </a:spcAft>
              <a:buClr>
                <a:schemeClr val="dk1"/>
              </a:buClr>
              <a:buSzPts val="1075"/>
              <a:buChar char="●"/>
            </a:pPr>
            <a:r>
              <a:rPr lang="en" sz="1075">
                <a:solidFill>
                  <a:schemeClr val="dk1"/>
                </a:solidFill>
              </a:rPr>
              <a:t>A raw video has </a:t>
            </a:r>
            <a:r>
              <a:rPr b="1" lang="en" sz="1075">
                <a:solidFill>
                  <a:schemeClr val="dk1"/>
                </a:solidFill>
              </a:rPr>
              <a:t>huge file size</a:t>
            </a:r>
            <a:r>
              <a:rPr lang="en" sz="1075">
                <a:solidFill>
                  <a:schemeClr val="dk1"/>
                </a:solidFill>
              </a:rPr>
              <a:t> (GBs for even minutes).</a:t>
            </a:r>
            <a:br>
              <a:rPr lang="en" sz="1075">
                <a:solidFill>
                  <a:schemeClr val="dk1"/>
                </a:solidFill>
              </a:rPr>
            </a:br>
            <a:endParaRPr sz="1075">
              <a:solidFill>
                <a:schemeClr val="dk1"/>
              </a:solidFill>
            </a:endParaRPr>
          </a:p>
          <a:p>
            <a:pPr indent="-296862" lvl="0" marL="457200" rtl="0" algn="l">
              <a:lnSpc>
                <a:spcPct val="105000"/>
              </a:lnSpc>
              <a:spcBef>
                <a:spcPts val="0"/>
              </a:spcBef>
              <a:spcAft>
                <a:spcPts val="0"/>
              </a:spcAft>
              <a:buClr>
                <a:schemeClr val="dk1"/>
              </a:buClr>
              <a:buSzPts val="1075"/>
              <a:buChar char="●"/>
            </a:pPr>
            <a:r>
              <a:rPr lang="en" sz="1075">
                <a:solidFill>
                  <a:schemeClr val="dk1"/>
                </a:solidFill>
              </a:rPr>
              <a:t>It’s made up of many frames (images per second).</a:t>
            </a:r>
            <a:br>
              <a:rPr lang="en" sz="1075">
                <a:solidFill>
                  <a:schemeClr val="dk1"/>
                </a:solidFill>
              </a:rPr>
            </a:br>
            <a:endParaRPr sz="1075">
              <a:solidFill>
                <a:schemeClr val="dk1"/>
              </a:solidFill>
            </a:endParaRPr>
          </a:p>
          <a:p>
            <a:pPr indent="0" lvl="0" marL="0" rtl="0" algn="l">
              <a:lnSpc>
                <a:spcPct val="105000"/>
              </a:lnSpc>
              <a:spcBef>
                <a:spcPts val="1200"/>
              </a:spcBef>
              <a:spcAft>
                <a:spcPts val="0"/>
              </a:spcAft>
              <a:buClr>
                <a:schemeClr val="dk1"/>
              </a:buClr>
              <a:buSzPts val="275"/>
              <a:buFont typeface="Arial"/>
              <a:buNone/>
            </a:pPr>
            <a:r>
              <a:rPr b="1" lang="en" sz="1075">
                <a:solidFill>
                  <a:schemeClr val="dk1"/>
                </a:solidFill>
              </a:rPr>
              <a:t>2. Compression (Encoding)</a:t>
            </a:r>
            <a:endParaRPr b="1" sz="1075">
              <a:solidFill>
                <a:schemeClr val="dk1"/>
              </a:solidFill>
            </a:endParaRPr>
          </a:p>
          <a:p>
            <a:pPr indent="0" lvl="0" marL="0" rtl="0" algn="l">
              <a:lnSpc>
                <a:spcPct val="105000"/>
              </a:lnSpc>
              <a:spcBef>
                <a:spcPts val="1200"/>
              </a:spcBef>
              <a:spcAft>
                <a:spcPts val="0"/>
              </a:spcAft>
              <a:buClr>
                <a:schemeClr val="dk1"/>
              </a:buClr>
              <a:buSzPts val="275"/>
              <a:buFont typeface="Arial"/>
              <a:buNone/>
            </a:pPr>
            <a:r>
              <a:rPr b="1" lang="en" sz="1075">
                <a:solidFill>
                  <a:schemeClr val="dk1"/>
                </a:solidFill>
              </a:rPr>
              <a:t>a. Remove Spatial Redundancy (within a frame)</a:t>
            </a:r>
            <a:endParaRPr b="1" sz="1075">
              <a:solidFill>
                <a:schemeClr val="dk1"/>
              </a:solidFill>
            </a:endParaRPr>
          </a:p>
          <a:p>
            <a:pPr indent="-296862" lvl="0" marL="457200" rtl="0" algn="l">
              <a:lnSpc>
                <a:spcPct val="105000"/>
              </a:lnSpc>
              <a:spcBef>
                <a:spcPts val="1200"/>
              </a:spcBef>
              <a:spcAft>
                <a:spcPts val="0"/>
              </a:spcAft>
              <a:buClr>
                <a:schemeClr val="dk1"/>
              </a:buClr>
              <a:buSzPts val="1075"/>
              <a:buChar char="●"/>
            </a:pPr>
            <a:r>
              <a:rPr lang="en" sz="1075">
                <a:solidFill>
                  <a:schemeClr val="dk1"/>
                </a:solidFill>
              </a:rPr>
              <a:t>Finds and compresses repeating patterns (like sky or wall color) in one frame.</a:t>
            </a:r>
            <a:br>
              <a:rPr lang="en" sz="1075">
                <a:solidFill>
                  <a:schemeClr val="dk1"/>
                </a:solidFill>
              </a:rPr>
            </a:br>
            <a:endParaRPr sz="1075">
              <a:solidFill>
                <a:schemeClr val="dk1"/>
              </a:solidFill>
            </a:endParaRPr>
          </a:p>
          <a:p>
            <a:pPr indent="0" lvl="0" marL="0" rtl="0" algn="l">
              <a:lnSpc>
                <a:spcPct val="105000"/>
              </a:lnSpc>
              <a:spcBef>
                <a:spcPts val="1200"/>
              </a:spcBef>
              <a:spcAft>
                <a:spcPts val="0"/>
              </a:spcAft>
              <a:buClr>
                <a:schemeClr val="dk1"/>
              </a:buClr>
              <a:buSzPts val="275"/>
              <a:buFont typeface="Arial"/>
              <a:buNone/>
            </a:pPr>
            <a:r>
              <a:rPr b="1" lang="en" sz="1075">
                <a:solidFill>
                  <a:schemeClr val="dk1"/>
                </a:solidFill>
              </a:rPr>
              <a:t>b. Remove Temporal Redundancy (between frames)</a:t>
            </a:r>
            <a:endParaRPr b="1" sz="1075">
              <a:solidFill>
                <a:schemeClr val="dk1"/>
              </a:solidFill>
            </a:endParaRPr>
          </a:p>
          <a:p>
            <a:pPr indent="-296862" lvl="0" marL="457200" rtl="0" algn="l">
              <a:lnSpc>
                <a:spcPct val="105000"/>
              </a:lnSpc>
              <a:spcBef>
                <a:spcPts val="1200"/>
              </a:spcBef>
              <a:spcAft>
                <a:spcPts val="0"/>
              </a:spcAft>
              <a:buClr>
                <a:schemeClr val="dk1"/>
              </a:buClr>
              <a:buSzPts val="1075"/>
              <a:buChar char="●"/>
            </a:pPr>
            <a:r>
              <a:rPr lang="en" sz="1075">
                <a:solidFill>
                  <a:schemeClr val="dk1"/>
                </a:solidFill>
              </a:rPr>
              <a:t>If nothing changes in the scene, it stores </a:t>
            </a:r>
            <a:r>
              <a:rPr b="1" lang="en" sz="1075">
                <a:solidFill>
                  <a:schemeClr val="dk1"/>
                </a:solidFill>
              </a:rPr>
              <a:t>only the difference</a:t>
            </a:r>
            <a:r>
              <a:rPr lang="en" sz="1075">
                <a:solidFill>
                  <a:schemeClr val="dk1"/>
                </a:solidFill>
              </a:rPr>
              <a:t> (motion estimation).</a:t>
            </a:r>
            <a:br>
              <a:rPr lang="en" sz="1075">
                <a:solidFill>
                  <a:schemeClr val="dk1"/>
                </a:solidFill>
              </a:rPr>
            </a:br>
            <a:endParaRPr sz="1075">
              <a:solidFill>
                <a:schemeClr val="dk1"/>
              </a:solidFill>
            </a:endParaRPr>
          </a:p>
          <a:p>
            <a:pPr indent="-296862" lvl="0" marL="457200" rtl="0" algn="l">
              <a:lnSpc>
                <a:spcPct val="105000"/>
              </a:lnSpc>
              <a:spcBef>
                <a:spcPts val="0"/>
              </a:spcBef>
              <a:spcAft>
                <a:spcPts val="0"/>
              </a:spcAft>
              <a:buClr>
                <a:schemeClr val="dk1"/>
              </a:buClr>
              <a:buSzPts val="1075"/>
              <a:buChar char="●"/>
            </a:pPr>
            <a:r>
              <a:rPr lang="en" sz="1075">
                <a:solidFill>
                  <a:schemeClr val="dk1"/>
                </a:solidFill>
              </a:rPr>
              <a:t>Uses </a:t>
            </a:r>
            <a:r>
              <a:rPr b="1" lang="en" sz="1075">
                <a:solidFill>
                  <a:schemeClr val="dk1"/>
                </a:solidFill>
              </a:rPr>
              <a:t>I-frames</a:t>
            </a:r>
            <a:r>
              <a:rPr lang="en" sz="1075">
                <a:solidFill>
                  <a:schemeClr val="dk1"/>
                </a:solidFill>
              </a:rPr>
              <a:t> (full image), </a:t>
            </a:r>
            <a:r>
              <a:rPr b="1" lang="en" sz="1075">
                <a:solidFill>
                  <a:schemeClr val="dk1"/>
                </a:solidFill>
              </a:rPr>
              <a:t>P-frames</a:t>
            </a:r>
            <a:r>
              <a:rPr lang="en" sz="1075">
                <a:solidFill>
                  <a:schemeClr val="dk1"/>
                </a:solidFill>
              </a:rPr>
              <a:t> (difference from previous), and </a:t>
            </a:r>
            <a:r>
              <a:rPr b="1" lang="en" sz="1075">
                <a:solidFill>
                  <a:schemeClr val="dk1"/>
                </a:solidFill>
              </a:rPr>
              <a:t>B-frames</a:t>
            </a:r>
            <a:r>
              <a:rPr lang="en" sz="1075">
                <a:solidFill>
                  <a:schemeClr val="dk1"/>
                </a:solidFill>
              </a:rPr>
              <a:t> (difference from both sides).</a:t>
            </a:r>
            <a:br>
              <a:rPr lang="en" sz="1075">
                <a:solidFill>
                  <a:schemeClr val="dk1"/>
                </a:solidFill>
              </a:rPr>
            </a:br>
            <a:endParaRPr sz="1075">
              <a:solidFill>
                <a:schemeClr val="dk1"/>
              </a:solidFill>
            </a:endParaRPr>
          </a:p>
          <a:p>
            <a:pPr indent="0" lvl="0" marL="0" rtl="0" algn="l">
              <a:lnSpc>
                <a:spcPct val="105000"/>
              </a:lnSpc>
              <a:spcBef>
                <a:spcPts val="1200"/>
              </a:spcBef>
              <a:spcAft>
                <a:spcPts val="1200"/>
              </a:spcAft>
              <a:buSzPts val="275"/>
              <a:buNone/>
            </a:pPr>
            <a:r>
              <a:t/>
            </a:r>
            <a:endParaRPr sz="12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311700" y="347225"/>
            <a:ext cx="8662200" cy="4535100"/>
          </a:xfrm>
          <a:prstGeom prst="rect">
            <a:avLst/>
          </a:prstGeom>
        </p:spPr>
        <p:txBody>
          <a:bodyPr anchorCtr="0" anchor="t" bIns="91425" lIns="91425" spcFirstLastPara="1" rIns="91425" wrap="square" tIns="91425">
            <a:normAutofit fontScale="92500" lnSpcReduction="20000"/>
          </a:bodyPr>
          <a:lstStyle/>
          <a:p>
            <a:pPr indent="0" lvl="0" marL="0" rtl="0" algn="l">
              <a:lnSpc>
                <a:spcPct val="105000"/>
              </a:lnSpc>
              <a:spcBef>
                <a:spcPts val="1200"/>
              </a:spcBef>
              <a:spcAft>
                <a:spcPts val="0"/>
              </a:spcAft>
              <a:buClr>
                <a:schemeClr val="dk1"/>
              </a:buClr>
              <a:buSzPct val="25581"/>
              <a:buFont typeface="Arial"/>
              <a:buNone/>
            </a:pPr>
            <a:r>
              <a:rPr b="1" lang="en" sz="1075">
                <a:solidFill>
                  <a:schemeClr val="dk1"/>
                </a:solidFill>
              </a:rPr>
              <a:t>c. Transform &amp; Quantization</a:t>
            </a:r>
            <a:endParaRPr b="1" sz="1075">
              <a:solidFill>
                <a:schemeClr val="dk1"/>
              </a:solidFill>
            </a:endParaRPr>
          </a:p>
          <a:p>
            <a:pPr indent="-291742" lvl="0" marL="457200" rtl="0" algn="l">
              <a:lnSpc>
                <a:spcPct val="105000"/>
              </a:lnSpc>
              <a:spcBef>
                <a:spcPts val="1200"/>
              </a:spcBef>
              <a:spcAft>
                <a:spcPts val="0"/>
              </a:spcAft>
              <a:buClr>
                <a:schemeClr val="dk1"/>
              </a:buClr>
              <a:buSzPct val="100000"/>
              <a:buChar char="●"/>
            </a:pPr>
            <a:r>
              <a:rPr lang="en" sz="1075">
                <a:solidFill>
                  <a:schemeClr val="dk1"/>
                </a:solidFill>
              </a:rPr>
              <a:t>Applies </a:t>
            </a:r>
            <a:r>
              <a:rPr b="1" lang="en" sz="1075">
                <a:solidFill>
                  <a:schemeClr val="dk1"/>
                </a:solidFill>
              </a:rPr>
              <a:t>mathematical transforms</a:t>
            </a:r>
            <a:r>
              <a:rPr lang="en" sz="1075">
                <a:solidFill>
                  <a:schemeClr val="dk1"/>
                </a:solidFill>
              </a:rPr>
              <a:t> (like DCT Discrete Cosine Transform)) to convert image blocks to frequency data.</a:t>
            </a:r>
            <a:endParaRPr sz="1075">
              <a:solidFill>
                <a:schemeClr val="dk1"/>
              </a:solidFill>
            </a:endParaRPr>
          </a:p>
          <a:p>
            <a:pPr indent="-291742" lvl="0" marL="457200" rtl="0" algn="l">
              <a:lnSpc>
                <a:spcPct val="105000"/>
              </a:lnSpc>
              <a:spcBef>
                <a:spcPts val="0"/>
              </a:spcBef>
              <a:spcAft>
                <a:spcPts val="0"/>
              </a:spcAft>
              <a:buClr>
                <a:schemeClr val="dk1"/>
              </a:buClr>
              <a:buSzPct val="100000"/>
              <a:buChar char="●"/>
            </a:pPr>
            <a:r>
              <a:t/>
            </a:r>
            <a:endParaRPr sz="1075">
              <a:solidFill>
                <a:schemeClr val="dk1"/>
              </a:solidFill>
            </a:endParaRPr>
          </a:p>
          <a:p>
            <a:pPr indent="-291742" lvl="0" marL="457200" rtl="0" algn="l">
              <a:lnSpc>
                <a:spcPct val="105000"/>
              </a:lnSpc>
              <a:spcBef>
                <a:spcPts val="0"/>
              </a:spcBef>
              <a:spcAft>
                <a:spcPts val="0"/>
              </a:spcAft>
              <a:buClr>
                <a:schemeClr val="dk1"/>
              </a:buClr>
              <a:buSzPct val="100000"/>
              <a:buChar char="●"/>
            </a:pPr>
            <a:r>
              <a:rPr lang="en" sz="1075">
                <a:solidFill>
                  <a:schemeClr val="dk1"/>
                </a:solidFill>
              </a:rPr>
              <a:t>Then </a:t>
            </a:r>
            <a:r>
              <a:rPr b="1" lang="en" sz="1075">
                <a:solidFill>
                  <a:schemeClr val="dk1"/>
                </a:solidFill>
              </a:rPr>
              <a:t>quantizes</a:t>
            </a:r>
            <a:r>
              <a:rPr lang="en" sz="1075">
                <a:solidFill>
                  <a:schemeClr val="dk1"/>
                </a:solidFill>
              </a:rPr>
              <a:t> (rounds off) small details to save space — some quality is lost (lossy compression).</a:t>
            </a:r>
            <a:br>
              <a:rPr lang="en" sz="1075">
                <a:solidFill>
                  <a:schemeClr val="dk1"/>
                </a:solidFill>
              </a:rPr>
            </a:br>
            <a:endParaRPr sz="1075">
              <a:solidFill>
                <a:schemeClr val="dk1"/>
              </a:solidFill>
            </a:endParaRPr>
          </a:p>
          <a:p>
            <a:pPr indent="0" lvl="0" marL="0" rtl="0" algn="l">
              <a:lnSpc>
                <a:spcPct val="105000"/>
              </a:lnSpc>
              <a:spcBef>
                <a:spcPts val="1200"/>
              </a:spcBef>
              <a:spcAft>
                <a:spcPts val="0"/>
              </a:spcAft>
              <a:buClr>
                <a:schemeClr val="dk1"/>
              </a:buClr>
              <a:buSzPct val="25581"/>
              <a:buFont typeface="Arial"/>
              <a:buNone/>
            </a:pPr>
            <a:r>
              <a:rPr b="1" lang="en" sz="1075">
                <a:solidFill>
                  <a:schemeClr val="dk1"/>
                </a:solidFill>
              </a:rPr>
              <a:t>d. Entropy Coding</a:t>
            </a:r>
            <a:endParaRPr b="1" sz="1075">
              <a:solidFill>
                <a:schemeClr val="dk1"/>
              </a:solidFill>
            </a:endParaRPr>
          </a:p>
          <a:p>
            <a:pPr indent="-291742" lvl="0" marL="457200" rtl="0" algn="l">
              <a:lnSpc>
                <a:spcPct val="105000"/>
              </a:lnSpc>
              <a:spcBef>
                <a:spcPts val="1200"/>
              </a:spcBef>
              <a:spcAft>
                <a:spcPts val="0"/>
              </a:spcAft>
              <a:buClr>
                <a:schemeClr val="dk1"/>
              </a:buClr>
              <a:buSzPct val="100000"/>
              <a:buChar char="●"/>
            </a:pPr>
            <a:r>
              <a:rPr lang="en" sz="1075">
                <a:solidFill>
                  <a:schemeClr val="dk1"/>
                </a:solidFill>
              </a:rPr>
              <a:t>Finally, encodes the result using </a:t>
            </a:r>
            <a:r>
              <a:rPr b="1" lang="en" sz="1075">
                <a:solidFill>
                  <a:schemeClr val="dk1"/>
                </a:solidFill>
              </a:rPr>
              <a:t>efficient coding</a:t>
            </a:r>
            <a:r>
              <a:rPr lang="en" sz="1075">
                <a:solidFill>
                  <a:schemeClr val="dk1"/>
                </a:solidFill>
              </a:rPr>
              <a:t> like Huffman to make the file smaller.</a:t>
            </a:r>
            <a:br>
              <a:rPr lang="en" sz="1075">
                <a:solidFill>
                  <a:schemeClr val="dk1"/>
                </a:solidFill>
              </a:rPr>
            </a:br>
            <a:endParaRPr sz="1075">
              <a:solidFill>
                <a:schemeClr val="dk1"/>
              </a:solidFill>
            </a:endParaRPr>
          </a:p>
          <a:p>
            <a:pPr indent="0" lvl="0" marL="0" rtl="0" algn="l">
              <a:lnSpc>
                <a:spcPct val="105000"/>
              </a:lnSpc>
              <a:spcBef>
                <a:spcPts val="1200"/>
              </a:spcBef>
              <a:spcAft>
                <a:spcPts val="0"/>
              </a:spcAft>
              <a:buClr>
                <a:schemeClr val="dk1"/>
              </a:buClr>
              <a:buSzPct val="25581"/>
              <a:buFont typeface="Arial"/>
              <a:buNone/>
            </a:pPr>
            <a:r>
              <a:rPr b="1" lang="en" sz="1075">
                <a:solidFill>
                  <a:schemeClr val="dk1"/>
                </a:solidFill>
              </a:rPr>
              <a:t>3. Storage or Transmission</a:t>
            </a:r>
            <a:endParaRPr b="1" sz="1075">
              <a:solidFill>
                <a:schemeClr val="dk1"/>
              </a:solidFill>
            </a:endParaRPr>
          </a:p>
          <a:p>
            <a:pPr indent="-291742" lvl="0" marL="457200" rtl="0" algn="l">
              <a:lnSpc>
                <a:spcPct val="105000"/>
              </a:lnSpc>
              <a:spcBef>
                <a:spcPts val="1200"/>
              </a:spcBef>
              <a:spcAft>
                <a:spcPts val="0"/>
              </a:spcAft>
              <a:buClr>
                <a:schemeClr val="dk1"/>
              </a:buClr>
              <a:buSzPct val="100000"/>
              <a:buChar char="●"/>
            </a:pPr>
            <a:r>
              <a:rPr lang="en" sz="1075">
                <a:solidFill>
                  <a:schemeClr val="dk1"/>
                </a:solidFill>
              </a:rPr>
              <a:t>The compressed file is saved (e.g., MP4) or streamed over the internet.</a:t>
            </a:r>
            <a:br>
              <a:rPr lang="en" sz="1075">
                <a:solidFill>
                  <a:schemeClr val="dk1"/>
                </a:solidFill>
              </a:rPr>
            </a:br>
            <a:endParaRPr sz="1075">
              <a:solidFill>
                <a:schemeClr val="dk1"/>
              </a:solidFill>
            </a:endParaRPr>
          </a:p>
          <a:p>
            <a:pPr indent="0" lvl="0" marL="0" rtl="0" algn="l">
              <a:lnSpc>
                <a:spcPct val="105000"/>
              </a:lnSpc>
              <a:spcBef>
                <a:spcPts val="1200"/>
              </a:spcBef>
              <a:spcAft>
                <a:spcPts val="0"/>
              </a:spcAft>
              <a:buClr>
                <a:schemeClr val="dk1"/>
              </a:buClr>
              <a:buSzPts val="254"/>
              <a:buFont typeface="Arial"/>
              <a:buNone/>
            </a:pPr>
            <a:r>
              <a:t/>
            </a:r>
            <a:endParaRPr sz="1250"/>
          </a:p>
          <a:p>
            <a:pPr indent="0" lvl="0" marL="0" rtl="0" algn="l">
              <a:lnSpc>
                <a:spcPct val="9409"/>
              </a:lnSpc>
              <a:spcBef>
                <a:spcPts val="1200"/>
              </a:spcBef>
              <a:spcAft>
                <a:spcPts val="0"/>
              </a:spcAft>
              <a:buClr>
                <a:schemeClr val="dk1"/>
              </a:buClr>
              <a:buSzPct val="100000"/>
              <a:buFont typeface="Arial"/>
              <a:buNone/>
            </a:pPr>
            <a:r>
              <a:rPr lang="en" sz="1100">
                <a:solidFill>
                  <a:schemeClr val="dk1"/>
                </a:solidFill>
                <a:highlight>
                  <a:srgbClr val="FFFF00"/>
                </a:highlight>
              </a:rPr>
              <a:t>Raw Frame ➔ Prediction ➔ Transform ➔ Quantization ➔ Entropy Coding ➔ Compressed Bitstream</a:t>
            </a:r>
            <a:endParaRPr sz="1100">
              <a:solidFill>
                <a:schemeClr val="dk1"/>
              </a:solidFill>
              <a:highlight>
                <a:srgbClr val="FFFF00"/>
              </a:highlight>
            </a:endParaRPr>
          </a:p>
          <a:p>
            <a:pPr indent="0" lvl="0" marL="0" rtl="0" algn="l">
              <a:lnSpc>
                <a:spcPct val="7840"/>
              </a:lnSpc>
              <a:spcBef>
                <a:spcPts val="1200"/>
              </a:spcBef>
              <a:spcAft>
                <a:spcPts val="0"/>
              </a:spcAft>
              <a:buClr>
                <a:schemeClr val="dk1"/>
              </a:buClr>
              <a:buSzPct val="100000"/>
              <a:buFont typeface="Arial"/>
              <a:buNone/>
            </a:pPr>
            <a:br>
              <a:rPr lang="en" sz="1100">
                <a:solidFill>
                  <a:schemeClr val="dk1"/>
                </a:solidFill>
                <a:highlight>
                  <a:srgbClr val="FFFF00"/>
                </a:highlight>
              </a:rPr>
            </a:br>
            <a:endParaRPr sz="1100">
              <a:solidFill>
                <a:schemeClr val="dk1"/>
              </a:solidFill>
              <a:highlight>
                <a:srgbClr val="FFFF00"/>
              </a:highlight>
            </a:endParaRPr>
          </a:p>
          <a:p>
            <a:pPr indent="0" lvl="0" marL="0" rtl="0" algn="l">
              <a:lnSpc>
                <a:spcPct val="9409"/>
              </a:lnSpc>
              <a:spcBef>
                <a:spcPts val="1200"/>
              </a:spcBef>
              <a:spcAft>
                <a:spcPts val="0"/>
              </a:spcAft>
              <a:buClr>
                <a:schemeClr val="dk1"/>
              </a:buClr>
              <a:buSzPct val="100000"/>
              <a:buFont typeface="Arial"/>
              <a:buNone/>
            </a:pPr>
            <a:r>
              <a:rPr lang="en" sz="1100">
                <a:solidFill>
                  <a:schemeClr val="dk1"/>
                </a:solidFill>
                <a:highlight>
                  <a:srgbClr val="FFFF00"/>
                </a:highlight>
              </a:rPr>
              <a:t>Compressed Bitstream ➔ Entropy Decoding ➔ Dequantization ➔ Inverse Transform ➔ Prediction ➔ Reconstructed Frame</a:t>
            </a:r>
            <a:endParaRPr sz="1100">
              <a:solidFill>
                <a:schemeClr val="dk1"/>
              </a:solidFill>
              <a:highlight>
                <a:srgbClr val="FFFF00"/>
              </a:highlight>
            </a:endParaRPr>
          </a:p>
          <a:p>
            <a:pPr indent="0" lvl="0" marL="0" rtl="0" algn="l">
              <a:lnSpc>
                <a:spcPct val="7840"/>
              </a:lnSpc>
              <a:spcBef>
                <a:spcPts val="1200"/>
              </a:spcBef>
              <a:spcAft>
                <a:spcPts val="0"/>
              </a:spcAft>
              <a:buClr>
                <a:schemeClr val="dk1"/>
              </a:buClr>
              <a:buSzPct val="100000"/>
              <a:buFont typeface="Arial"/>
              <a:buNone/>
            </a:pPr>
            <a:br>
              <a:rPr lang="en" sz="1100">
                <a:solidFill>
                  <a:schemeClr val="dk1"/>
                </a:solidFill>
                <a:highlight>
                  <a:srgbClr val="FFFF00"/>
                </a:highlight>
              </a:rPr>
            </a:br>
            <a:endParaRPr sz="1100">
              <a:solidFill>
                <a:schemeClr val="dk1"/>
              </a:solidFill>
              <a:highlight>
                <a:srgbClr val="FFFF00"/>
              </a:highlight>
            </a:endParaRPr>
          </a:p>
          <a:p>
            <a:pPr indent="0" lvl="0" marL="0" rtl="0" algn="l">
              <a:spcBef>
                <a:spcPts val="7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