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11"/>
  </p:notesMasterIdLst>
  <p:handoutMasterIdLst>
    <p:handoutMasterId r:id="rId12"/>
  </p:handoutMasterIdLst>
  <p:sldIdLst>
    <p:sldId id="330" r:id="rId5"/>
    <p:sldId id="352" r:id="rId6"/>
    <p:sldId id="371" r:id="rId7"/>
    <p:sldId id="373" r:id="rId8"/>
    <p:sldId id="370" r:id="rId9"/>
    <p:sldId id="368" r:id="rId10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iksha Mayekar" initials="PM" lastIdx="1" clrIdx="0">
    <p:extLst>
      <p:ext uri="{19B8F6BF-5375-455C-9EA6-DF929625EA0E}">
        <p15:presenceInfo xmlns:p15="http://schemas.microsoft.com/office/powerpoint/2012/main" userId="96e50c9c1eda86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9100"/>
    <a:srgbClr val="002D56"/>
    <a:srgbClr val="717073"/>
    <a:srgbClr val="E6E7E8"/>
    <a:srgbClr val="CED5D9"/>
    <a:srgbClr val="0097D9"/>
    <a:srgbClr val="95D9F8"/>
    <a:srgbClr val="7BC80F"/>
    <a:srgbClr val="BC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940" autoAdjust="0"/>
  </p:normalViewPr>
  <p:slideViewPr>
    <p:cSldViewPr snapToGrid="0" snapToObjects="1" showGuides="1">
      <p:cViewPr varScale="1">
        <p:scale>
          <a:sx n="96" d="100"/>
          <a:sy n="96" d="100"/>
        </p:scale>
        <p:origin x="684" y="78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-344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954CA-2F34-E948-86B9-C944E6B6AB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r>
              <a:rPr lang="en-US"/>
              <a:t>https://api.mapbox.com/styles/v1/pratikshamayekar1/cko6ebyo2337317mu6tv8mk8e.html?fresh=true&amp;title=view&amp;access_token=pk.eyJ1IjoicHJhdGlrc2hhbWF5ZWthcjEiLCJhIjoiY2tqNmR0azZoNjZtZjJ0cGQ1bnpyd3l4dSJ9.aqUdvVgvsjVwaivKYnVqkw#12/48.8665/2.3176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AAEE-99EF-D54A-AED3-A72AC3F89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00BE106-9E8F-5E4B-8372-DEE3BFEF72D4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E8305-73AA-6840-97B7-0D64D061AB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07463-666A-0F49-9FC4-D93C4E87AC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46DF961-5305-434E-95F8-41B09B7266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55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r>
              <a:rPr lang="en-US"/>
              <a:t>https://api.mapbox.com/styles/v1/pratikshamayekar1/cko6ebyo2337317mu6tv8mk8e.html?fresh=true&amp;title=view&amp;access_token=pk.eyJ1IjoicHJhdGlrc2hhbWF5ZWthcjEiLCJhIjoiY2tqNmR0azZoNjZtZjJ0cGQ1bnpyd3l4dSJ9.aqUdvVgvsjVwaivKYnVqkw#12/48.8665/2.3176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2C5D5CB-CED8-4676-A659-6C8316D244E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https://api.mapbox.com/styles/v1/pratikshamayekar1/cko6ebyo2337317mu6tv8mk8e.html?fresh=true&amp;title=view&amp;access_token=pk.eyJ1IjoicHJhdGlrc2hhbWF5ZWthcjEiLCJhIjoiY2tqNmR0azZoNjZtZjJ0cGQ1bnpyd3l4dSJ9.aqUdvVgvsjVwaivKYnVqkw#12/48.8665/2.3176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63" Type="http://schemas.openxmlformats.org/officeDocument/2006/relationships/image" Target="../media/image69.svg"/><Relationship Id="rId84" Type="http://schemas.openxmlformats.org/officeDocument/2006/relationships/image" Target="../media/image90.png"/><Relationship Id="rId138" Type="http://schemas.openxmlformats.org/officeDocument/2006/relationships/image" Target="../media/image144.png"/><Relationship Id="rId159" Type="http://schemas.openxmlformats.org/officeDocument/2006/relationships/image" Target="../media/image165.svg"/><Relationship Id="rId170" Type="http://schemas.openxmlformats.org/officeDocument/2006/relationships/image" Target="../media/image176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53" Type="http://schemas.openxmlformats.org/officeDocument/2006/relationships/image" Target="../media/image59.svg"/><Relationship Id="rId74" Type="http://schemas.openxmlformats.org/officeDocument/2006/relationships/image" Target="../media/image80.png"/><Relationship Id="rId128" Type="http://schemas.openxmlformats.org/officeDocument/2006/relationships/image" Target="../media/image134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22" Type="http://schemas.openxmlformats.org/officeDocument/2006/relationships/image" Target="../media/image28.png"/><Relationship Id="rId43" Type="http://schemas.openxmlformats.org/officeDocument/2006/relationships/image" Target="../media/image49.svg"/><Relationship Id="rId64" Type="http://schemas.openxmlformats.org/officeDocument/2006/relationships/image" Target="../media/image70.png"/><Relationship Id="rId118" Type="http://schemas.openxmlformats.org/officeDocument/2006/relationships/image" Target="../media/image124.png"/><Relationship Id="rId139" Type="http://schemas.openxmlformats.org/officeDocument/2006/relationships/image" Target="../media/image145.sv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71" Type="http://schemas.openxmlformats.org/officeDocument/2006/relationships/image" Target="../media/image177.svg"/><Relationship Id="rId12" Type="http://schemas.openxmlformats.org/officeDocument/2006/relationships/image" Target="../media/image18.png"/><Relationship Id="rId33" Type="http://schemas.openxmlformats.org/officeDocument/2006/relationships/image" Target="../media/image39.svg"/><Relationship Id="rId108" Type="http://schemas.openxmlformats.org/officeDocument/2006/relationships/image" Target="../media/image114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5" Type="http://schemas.openxmlformats.org/officeDocument/2006/relationships/image" Target="../media/image81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61" Type="http://schemas.openxmlformats.org/officeDocument/2006/relationships/image" Target="../media/image167.svg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44" Type="http://schemas.openxmlformats.org/officeDocument/2006/relationships/image" Target="../media/image50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77" Type="http://schemas.openxmlformats.org/officeDocument/2006/relationships/image" Target="../media/image183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52" Type="http://schemas.openxmlformats.org/officeDocument/2006/relationships/image" Target="../media/image58.pn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26" Type="http://schemas.openxmlformats.org/officeDocument/2006/relationships/image" Target="../media/image32.png"/><Relationship Id="rId47" Type="http://schemas.openxmlformats.org/officeDocument/2006/relationships/image" Target="../media/image53.svg"/><Relationship Id="rId68" Type="http://schemas.openxmlformats.org/officeDocument/2006/relationships/image" Target="../media/image74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54" Type="http://schemas.openxmlformats.org/officeDocument/2006/relationships/image" Target="../media/image160.png"/><Relationship Id="rId175" Type="http://schemas.openxmlformats.org/officeDocument/2006/relationships/image" Target="../media/image181.svg"/><Relationship Id="rId16" Type="http://schemas.openxmlformats.org/officeDocument/2006/relationships/image" Target="../media/image22.png"/><Relationship Id="rId37" Type="http://schemas.openxmlformats.org/officeDocument/2006/relationships/image" Target="../media/image43.svg"/><Relationship Id="rId58" Type="http://schemas.openxmlformats.org/officeDocument/2006/relationships/image" Target="../media/image64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44" Type="http://schemas.openxmlformats.org/officeDocument/2006/relationships/image" Target="../media/image150.png"/><Relationship Id="rId90" Type="http://schemas.openxmlformats.org/officeDocument/2006/relationships/image" Target="../media/image96.png"/><Relationship Id="rId165" Type="http://schemas.openxmlformats.org/officeDocument/2006/relationships/image" Target="../media/image171.svg"/><Relationship Id="rId27" Type="http://schemas.openxmlformats.org/officeDocument/2006/relationships/image" Target="../media/image33.svg"/><Relationship Id="rId48" Type="http://schemas.openxmlformats.org/officeDocument/2006/relationships/image" Target="../media/image54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34" Type="http://schemas.openxmlformats.org/officeDocument/2006/relationships/image" Target="../media/image140.png"/><Relationship Id="rId80" Type="http://schemas.openxmlformats.org/officeDocument/2006/relationships/image" Target="../media/image86.png"/><Relationship Id="rId155" Type="http://schemas.openxmlformats.org/officeDocument/2006/relationships/image" Target="../media/image161.svg"/><Relationship Id="rId176" Type="http://schemas.openxmlformats.org/officeDocument/2006/relationships/image" Target="../media/image182.png"/><Relationship Id="rId17" Type="http://schemas.openxmlformats.org/officeDocument/2006/relationships/image" Target="../media/image23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24" Type="http://schemas.openxmlformats.org/officeDocument/2006/relationships/image" Target="../media/image130.png"/><Relationship Id="rId70" Type="http://schemas.openxmlformats.org/officeDocument/2006/relationships/image" Target="../media/image76.png"/><Relationship Id="rId91" Type="http://schemas.openxmlformats.org/officeDocument/2006/relationships/image" Target="../media/image97.svg"/><Relationship Id="rId145" Type="http://schemas.openxmlformats.org/officeDocument/2006/relationships/image" Target="../media/image151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lIns="0" anchor="b">
            <a:no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05200" y="0"/>
            <a:ext cx="5638800" cy="451266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790" y="1657761"/>
            <a:ext cx="3924460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1488" y="1657350"/>
            <a:ext cx="3922776" cy="2927350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3790" y="1657423"/>
            <a:ext cx="3922451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714431" y="1657423"/>
            <a:ext cx="3924743" cy="292608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6" y="809947"/>
            <a:ext cx="3920268" cy="757130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06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8907" y="810749"/>
            <a:ext cx="3920268" cy="757130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5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18907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684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2708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40590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825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1474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5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34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5661691" y="-1291486"/>
            <a:ext cx="2190823" cy="47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15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560" y="1457960"/>
            <a:ext cx="228600" cy="2159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8430" y="2520830"/>
            <a:ext cx="114300" cy="2286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655" y="2520830"/>
            <a:ext cx="215900" cy="2286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9288" y="2552580"/>
            <a:ext cx="228600" cy="1651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7850" y="2539880"/>
            <a:ext cx="228600" cy="1905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3789" y="2520830"/>
            <a:ext cx="228600" cy="2286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5429" y="2520830"/>
            <a:ext cx="228600" cy="2286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3725" y="2514480"/>
            <a:ext cx="228600" cy="2413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1808" y="2514480"/>
            <a:ext cx="228600" cy="24130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6560" y="2514480"/>
            <a:ext cx="228600" cy="2413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4107" y="2514480"/>
            <a:ext cx="228600" cy="241300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91525" y="2501780"/>
            <a:ext cx="228600" cy="2667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200" y="1972715"/>
            <a:ext cx="215900" cy="24130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91525" y="1979065"/>
            <a:ext cx="228600" cy="2286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4884" y="1966365"/>
            <a:ext cx="254000" cy="2540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72543" y="1985415"/>
            <a:ext cx="228600" cy="2159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26935" y="1979065"/>
            <a:ext cx="228600" cy="2286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4109" y="1998115"/>
            <a:ext cx="190500" cy="1905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882267" y="1979065"/>
            <a:ext cx="228600" cy="2286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32865" y="2010815"/>
            <a:ext cx="241300" cy="165100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90457" y="1991413"/>
            <a:ext cx="215900" cy="203905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88592" y="1985415"/>
            <a:ext cx="204536" cy="215900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199342" y="1966365"/>
            <a:ext cx="228600" cy="2540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833725" y="1979065"/>
            <a:ext cx="228600" cy="2286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415429" y="1979065"/>
            <a:ext cx="228600" cy="2286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013789" y="1985415"/>
            <a:ext cx="228600" cy="215900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19288" y="1991765"/>
            <a:ext cx="228600" cy="203200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753605" y="1966365"/>
            <a:ext cx="254000" cy="25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413030" y="1966365"/>
            <a:ext cx="165100" cy="254000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36367" y="1921915"/>
            <a:ext cx="228600" cy="254000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04825" y="1966365"/>
            <a:ext cx="228600" cy="254000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8033934" y="1451610"/>
            <a:ext cx="215900" cy="2286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172543" y="1457960"/>
            <a:ext cx="228600" cy="215900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6935" y="1438910"/>
            <a:ext cx="228600" cy="2540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301409" y="1451610"/>
            <a:ext cx="215900" cy="2286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990457" y="1451610"/>
            <a:ext cx="215900" cy="2286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82267" y="1451610"/>
            <a:ext cx="228600" cy="2286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439215" y="1451610"/>
            <a:ext cx="228600" cy="2286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4218908" y="1464310"/>
            <a:ext cx="165100" cy="20320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3865475" y="1457960"/>
            <a:ext cx="165100" cy="21590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421779" y="1457960"/>
            <a:ext cx="215900" cy="215900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013789" y="1451610"/>
            <a:ext cx="228600" cy="2286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616783" y="1392093"/>
            <a:ext cx="270734" cy="300817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225638" y="1457960"/>
            <a:ext cx="215900" cy="215900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772655" y="1457960"/>
            <a:ext cx="215900" cy="215900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381280" y="1451610"/>
            <a:ext cx="228600" cy="2286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33878" y="1451610"/>
            <a:ext cx="228600" cy="2286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21335" y="1451610"/>
            <a:ext cx="228600" cy="2286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397875" y="1451610"/>
            <a:ext cx="215900" cy="2286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637369" y="1457960"/>
            <a:ext cx="119944" cy="215900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574772" y="2025272"/>
            <a:ext cx="245139" cy="136187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019315" y="2567037"/>
            <a:ext cx="245139" cy="136187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5888617" y="3088703"/>
            <a:ext cx="215900" cy="1905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5439215" y="3063303"/>
            <a:ext cx="228600" cy="241300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984107" y="3088703"/>
            <a:ext cx="228600" cy="1905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576560" y="3082353"/>
            <a:ext cx="228600" cy="2032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4199342" y="3069653"/>
            <a:ext cx="228600" cy="2286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3833725" y="3069653"/>
            <a:ext cx="228600" cy="2286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415429" y="3069653"/>
            <a:ext cx="228600" cy="2286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3013789" y="3069653"/>
            <a:ext cx="228600" cy="2286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637850" y="3069653"/>
            <a:ext cx="228600" cy="2286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219288" y="3069653"/>
            <a:ext cx="228600" cy="2286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413030" y="3069653"/>
            <a:ext cx="165100" cy="2286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946578" y="3088703"/>
            <a:ext cx="203200" cy="1905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804405" y="3069653"/>
            <a:ext cx="152400" cy="2286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504825" y="3069653"/>
            <a:ext cx="228600" cy="2286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504825" y="2539880"/>
            <a:ext cx="228600" cy="1905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933878" y="2520830"/>
            <a:ext cx="228600" cy="2286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7589391" y="2520830"/>
            <a:ext cx="215900" cy="2286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7172543" y="2539880"/>
            <a:ext cx="228600" cy="1905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26935" y="2520830"/>
            <a:ext cx="228600" cy="2286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6295059" y="2558930"/>
            <a:ext cx="228600" cy="1524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5920367" y="2514480"/>
            <a:ext cx="152400" cy="241300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5439215" y="2514480"/>
            <a:ext cx="228600" cy="241300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504825" y="3643876"/>
            <a:ext cx="228600" cy="241300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971978" y="3643876"/>
            <a:ext cx="152400" cy="241300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381280" y="3643876"/>
            <a:ext cx="228600" cy="241300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1766305" y="3637526"/>
            <a:ext cx="228600" cy="254000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219288" y="3650226"/>
            <a:ext cx="228600" cy="2286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2631500" y="3662926"/>
            <a:ext cx="241300" cy="203200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3007439" y="3650226"/>
            <a:ext cx="241300" cy="2286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3409079" y="3650226"/>
            <a:ext cx="241300" cy="2286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3827375" y="3650226"/>
            <a:ext cx="241300" cy="2286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8372475" y="3063303"/>
            <a:ext cx="266700" cy="2413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21234" y="3063303"/>
            <a:ext cx="241300" cy="241300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602091" y="3069653"/>
            <a:ext cx="190500" cy="2286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172543" y="3069653"/>
            <a:ext cx="228600" cy="2286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6745985" y="3069653"/>
            <a:ext cx="190500" cy="2286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6301409" y="3076003"/>
            <a:ext cx="215900" cy="215900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4218908" y="3576070"/>
            <a:ext cx="4420267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/>
              <a:t>These are a selection of icons that can be pulled from the </a:t>
            </a:r>
            <a:r>
              <a:rPr lang="en-US" sz="1100" b="1" dirty="0"/>
              <a:t>Master Slides</a:t>
            </a:r>
            <a:r>
              <a:rPr lang="en-US" sz="1100" dirty="0"/>
              <a:t>. The color can be adjusted using the </a:t>
            </a:r>
            <a:r>
              <a:rPr lang="en-US" sz="1100" b="1" dirty="0"/>
              <a:t>Shape Outline </a:t>
            </a:r>
            <a:r>
              <a:rPr lang="en-US" sz="1100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4223987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8613775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1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66" y="2026986"/>
            <a:ext cx="3980112" cy="1089529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1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29" y="3053296"/>
            <a:ext cx="4681728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29" y="4333310"/>
            <a:ext cx="4681728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52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467" y="2581839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5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3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7" y="1881809"/>
            <a:ext cx="8134348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827" y="1881809"/>
            <a:ext cx="8134348" cy="2702891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825" y="3528205"/>
            <a:ext cx="2517775" cy="1056496"/>
          </a:xfrm>
        </p:spPr>
        <p:txBody>
          <a:bodyPr lIns="0" rIns="0">
            <a:no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7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48118"/>
            <a:ext cx="3920824" cy="2670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47256" y="1748118"/>
            <a:ext cx="3924743" cy="2670726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15" y="287052"/>
            <a:ext cx="1545336" cy="292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9" y="4847026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17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70" r:id="rId2"/>
    <p:sldLayoutId id="2147483772" r:id="rId3"/>
    <p:sldLayoutId id="2147483779" r:id="rId4"/>
    <p:sldLayoutId id="2147483807" r:id="rId5"/>
    <p:sldLayoutId id="2147483780" r:id="rId6"/>
    <p:sldLayoutId id="2147483782" r:id="rId7"/>
    <p:sldLayoutId id="2147483802" r:id="rId8"/>
    <p:sldLayoutId id="2147483803" r:id="rId9"/>
    <p:sldLayoutId id="2147483767" r:id="rId10"/>
    <p:sldLayoutId id="2147483786" r:id="rId11"/>
    <p:sldLayoutId id="2147483785" r:id="rId12"/>
    <p:sldLayoutId id="2147483796" r:id="rId13"/>
    <p:sldLayoutId id="2147483812" r:id="rId14"/>
    <p:sldLayoutId id="2147483806" r:id="rId15"/>
    <p:sldLayoutId id="2147483813" r:id="rId16"/>
    <p:sldLayoutId id="2147483788" r:id="rId17"/>
    <p:sldLayoutId id="2147483789" r:id="rId18"/>
    <p:sldLayoutId id="2147483809" r:id="rId19"/>
    <p:sldLayoutId id="2147483808" r:id="rId20"/>
    <p:sldLayoutId id="2147483801" r:id="rId21"/>
    <p:sldLayoutId id="2147483794" r:id="rId22"/>
    <p:sldLayoutId id="2147483805" r:id="rId23"/>
    <p:sldLayoutId id="2147483810" r:id="rId24"/>
    <p:sldLayoutId id="2147483811" r:id="rId2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>
          <p15:clr>
            <a:srgbClr val="F26B43"/>
          </p15:clr>
        </p15:guide>
        <p15:guide id="5" pos="5442">
          <p15:clr>
            <a:srgbClr val="F26B43"/>
          </p15:clr>
        </p15:guide>
        <p15:guide id="6" orient="horz" pos="2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research/data/" TargetMode="External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325" y="2274118"/>
            <a:ext cx="2667292" cy="313932"/>
          </a:xfrm>
        </p:spPr>
        <p:txBody>
          <a:bodyPr/>
          <a:lstStyle/>
          <a:p>
            <a:endParaRPr lang="en-US" sz="3200" b="1" dirty="0">
              <a:solidFill>
                <a:srgbClr val="FF9100"/>
              </a:solidFill>
            </a:endParaRPr>
          </a:p>
          <a:p>
            <a:r>
              <a:rPr lang="en-US" sz="12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Capstone Project -2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/>
              <a:t>Presented by: Pratiksha Mayekar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Date : </a:t>
            </a:r>
            <a:r>
              <a:rPr lang="en-US" i="1" dirty="0"/>
              <a:t>05/07/2021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388AFB1-663C-4F9C-BDFC-588FD7FAEB8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86200" y="0"/>
            <a:ext cx="5257800" cy="4048191"/>
          </a:xfrm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0FF063-EC91-42B6-8FAB-E2FE3ADBF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350" y="427771"/>
            <a:ext cx="1911350" cy="2143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9FCDA3-E286-4AB7-817B-FBA91E408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325" y="1812744"/>
            <a:ext cx="1258539" cy="10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99" y="1620175"/>
            <a:ext cx="8074375" cy="24814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US" sz="18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Airbnb, </a:t>
            </a:r>
            <a:r>
              <a:rPr lang="en-US" sz="180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perates an online marketplace for </a:t>
            </a:r>
            <a:r>
              <a:rPr lang="en-US" sz="1800" b="0" i="0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lodging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, primarily homestays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</a:rPr>
              <a:t> for vacation rentals, and tourism activities. It is based in San Francisco, California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 The platform is accessible via website and </a:t>
            </a:r>
            <a:r>
              <a:rPr lang="en-US" sz="1800" b="0" i="0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mobile app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 Airbnb does not own any of the listed properties, instead it profits by receiving 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</a:rPr>
              <a:t>commission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 from each booking. The company was founded in 2008 by Brian Chesky, Nathan Blecharczyk and Joe </a:t>
            </a:r>
            <a:r>
              <a:rPr lang="en-US" sz="1800" b="0" i="0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Gebbia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 Airbnb is a shortened version of its original name, airbedandbreakfast.Com</a:t>
            </a:r>
            <a:r>
              <a:rPr lang="en-US" sz="22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  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FD2849-7DDF-4B8B-801E-C5E57D99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250" y="716297"/>
            <a:ext cx="939289" cy="7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7A1B-361F-41B5-B212-DCAB7841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1E835-B57B-473C-B1B6-B0196EE9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7" y="1639493"/>
            <a:ext cx="8134348" cy="3097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This dataset provides the details of the listings for different kinds of accommodations across USA since 2008. It also lists all the hosts and the occupancy of each listing.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I chose this project to understand the trends of Airbnb in USA and analysis is done through addressing the following questions.</a:t>
            </a:r>
          </a:p>
          <a:p>
            <a:pPr algn="just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How does the prices for Airbnb rentals fluctuate over the years?</a:t>
            </a:r>
          </a:p>
          <a:p>
            <a:pPr algn="just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How  much Airbnb grown over the period ?</a:t>
            </a:r>
          </a:p>
          <a:p>
            <a:pPr algn="just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Where to invest in a property in USA to get the maximum number of returns from Airbnb?</a:t>
            </a:r>
          </a:p>
          <a:p>
            <a:pPr algn="just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How well can we predict reviews and what aspects are correlated with the reviews?</a:t>
            </a:r>
          </a:p>
          <a:p>
            <a:pPr algn="just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How do prices of listings vary by location?</a:t>
            </a:r>
          </a:p>
          <a:p>
            <a:pPr marL="0" indent="0" algn="just">
              <a:buNone/>
            </a:pPr>
            <a:endParaRPr lang="en-US" sz="18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3C6F1-9971-485F-AF5F-F327577F65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https://www.kaggle.com/kritikseth/us-airbnb-open-data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A4CCA-F2BE-471A-97C3-2AB68B706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567" y="268708"/>
            <a:ext cx="938865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7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E8B6-E0F2-454D-AFB3-7C7C27B3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Alteryx Use for data cleansing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FF02D5-6A1C-4663-8947-835DA073D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043" y="1441174"/>
            <a:ext cx="7613374" cy="3143526"/>
          </a:xfrm>
        </p:spPr>
      </p:pic>
    </p:spTree>
    <p:extLst>
      <p:ext uri="{BB962C8B-B14F-4D97-AF65-F5344CB8AC3E}">
        <p14:creationId xmlns:p14="http://schemas.microsoft.com/office/powerpoint/2010/main" val="200175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9F5C-D6A7-4C95-A92D-2D794E2F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B288E-BAD2-4BB2-BB40-577312D01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7" y="1881809"/>
            <a:ext cx="8134348" cy="2702891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Try to correlation with House Price used Zillow.com </a:t>
            </a:r>
            <a:r>
              <a:rPr lang="en-US">
                <a:solidFill>
                  <a:srgbClr val="002060"/>
                </a:solidFill>
                <a:latin typeface="Arial" panose="020B0604020202020204" pitchFamily="34" charset="0"/>
              </a:rPr>
              <a:t>for dataset.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A separate U.S. study found that a 1% increase in Airbnb listings leads to a 0.018% increase in rents and a 0.026% increase in house prices. It might not seem like much on the surface but there's a cost creep for those looking to rent long-term or buy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5C2E8-39F9-4052-A36A-2021AD3CF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250" y="152533"/>
            <a:ext cx="939289" cy="75690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7988A35-1517-411A-AA2E-E47B3C1F52F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04825" y="1298586"/>
            <a:ext cx="81343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Helvetica Neue"/>
                <a:hlinkClick r:id="rId3"/>
              </a:rPr>
              <a:t>https://www.zillow.com/research/data/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5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/>
        </p:nvSpPr>
        <p:spPr>
          <a:xfrm>
            <a:off x="1707728" y="939146"/>
            <a:ext cx="2667292" cy="313932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.AppleSystemUIFont" charset="0"/>
              <a:buNone/>
              <a:tabLst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None/>
              <a:tabLst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None/>
              <a:tabLst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b="1" dirty="0">
              <a:solidFill>
                <a:srgbClr val="FF91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DD6A9D-2B66-4C5E-95E9-B7101A6B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28" y="1203738"/>
            <a:ext cx="938865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0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7458C51E57141848015B90E19E3FF" ma:contentTypeVersion="7" ma:contentTypeDescription="Create a new document." ma:contentTypeScope="" ma:versionID="83f648d576e601b92f7142a7f572c300">
  <xsd:schema xmlns:xsd="http://www.w3.org/2001/XMLSchema" xmlns:xs="http://www.w3.org/2001/XMLSchema" xmlns:p="http://schemas.microsoft.com/office/2006/metadata/properties" xmlns:ns2="d2a9f884-c2eb-4182-8d97-b2c1069a1e77" xmlns:ns3="ad1dcd44-2c79-421e-996d-e07b6b6a06b7" targetNamespace="http://schemas.microsoft.com/office/2006/metadata/properties" ma:root="true" ma:fieldsID="0d22376f87372475b46127375c8e888e" ns2:_="" ns3:_="">
    <xsd:import namespace="d2a9f884-c2eb-4182-8d97-b2c1069a1e77"/>
    <xsd:import namespace="ad1dcd44-2c79-421e-996d-e07b6b6a0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9f884-c2eb-4182-8d97-b2c1069a1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dcd44-2c79-421e-996d-e07b6b6a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62DE58-109F-4D2D-8F00-D49A02B03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9f884-c2eb-4182-8d97-b2c1069a1e77"/>
    <ds:schemaRef ds:uri="ad1dcd44-2c79-421e-996d-e07b6b6a0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F0252B-B6E9-4221-B01E-0247E154DC26}">
  <ds:schemaRefs>
    <ds:schemaRef ds:uri="http://schemas.microsoft.com/office/2006/metadata/properties"/>
    <ds:schemaRef ds:uri="ad1dcd44-2c79-421e-996d-e07b6b6a06b7"/>
    <ds:schemaRef ds:uri="http://www.w3.org/XML/1998/namespace"/>
    <ds:schemaRef ds:uri="http://schemas.microsoft.com/office/2006/documentManagement/types"/>
    <ds:schemaRef ds:uri="d2a9f884-c2eb-4182-8d97-b2c1069a1e77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11117D9-2152-408D-8EA9-A138D84846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38367</TotalTime>
  <Words>355</Words>
  <Application>Microsoft Office PowerPoint</Application>
  <PresentationFormat>On-screen Show (16:9)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.AppleSystemUIFont</vt:lpstr>
      <vt:lpstr>Arial</vt:lpstr>
      <vt:lpstr>Calibri</vt:lpstr>
      <vt:lpstr>Helvetica Neue</vt:lpstr>
      <vt:lpstr>System Font Regular</vt:lpstr>
      <vt:lpstr>2018_TEK_PPT_Tmplt_Tagline</vt:lpstr>
      <vt:lpstr>PowerPoint Presentation</vt:lpstr>
      <vt:lpstr>PowerPoint Presentation</vt:lpstr>
      <vt:lpstr>Data Source</vt:lpstr>
      <vt:lpstr>Alteryx Use for data cleansing</vt:lpstr>
      <vt:lpstr>Correlation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TEKsystems PowerPoint Template 10112019</dc:title>
  <dc:creator>Microsoft Office User</dc:creator>
  <cp:keywords/>
  <cp:lastModifiedBy>Pratiksha Mayekar</cp:lastModifiedBy>
  <cp:revision>576</cp:revision>
  <cp:lastPrinted>2019-09-27T20:27:38Z</cp:lastPrinted>
  <dcterms:created xsi:type="dcterms:W3CDTF">2018-04-23T16:24:53Z</dcterms:created>
  <dcterms:modified xsi:type="dcterms:W3CDTF">2021-05-06T16:13:47Z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0x010100FEF7458C51E57141848015B90E19E3FF</vt:lpwstr>
  </property>
  <property fmtid="{D5CDD505-2E9C-101B-9397-08002B2CF9AE}" pid="3" name="TaxKeyword">
    <vt:lpwstr/>
  </property>
  <property fmtid="{D5CDD505-2E9C-101B-9397-08002B2CF9AE}" pid="4" name="TEKRole">
    <vt:lpwstr/>
  </property>
  <property fmtid="{D5CDD505-2E9C-101B-9397-08002B2CF9AE}" pid="5" name="TEKRegion">
    <vt:lpwstr/>
  </property>
  <property fmtid="{D5CDD505-2E9C-101B-9397-08002B2CF9AE}" pid="6" name="TEKCustomer">
    <vt:lpwstr/>
  </property>
  <property fmtid="{D5CDD505-2E9C-101B-9397-08002B2CF9AE}" pid="7" name="TEKDivision">
    <vt:lpwstr/>
  </property>
  <property fmtid="{D5CDD505-2E9C-101B-9397-08002B2CF9AE}" pid="8" name="TEKVertical">
    <vt:lpwstr/>
  </property>
  <property fmtid="{D5CDD505-2E9C-101B-9397-08002B2CF9AE}" pid="9" name="j414ba7fb6094238b051f9f45f0f1ee5">
    <vt:lpwstr/>
  </property>
</Properties>
</file>