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20"/>
  </p:notesMasterIdLst>
  <p:handoutMasterIdLst>
    <p:handoutMasterId r:id="rId21"/>
  </p:handoutMasterIdLst>
  <p:sldIdLst>
    <p:sldId id="330" r:id="rId5"/>
    <p:sldId id="352" r:id="rId6"/>
    <p:sldId id="361" r:id="rId7"/>
    <p:sldId id="359" r:id="rId8"/>
    <p:sldId id="356" r:id="rId9"/>
    <p:sldId id="362" r:id="rId10"/>
    <p:sldId id="355" r:id="rId11"/>
    <p:sldId id="364" r:id="rId12"/>
    <p:sldId id="358" r:id="rId13"/>
    <p:sldId id="332" r:id="rId14"/>
    <p:sldId id="365" r:id="rId15"/>
    <p:sldId id="366" r:id="rId16"/>
    <p:sldId id="367" r:id="rId17"/>
    <p:sldId id="369" r:id="rId18"/>
    <p:sldId id="368" r:id="rId1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sha Mayekar" initials="PM" lastIdx="1" clrIdx="0">
    <p:extLst>
      <p:ext uri="{19B8F6BF-5375-455C-9EA6-DF929625EA0E}">
        <p15:presenceInfo xmlns:p15="http://schemas.microsoft.com/office/powerpoint/2012/main" userId="96e50c9c1eda86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  <a:srgbClr val="002D56"/>
    <a:srgbClr val="717073"/>
    <a:srgbClr val="E6E7E8"/>
    <a:srgbClr val="CED5D9"/>
    <a:srgbClr val="0097D9"/>
    <a:srgbClr val="95D9F8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>
        <p:scale>
          <a:sx n="96" d="100"/>
          <a:sy n="96" d="100"/>
        </p:scale>
        <p:origin x="684" y="78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23:37:10.15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7" Type="http://schemas.openxmlformats.org/officeDocument/2006/relationships/hyperlink" Target="http://localhost:8892/notebooks/mayekar_capstone.ipynb" TargetMode="Externa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localhost:8891/notebooks/mayekar_capstone.ipynb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99.emf"/><Relationship Id="rId7" Type="http://schemas.openxmlformats.org/officeDocument/2006/relationships/image" Target="../media/image20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5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20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image" Target="../media/image196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27.0.0.1:5000/" TargetMode="Externa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27.0.0.1:5000/" TargetMode="Externa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325" y="2274118"/>
            <a:ext cx="2667292" cy="313932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sz="3200" b="1" dirty="0">
                <a:solidFill>
                  <a:srgbClr val="FF9100"/>
                </a:solidFill>
              </a:rPr>
              <a:t>TEK</a:t>
            </a:r>
          </a:p>
          <a:p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Capstone Project -1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/>
              <a:t>Presented by: Pratiksha Mayekar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Date : </a:t>
            </a:r>
            <a:r>
              <a:rPr lang="en-US" i="1" dirty="0"/>
              <a:t>04/14/2021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388AFB1-663C-4F9C-BDFC-588FD7FAEB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0FF063-EC91-42B6-8FAB-E2FE3ADB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85" y="511092"/>
            <a:ext cx="228251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consistency through Jupyter Note Book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/>
        </p:nvSpPr>
        <p:spPr>
          <a:xfrm>
            <a:off x="3238354" y="2414784"/>
            <a:ext cx="2667292" cy="31393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Capstone Project -1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7B063-D857-40FE-A323-ACB0B48D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sz="4000" b="1" dirty="0">
                <a:solidFill>
                  <a:srgbClr val="FF9100"/>
                </a:solidFill>
              </a:rPr>
              <a:t>TEK</a:t>
            </a:r>
            <a:br>
              <a:rPr lang="en-US" sz="4000" b="1" dirty="0">
                <a:solidFill>
                  <a:srgbClr val="FF91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555-5CE3-4D37-8EAF-4BA93C9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consistency through Jupyter Note Book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F7DA2-4363-4C65-9D98-2398FDC2C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Screen shot of the join query on product and sales table  from </a:t>
            </a:r>
            <a:r>
              <a:rPr lang="en-US" dirty="0" err="1">
                <a:solidFill>
                  <a:srgbClr val="002D56"/>
                </a:solidFill>
              </a:rPr>
              <a:t>Trackor</a:t>
            </a:r>
            <a:r>
              <a:rPr lang="en-US" dirty="0" err="1"/>
              <a:t>TEC</a:t>
            </a:r>
            <a:r>
              <a:rPr lang="en-US" dirty="0"/>
              <a:t> database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EF56FD3-3284-4659-A406-7F7011F41F2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89019"/>
              </p:ext>
            </p:extLst>
          </p:nvPr>
        </p:nvGraphicFramePr>
        <p:xfrm>
          <a:off x="7724775" y="19192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570" imgH="771459" progId="Package">
                  <p:embed/>
                </p:oleObj>
              </mc:Choice>
              <mc:Fallback>
                <p:oleObj name="Packager Shell Object" showAsIcon="1" r:id="rId2" imgW="914570" imgH="77145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24775" y="19192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471156-4707-46FB-8F5F-AA29D4F5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8" y="1841199"/>
            <a:ext cx="7046843" cy="1972372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10FBFFF-4C65-4B5A-91AD-7BAF8750E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06645"/>
              </p:ext>
            </p:extLst>
          </p:nvPr>
        </p:nvGraphicFramePr>
        <p:xfrm>
          <a:off x="7851912" y="30006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570" imgH="771459" progId="Package">
                  <p:embed/>
                </p:oleObj>
              </mc:Choice>
              <mc:Fallback>
                <p:oleObj name="Packager Shell Object" showAsIcon="1" r:id="rId5" imgW="914570" imgH="77145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1912" y="30006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5B18D0-2A8D-4549-A99F-09B6DBD4895C}"/>
              </a:ext>
            </a:extLst>
          </p:cNvPr>
          <p:cNvSpPr txBox="1"/>
          <p:nvPr/>
        </p:nvSpPr>
        <p:spPr>
          <a:xfrm>
            <a:off x="3856382" y="3977793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7"/>
              </a:rPr>
              <a:t>mayekar_capstone</a:t>
            </a:r>
            <a:r>
              <a:rPr lang="en-US" dirty="0">
                <a:hlinkClick r:id="rId7"/>
              </a:rPr>
              <a:t> -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dirty="0">
                <a:solidFill>
                  <a:srgbClr val="FF9100"/>
                </a:solidFill>
              </a:rPr>
              <a:t>TEK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to Customer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/>
        </p:nvSpPr>
        <p:spPr>
          <a:xfrm>
            <a:off x="3238354" y="2414784"/>
            <a:ext cx="2667292" cy="31393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sz="3200" b="1" dirty="0">
                <a:solidFill>
                  <a:srgbClr val="FF9100"/>
                </a:solidFill>
              </a:rPr>
              <a:t>TEK</a:t>
            </a:r>
          </a:p>
          <a:p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Capstone Project -1</a:t>
            </a:r>
          </a:p>
        </p:txBody>
      </p:sp>
    </p:spTree>
    <p:extLst>
      <p:ext uri="{BB962C8B-B14F-4D97-AF65-F5344CB8AC3E}">
        <p14:creationId xmlns:p14="http://schemas.microsoft.com/office/powerpoint/2010/main" val="406968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555-5CE3-4D37-8EAF-4BA93C9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customer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3B067BF3-FDFF-44AB-92E2-2A09EF1FDA8C}"/>
              </a:ext>
            </a:extLst>
          </p:cNvPr>
          <p:cNvSpPr txBox="1"/>
          <p:nvPr/>
        </p:nvSpPr>
        <p:spPr>
          <a:xfrm>
            <a:off x="795130" y="1560448"/>
            <a:ext cx="73251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TractorTEK’s</a:t>
            </a:r>
            <a:r>
              <a:rPr lang="en-US" dirty="0">
                <a:solidFill>
                  <a:srgbClr val="FF9100"/>
                </a:solidFill>
              </a:rPr>
              <a:t> </a:t>
            </a:r>
            <a:r>
              <a:rPr lang="en-US" dirty="0"/>
              <a:t>Sales Web UI and database system will restore through this restoration program.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As a part of restoration, new schema will be created and new Web UI application will be launched.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TrackTEK’s financial impact will minimize as Sales data is directly related to profit of the organization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system will give confidence to the Sales Team ,management and indirect impact to the end users who consume this product.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8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B8A2-DC14-495D-B333-5A7341A7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Material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337A7C-8303-4E61-A9AC-BCA3DDADF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480303"/>
              </p:ext>
            </p:extLst>
          </p:nvPr>
        </p:nvGraphicFramePr>
        <p:xfrm>
          <a:off x="1238459" y="16437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570" imgH="771459" progId="Package">
                  <p:embed/>
                </p:oleObj>
              </mc:Choice>
              <mc:Fallback>
                <p:oleObj name="Packager Shell Object" showAsIcon="1" r:id="rId2" imgW="914570" imgH="771459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44CB90-9B8B-4D5C-8D00-B55F88B79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459" y="16437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9229DFE-27C6-4327-923F-A1177C5F6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87027"/>
              </p:ext>
            </p:extLst>
          </p:nvPr>
        </p:nvGraphicFramePr>
        <p:xfrm>
          <a:off x="3028191" y="1778713"/>
          <a:ext cx="722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1143000" imgH="991440" progId="Excel.Sheet.12">
                  <p:embed/>
                </p:oleObj>
              </mc:Choice>
              <mc:Fallback>
                <p:oleObj name="Worksheet" showAsIcon="1" r:id="rId4" imgW="1143000" imgH="99144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1AD5320-9FCE-42ED-91DC-69429118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8191" y="1778713"/>
                        <a:ext cx="7223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B672F90E-9A97-4588-B09F-01DD4352BAD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13482"/>
              </p:ext>
            </p:extLst>
          </p:nvPr>
        </p:nvGraphicFramePr>
        <p:xfrm>
          <a:off x="4936299" y="15335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14570" imgH="771459" progId="Package">
                  <p:embed/>
                </p:oleObj>
              </mc:Choice>
              <mc:Fallback>
                <p:oleObj name="Packager Shell Object" showAsIcon="1" r:id="rId6" imgW="914570" imgH="771459" progId="Package">
                  <p:embed/>
                  <p:pic>
                    <p:nvPicPr>
                      <p:cNvPr id="10" name="Content Placeholder 9">
                        <a:extLst>
                          <a:ext uri="{FF2B5EF4-FFF2-40B4-BE49-F238E27FC236}">
                            <a16:creationId xmlns:a16="http://schemas.microsoft.com/office/drawing/2014/main" id="{5EF56FD3-3284-4659-A406-7F7011F41F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6299" y="15335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DC7E72-2214-4C4A-B21A-552D92F61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53839"/>
              </p:ext>
            </p:extLst>
          </p:nvPr>
        </p:nvGraphicFramePr>
        <p:xfrm>
          <a:off x="6533943" y="16437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14570" imgH="771459" progId="Package">
                  <p:embed/>
                </p:oleObj>
              </mc:Choice>
              <mc:Fallback>
                <p:oleObj name="Packager Shell Object" showAsIcon="1" r:id="rId8" imgW="914570" imgH="771459" progId="Packag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10FBFFF-4C65-4B5A-91AD-7BAF8750E6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3943" y="16437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26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/>
        </p:nvSpPr>
        <p:spPr>
          <a:xfrm>
            <a:off x="1707728" y="939146"/>
            <a:ext cx="2667292" cy="31393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sz="3200" b="1" dirty="0">
                <a:solidFill>
                  <a:srgbClr val="FF9100"/>
                </a:solidFill>
              </a:rPr>
              <a:t>TEK</a:t>
            </a:r>
          </a:p>
          <a:p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Capstone Project -1</a:t>
            </a:r>
          </a:p>
        </p:txBody>
      </p:sp>
    </p:spTree>
    <p:extLst>
      <p:ext uri="{BB962C8B-B14F-4D97-AF65-F5344CB8AC3E}">
        <p14:creationId xmlns:p14="http://schemas.microsoft.com/office/powerpoint/2010/main" val="212830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9" y="1404731"/>
            <a:ext cx="4059684" cy="27028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97D9"/>
                </a:solidFill>
              </a:rPr>
              <a:t>First Capstone Presentation</a:t>
            </a:r>
          </a:p>
          <a:p>
            <a:r>
              <a:rPr lang="en-US" dirty="0"/>
              <a:t>Restore Backup in the database</a:t>
            </a:r>
          </a:p>
          <a:p>
            <a:r>
              <a:rPr lang="en-US" dirty="0"/>
              <a:t>Restore Broken Web App </a:t>
            </a:r>
          </a:p>
          <a:p>
            <a:r>
              <a:rPr lang="en-US" dirty="0"/>
              <a:t>Sales Dashboard, and Analysis in Excel</a:t>
            </a:r>
          </a:p>
          <a:p>
            <a:r>
              <a:rPr lang="en-US" dirty="0"/>
              <a:t>Database Design​</a:t>
            </a:r>
            <a:endParaRPr lang="en-US" b="1" dirty="0">
              <a:solidFill>
                <a:srgbClr val="0097D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97D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97D9"/>
                </a:solidFill>
              </a:rPr>
              <a:t>Focal points should be: ​</a:t>
            </a:r>
          </a:p>
          <a:p>
            <a:r>
              <a:rPr lang="en-US" dirty="0"/>
              <a:t>Design choices &amp; justifications​</a:t>
            </a:r>
          </a:p>
          <a:p>
            <a:r>
              <a:rPr lang="en-US" dirty="0"/>
              <a:t>Value to the customer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7980B7-617C-41DE-A8D4-AE5FF1E166B7}"/>
              </a:ext>
            </a:extLst>
          </p:cNvPr>
          <p:cNvSpPr txBox="1">
            <a:spLocks/>
          </p:cNvSpPr>
          <p:nvPr/>
        </p:nvSpPr>
        <p:spPr>
          <a:xfrm>
            <a:off x="4490290" y="1404731"/>
            <a:ext cx="4059684" cy="2702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97D9"/>
                </a:solidFill>
                <a:cs typeface="Arial" panose="020B0604020202020204"/>
              </a:rPr>
              <a:t>Slides &amp; flow</a:t>
            </a:r>
          </a:p>
          <a:p>
            <a:r>
              <a:rPr lang="en-US" dirty="0">
                <a:solidFill>
                  <a:srgbClr val="717073"/>
                </a:solidFill>
                <a:cs typeface="Arial" panose="020B0604020202020204"/>
              </a:rPr>
              <a:t>Title Slide</a:t>
            </a:r>
          </a:p>
          <a:p>
            <a:r>
              <a:rPr lang="en-US" dirty="0">
                <a:solidFill>
                  <a:srgbClr val="717073"/>
                </a:solidFill>
                <a:cs typeface="Arial" panose="020B0604020202020204"/>
              </a:rPr>
              <a:t>One slide with the name of your solution, a few screenshots, and your picture</a:t>
            </a:r>
          </a:p>
          <a:p>
            <a:pPr lvl="1" indent="-172720"/>
            <a:r>
              <a:rPr lang="en-US" dirty="0">
                <a:cs typeface="Arial"/>
              </a:rPr>
              <a:t>Use this slide to </a:t>
            </a:r>
            <a:r>
              <a:rPr lang="en-US" i="1" dirty="0">
                <a:cs typeface="Arial"/>
              </a:rPr>
              <a:t>very briefly </a:t>
            </a:r>
            <a:r>
              <a:rPr lang="en-US" dirty="0">
                <a:cs typeface="Arial"/>
              </a:rPr>
              <a:t>introduce your app, providing a summary of how it works.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/>
              </a:rPr>
              <a:t>[Live Demo]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/>
              </a:rPr>
              <a:t>Appendix</a:t>
            </a:r>
          </a:p>
          <a:p>
            <a:pPr lvl="1" indent="-172720"/>
            <a:r>
              <a:rPr lang="en-US" dirty="0">
                <a:cs typeface="Arial"/>
              </a:rPr>
              <a:t>Any supporting materials such as diagrams, that you may refer to during Q&amp;A</a:t>
            </a:r>
          </a:p>
        </p:txBody>
      </p:sp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dirty="0">
                <a:solidFill>
                  <a:srgbClr val="FF9100"/>
                </a:solidFill>
              </a:rPr>
              <a:t>TEK</a:t>
            </a:r>
            <a:endParaRPr lang="en-US" dirty="0"/>
          </a:p>
        </p:txBody>
      </p:sp>
      <p:sp>
        <p:nvSpPr>
          <p:cNvPr id="8" name="Subtitle 9">
            <a:extLst>
              <a:ext uri="{FF2B5EF4-FFF2-40B4-BE49-F238E27FC236}">
                <a16:creationId xmlns:a16="http://schemas.microsoft.com/office/drawing/2014/main" id="{69E244AE-D037-4E56-AE22-80BF99DF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/>
          <a:lstStyle/>
          <a:p>
            <a:r>
              <a:rPr lang="en-US" dirty="0"/>
              <a:t>Load Backup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126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C1B8-2AD1-4D41-A4B9-AEB6942E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– Database Design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dirty="0">
                <a:solidFill>
                  <a:srgbClr val="FF9100"/>
                </a:solidFill>
              </a:rPr>
              <a:t>TEK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B2861-BB98-48D7-9514-51F81569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89" y="1733270"/>
            <a:ext cx="5002306" cy="29597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35E3-B529-434B-9438-A36560B86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8920" y="1300358"/>
            <a:ext cx="717688" cy="338554"/>
          </a:xfrm>
        </p:spPr>
        <p:txBody>
          <a:bodyPr/>
          <a:lstStyle/>
          <a:p>
            <a:r>
              <a:rPr lang="en-US" dirty="0"/>
              <a:t>OLAP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A4F722-A68B-47A1-965C-4D213BB516F2}"/>
              </a:ext>
            </a:extLst>
          </p:cNvPr>
          <p:cNvSpPr txBox="1">
            <a:spLocks/>
          </p:cNvSpPr>
          <p:nvPr/>
        </p:nvSpPr>
        <p:spPr>
          <a:xfrm>
            <a:off x="4125981" y="1394716"/>
            <a:ext cx="717688" cy="338554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73037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46075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9113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B73AA1-8498-401F-B6FC-99E36504D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32642"/>
              </p:ext>
            </p:extLst>
          </p:nvPr>
        </p:nvGraphicFramePr>
        <p:xfrm>
          <a:off x="7305261" y="25717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570" imgH="771459" progId="Package">
                  <p:embed/>
                </p:oleObj>
              </mc:Choice>
              <mc:Fallback>
                <p:oleObj name="Packager Shell Object" showAsIcon="1" r:id="rId3" imgW="914570" imgH="77145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5261" y="25717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12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2082-385E-41CC-AECF-4E0387D6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Tractor</a:t>
            </a:r>
            <a:r>
              <a:rPr lang="en-US" dirty="0">
                <a:solidFill>
                  <a:srgbClr val="FF9100"/>
                </a:solidFill>
              </a:rPr>
              <a:t>TEK</a:t>
            </a:r>
            <a:r>
              <a:rPr lang="en-US" dirty="0"/>
              <a:t> Backup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C265B8-752B-4ACE-BE35-152751156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3" y="1355691"/>
            <a:ext cx="2397401" cy="145708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77CEC-4A77-4ED4-A3E1-1FC0B6E5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17" y="1355690"/>
            <a:ext cx="2233614" cy="1457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A6133-BDBA-4F78-B1F7-9DDED8B39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71" y="1355690"/>
            <a:ext cx="2158862" cy="1442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1DCC3A-9B4F-4B36-92A1-7006CD21C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2" y="3049119"/>
            <a:ext cx="2397401" cy="14425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E889E0-0048-44E1-A551-11AA7477AFC6}"/>
              </a:ext>
            </a:extLst>
          </p:cNvPr>
          <p:cNvSpPr txBox="1"/>
          <p:nvPr/>
        </p:nvSpPr>
        <p:spPr>
          <a:xfrm>
            <a:off x="3369365" y="2992531"/>
            <a:ext cx="47966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 Sales Team data in OLTP </a:t>
            </a:r>
            <a:r>
              <a:rPr lang="en-US" b="1" dirty="0"/>
              <a:t>sales_team</a:t>
            </a:r>
            <a:r>
              <a:rPr lang="en-US" dirty="0"/>
              <a:t>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 Product Data in OLTP </a:t>
            </a:r>
            <a:r>
              <a:rPr lang="en-US" b="1" dirty="0"/>
              <a:t>product</a:t>
            </a:r>
            <a:r>
              <a:rPr lang="en-US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 Quarterly prices in OLTP </a:t>
            </a:r>
            <a:r>
              <a:rPr lang="en-US" b="1" dirty="0"/>
              <a:t>quarter_price</a:t>
            </a:r>
            <a:r>
              <a:rPr lang="en-US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 History data in OLAP </a:t>
            </a:r>
            <a:r>
              <a:rPr lang="en-US" b="1" dirty="0"/>
              <a:t>sales_history</a:t>
            </a:r>
            <a:r>
              <a:rPr lang="en-US" dirty="0"/>
              <a:t> table in denormalized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for Web UI : </a:t>
            </a:r>
            <a:r>
              <a:rPr lang="en-US" sz="1200" dirty="0"/>
              <a:t> </a:t>
            </a:r>
            <a:r>
              <a:rPr lang="en-US" sz="1200" dirty="0">
                <a:hlinkClick r:id="rId6"/>
              </a:rPr>
              <a:t>http://127.0.0.1:5000/</a:t>
            </a:r>
            <a:r>
              <a:rPr lang="en-US" sz="1200" dirty="0"/>
              <a:t>  &gt; Restore Backup</a:t>
            </a:r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844CB90-9B8B-4D5C-8D00-B55F88B79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2590"/>
              </p:ext>
            </p:extLst>
          </p:nvPr>
        </p:nvGraphicFramePr>
        <p:xfrm>
          <a:off x="6007171" y="4387948"/>
          <a:ext cx="1069490" cy="56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570" imgH="771459" progId="Package">
                  <p:embed/>
                </p:oleObj>
              </mc:Choice>
              <mc:Fallback>
                <p:oleObj name="Packager Shell Object" showAsIcon="1" r:id="rId7" imgW="914570" imgH="771459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F29B0D8-6BD3-467A-B4F2-87E6CD3DFB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71" y="4387948"/>
                        <a:ext cx="1069490" cy="56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43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2" y="3053296"/>
            <a:ext cx="5493128" cy="12003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dirty="0">
                <a:solidFill>
                  <a:srgbClr val="FF9100"/>
                </a:solidFill>
              </a:rPr>
              <a:t>TEK</a:t>
            </a:r>
            <a:br>
              <a:rPr lang="en-US" dirty="0">
                <a:solidFill>
                  <a:srgbClr val="FF9100"/>
                </a:solidFill>
              </a:rPr>
            </a:br>
            <a:endParaRPr lang="en-US" dirty="0"/>
          </a:p>
        </p:txBody>
      </p:sp>
      <p:sp>
        <p:nvSpPr>
          <p:cNvPr id="6" name="Subtitle 9">
            <a:extLst>
              <a:ext uri="{FF2B5EF4-FFF2-40B4-BE49-F238E27FC236}">
                <a16:creationId xmlns:a16="http://schemas.microsoft.com/office/drawing/2014/main" id="{EEDF5F18-D91B-4B3F-BAF3-D8A4C5F07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/>
          <a:lstStyle/>
          <a:p>
            <a:r>
              <a:rPr lang="en-US" dirty="0"/>
              <a:t>Web App UI – Data Entry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952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CFE3-9244-4BAA-9E8F-8BB325E8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677717"/>
            <a:ext cx="8134349" cy="424732"/>
          </a:xfrm>
        </p:spPr>
        <p:txBody>
          <a:bodyPr/>
          <a:lstStyle/>
          <a:p>
            <a:pPr algn="ctr"/>
            <a:r>
              <a:rPr lang="en-US" dirty="0"/>
              <a:t>Web UI Sales records (OLTP)	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3B124-280B-4031-9CF0-3427E94D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321904"/>
            <a:ext cx="2335291" cy="33793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21387-B3FA-4C6D-8AA7-D2CD91D5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12" y="1546369"/>
            <a:ext cx="2286856" cy="1375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D84A5-B64E-46EE-8326-C3F553753EC6}"/>
              </a:ext>
            </a:extLst>
          </p:cNvPr>
          <p:cNvSpPr txBox="1"/>
          <p:nvPr/>
        </p:nvSpPr>
        <p:spPr>
          <a:xfrm>
            <a:off x="3077403" y="1250422"/>
            <a:ext cx="22002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00"/>
                </a:solidFill>
              </a:rPr>
              <a:t>On Commit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5C054-2A94-48DD-A333-9FE00B96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65" y="1550505"/>
            <a:ext cx="2286856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CA1DE-63FB-4578-90F9-A1ED03EF959C}"/>
              </a:ext>
            </a:extLst>
          </p:cNvPr>
          <p:cNvSpPr txBox="1"/>
          <p:nvPr/>
        </p:nvSpPr>
        <p:spPr>
          <a:xfrm>
            <a:off x="5972165" y="1171863"/>
            <a:ext cx="2286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00"/>
                </a:solidFill>
              </a:rPr>
              <a:t>On Commit Success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583BF-A5A1-45F7-9C30-11892C8FF704}"/>
              </a:ext>
            </a:extLst>
          </p:cNvPr>
          <p:cNvSpPr txBox="1"/>
          <p:nvPr/>
        </p:nvSpPr>
        <p:spPr>
          <a:xfrm>
            <a:off x="5625548" y="3000665"/>
            <a:ext cx="2633472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Allows submission weekly sales data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form checks integrity constraints of incorrect submission and rollback and suggest to resubmit correct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9A4562-F42B-41B7-8D1C-35B062EFE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112" y="3020794"/>
            <a:ext cx="2335291" cy="1275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F20D3D-2DD6-4074-B0DD-A101CAE0073C}"/>
              </a:ext>
            </a:extLst>
          </p:cNvPr>
          <p:cNvSpPr txBox="1"/>
          <p:nvPr/>
        </p:nvSpPr>
        <p:spPr>
          <a:xfrm>
            <a:off x="4571999" y="2474843"/>
            <a:ext cx="457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6B0B3-4828-451C-A7AD-B711A6AD1A54}"/>
              </a:ext>
            </a:extLst>
          </p:cNvPr>
          <p:cNvSpPr txBox="1"/>
          <p:nvPr/>
        </p:nvSpPr>
        <p:spPr>
          <a:xfrm>
            <a:off x="3077403" y="4373059"/>
            <a:ext cx="525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for Web UI  :  </a:t>
            </a:r>
            <a:r>
              <a:rPr lang="en-US" dirty="0">
                <a:hlinkClick r:id="rId6"/>
              </a:rPr>
              <a:t>http://127.0.0.1:5000/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2" y="3053296"/>
            <a:ext cx="5493128" cy="12003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Tractor</a:t>
            </a:r>
            <a:r>
              <a:rPr lang="en-US" dirty="0">
                <a:solidFill>
                  <a:srgbClr val="FF9100"/>
                </a:solidFill>
              </a:rPr>
              <a:t>TEK</a:t>
            </a:r>
            <a:br>
              <a:rPr lang="en-US" dirty="0">
                <a:solidFill>
                  <a:srgbClr val="FF9100"/>
                </a:solidFill>
              </a:rPr>
            </a:br>
            <a:endParaRPr lang="en-US" dirty="0"/>
          </a:p>
        </p:txBody>
      </p:sp>
      <p:sp>
        <p:nvSpPr>
          <p:cNvPr id="3" name="Subtitle 9">
            <a:extLst>
              <a:ext uri="{FF2B5EF4-FFF2-40B4-BE49-F238E27FC236}">
                <a16:creationId xmlns:a16="http://schemas.microsoft.com/office/drawing/2014/main" id="{AE186FC1-5F71-4701-9988-9506033F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/>
          <a:lstStyle/>
          <a:p>
            <a:r>
              <a:rPr lang="en-US" dirty="0"/>
              <a:t>Sales Dashboard, and Analysis Findings​</a:t>
            </a:r>
          </a:p>
        </p:txBody>
      </p:sp>
    </p:spTree>
    <p:extLst>
      <p:ext uri="{BB962C8B-B14F-4D97-AF65-F5344CB8AC3E}">
        <p14:creationId xmlns:p14="http://schemas.microsoft.com/office/powerpoint/2010/main" val="36467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0397C7-15EF-4920-84E3-DBFD793C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773205"/>
            <a:ext cx="7570694" cy="3644154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1AD5320-9FCE-42ED-91DC-69429118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02573"/>
              </p:ext>
            </p:extLst>
          </p:nvPr>
        </p:nvGraphicFramePr>
        <p:xfrm>
          <a:off x="4887289" y="212514"/>
          <a:ext cx="722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1143000" imgH="991440" progId="Excel.Sheet.12">
                  <p:embed/>
                </p:oleObj>
              </mc:Choice>
              <mc:Fallback>
                <p:oleObj name="Worksheet" showAsIcon="1" r:id="rId3" imgW="1143000" imgH="991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289" y="212514"/>
                        <a:ext cx="7223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026008"/>
      </p:ext>
    </p:extLst>
  </p:cSld>
  <p:clrMapOvr>
    <a:masterClrMapping/>
  </p:clrMapOvr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d2a9f884-c2eb-4182-8d97-b2c1069a1e77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ad1dcd44-2c79-421e-996d-e07b6b6a06b7"/>
  </ds:schemaRefs>
</ds:datastoreItem>
</file>

<file path=customXml/itemProps2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38090</TotalTime>
  <Words>378</Words>
  <Application>Microsoft Office PowerPoint</Application>
  <PresentationFormat>On-screen Show (16:9)</PresentationFormat>
  <Paragraphs>64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.AppleSystemUIFont</vt:lpstr>
      <vt:lpstr>Arial</vt:lpstr>
      <vt:lpstr>Calibri</vt:lpstr>
      <vt:lpstr>System Font Regular</vt:lpstr>
      <vt:lpstr>Wingdings</vt:lpstr>
      <vt:lpstr>2018_TEK_PPT_Tmplt_Tagline</vt:lpstr>
      <vt:lpstr>Package</vt:lpstr>
      <vt:lpstr>Microsoft Excel Worksheet</vt:lpstr>
      <vt:lpstr>PowerPoint Presentation</vt:lpstr>
      <vt:lpstr>Instructions</vt:lpstr>
      <vt:lpstr>TractorTEK</vt:lpstr>
      <vt:lpstr>Back end – Database Design TractorTEK</vt:lpstr>
      <vt:lpstr>Restore TractorTEK Backup</vt:lpstr>
      <vt:lpstr>TractorTEK </vt:lpstr>
      <vt:lpstr>Web UI Sales records (OLTP)  </vt:lpstr>
      <vt:lpstr>TractorTEK </vt:lpstr>
      <vt:lpstr>PowerPoint Presentation</vt:lpstr>
      <vt:lpstr>TractorTEK </vt:lpstr>
      <vt:lpstr>Database consistency through Jupyter Note Book </vt:lpstr>
      <vt:lpstr>TractorTEK</vt:lpstr>
      <vt:lpstr>Value to customer</vt:lpstr>
      <vt:lpstr>Project Material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Pratiksha Mayekar</cp:lastModifiedBy>
  <cp:revision>560</cp:revision>
  <cp:lastPrinted>2019-09-27T20:27:38Z</cp:lastPrinted>
  <dcterms:created xsi:type="dcterms:W3CDTF">2018-04-23T16:24:53Z</dcterms:created>
  <dcterms:modified xsi:type="dcterms:W3CDTF">2021-04-14T08:28:08Z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