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73" r:id="rId6"/>
    <p:sldId id="264" r:id="rId7"/>
    <p:sldId id="262" r:id="rId8"/>
    <p:sldId id="265" r:id="rId9"/>
    <p:sldId id="271" r:id="rId10"/>
    <p:sldId id="266" r:id="rId11"/>
    <p:sldId id="267" r:id="rId12"/>
    <p:sldId id="272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46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1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0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FD91-C3CA-4202-8F9C-4A931C07A82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A465A6-422C-406D-94FF-7873E9FF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ka.sourceforge.net/doc.dev/weka/attributeSelection/InfoGainAttributeEval.html#InfoGainAttributeEval-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99247" y="941294"/>
            <a:ext cx="8915399" cy="2958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CS670 Phase 2</a:t>
            </a:r>
            <a:br>
              <a:rPr lang="en-US" dirty="0"/>
            </a:br>
            <a:r>
              <a:rPr lang="en-US" dirty="0"/>
              <a:t>Group 9 </a:t>
            </a:r>
            <a:br>
              <a:rPr lang="en-US" dirty="0"/>
            </a:br>
            <a:r>
              <a:rPr lang="en-US" dirty="0"/>
              <a:t>Mass Housing </a:t>
            </a:r>
            <a:br>
              <a:rPr lang="en-US" dirty="0"/>
            </a:br>
            <a:r>
              <a:rPr lang="en-US" dirty="0"/>
              <a:t>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261" y="4303059"/>
            <a:ext cx="9144000" cy="213008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Pratiksha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More</a:t>
            </a:r>
          </a:p>
          <a:p>
            <a:pPr algn="l"/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Maitreyi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Ratnakar</a:t>
            </a:r>
          </a:p>
          <a:p>
            <a:pPr algn="l"/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</a:rPr>
              <a:t>Prathamesh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Patel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1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ka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predictions: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data : 4332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9212" y="2497531"/>
            <a:ext cx="72704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Correctly Classified Instances        3229               72.8565 %</a:t>
            </a:r>
          </a:p>
          <a:p>
            <a:r>
              <a:rPr lang="en-US" dirty="0"/>
              <a:t>Incorrectly Classified Instances      1203               27.1435 %</a:t>
            </a:r>
          </a:p>
          <a:p>
            <a:endParaRPr lang="pt-BR" dirty="0"/>
          </a:p>
          <a:p>
            <a:r>
              <a:rPr lang="pt-BR" dirty="0"/>
              <a:t>    a    b       c    d    e   &lt;-- classified as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2814</a:t>
            </a:r>
            <a:r>
              <a:rPr lang="pt-BR" dirty="0"/>
              <a:t> 123   24   26   29 |    a = A</a:t>
            </a:r>
          </a:p>
          <a:p>
            <a:r>
              <a:rPr lang="pt-BR" dirty="0"/>
              <a:t>  298  </a:t>
            </a:r>
            <a:r>
              <a:rPr lang="pt-BR" dirty="0">
                <a:solidFill>
                  <a:srgbClr val="FF0000"/>
                </a:solidFill>
              </a:rPr>
              <a:t>298</a:t>
            </a:r>
            <a:r>
              <a:rPr lang="pt-BR" dirty="0"/>
              <a:t>   22    5   38  |    b = B</a:t>
            </a:r>
          </a:p>
          <a:p>
            <a:r>
              <a:rPr lang="pt-BR" dirty="0"/>
              <a:t>   92   56     </a:t>
            </a:r>
            <a:r>
              <a:rPr lang="pt-BR" dirty="0">
                <a:solidFill>
                  <a:srgbClr val="FF0000"/>
                </a:solidFill>
              </a:rPr>
              <a:t>30</a:t>
            </a:r>
            <a:r>
              <a:rPr lang="pt-BR" dirty="0"/>
              <a:t>    3   36  |    c = D</a:t>
            </a:r>
          </a:p>
          <a:p>
            <a:r>
              <a:rPr lang="pt-BR" dirty="0"/>
              <a:t>  175  58    13   </a:t>
            </a:r>
            <a:r>
              <a:rPr lang="pt-BR" dirty="0">
                <a:solidFill>
                  <a:srgbClr val="FF0000"/>
                </a:solidFill>
              </a:rPr>
              <a:t>18</a:t>
            </a:r>
            <a:r>
              <a:rPr lang="pt-BR" dirty="0"/>
              <a:t>   15  |    d = C</a:t>
            </a:r>
          </a:p>
          <a:p>
            <a:r>
              <a:rPr lang="pt-BR" dirty="0"/>
              <a:t>   67   84    27   12   </a:t>
            </a:r>
            <a:r>
              <a:rPr lang="pt-BR" dirty="0">
                <a:solidFill>
                  <a:srgbClr val="FF0000"/>
                </a:solidFill>
              </a:rPr>
              <a:t>69</a:t>
            </a:r>
            <a:r>
              <a:rPr lang="pt-BR" dirty="0"/>
              <a:t>  |    e = F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8" y="2488223"/>
            <a:ext cx="502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8727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ka Classifier: Cost/Benefit Analysis - lazy.IBk  (class = A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277" y="1995854"/>
            <a:ext cx="9214337" cy="3915368"/>
          </a:xfrm>
        </p:spPr>
        <p:txBody>
          <a:bodyPr/>
          <a:lstStyle/>
          <a:p>
            <a:r>
              <a:rPr lang="en-US" b="1" dirty="0"/>
              <a:t>Phase: 0</a:t>
            </a:r>
          </a:p>
          <a:p>
            <a:pPr lvl="1"/>
            <a:r>
              <a:rPr lang="en-US" dirty="0"/>
              <a:t>Total false positives: 444.0</a:t>
            </a:r>
          </a:p>
          <a:p>
            <a:pPr lvl="1"/>
            <a:r>
              <a:rPr lang="en-US" dirty="0"/>
              <a:t>Total Prediction Accuracy: 72.79411764705883</a:t>
            </a:r>
          </a:p>
          <a:p>
            <a:pPr lvl="1"/>
            <a:r>
              <a:rPr lang="en-US" dirty="0"/>
              <a:t>Total A's: 1142.0, Correctly Predicted A's: 833.0, Accuracy: 72.94220665499124</a:t>
            </a:r>
          </a:p>
          <a:p>
            <a:pPr lvl="1"/>
            <a:r>
              <a:rPr lang="en-US" dirty="0"/>
              <a:t>Total B's: 231.0, Correctly Predicted B's: 170.0, Accuracy: 73.5930735930736</a:t>
            </a:r>
          </a:p>
          <a:p>
            <a:pPr lvl="1"/>
            <a:r>
              <a:rPr lang="en-US" dirty="0"/>
              <a:t>Total C's: 105.0, Correctly Predicted C's: 79.0, Accuracy: 75.23809523809524</a:t>
            </a:r>
          </a:p>
          <a:p>
            <a:pPr lvl="1"/>
            <a:r>
              <a:rPr lang="en-US" dirty="0"/>
              <a:t>Total D's: 80.0, Correctly Predicted D's: 57.0, Accuracy: 71.25</a:t>
            </a:r>
          </a:p>
          <a:p>
            <a:pPr lvl="1"/>
            <a:r>
              <a:rPr lang="en-US" dirty="0"/>
              <a:t>Total F's: 74.0, Correctly Predicted F's: 49.0, Accuracy: 66.21621621621621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6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2080"/>
            <a:ext cx="8911687" cy="6243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23193"/>
            <a:ext cx="8915400" cy="5838092"/>
          </a:xfrm>
        </p:spPr>
        <p:txBody>
          <a:bodyPr>
            <a:normAutofit/>
          </a:bodyPr>
          <a:lstStyle/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Total false positives: 473.0</a:t>
            </a:r>
          </a:p>
          <a:p>
            <a:pPr lvl="1"/>
            <a:r>
              <a:rPr lang="en-US" dirty="0"/>
              <a:t>Total Prediction Accuracy: 71.65967645296585</a:t>
            </a:r>
          </a:p>
          <a:p>
            <a:r>
              <a:rPr lang="en-US" dirty="0"/>
              <a:t>Phase 2:</a:t>
            </a:r>
          </a:p>
          <a:p>
            <a:pPr lvl="1"/>
            <a:r>
              <a:rPr lang="en-US" dirty="0"/>
              <a:t>Total false positives: 497.0</a:t>
            </a:r>
          </a:p>
          <a:p>
            <a:pPr lvl="1"/>
            <a:r>
              <a:rPr lang="en-US" dirty="0"/>
              <a:t>Total Prediction Accuracy: 70.8162066940693</a:t>
            </a:r>
          </a:p>
          <a:p>
            <a:r>
              <a:rPr lang="en-US" dirty="0"/>
              <a:t>Phase 3:</a:t>
            </a:r>
          </a:p>
          <a:p>
            <a:pPr lvl="1"/>
            <a:r>
              <a:rPr lang="en-US" dirty="0"/>
              <a:t>Total false positives: 464.0</a:t>
            </a:r>
          </a:p>
          <a:p>
            <a:pPr lvl="1"/>
            <a:r>
              <a:rPr lang="en-US" dirty="0"/>
              <a:t>Total Prediction Accuracy: 73.16367842683633</a:t>
            </a:r>
          </a:p>
          <a:p>
            <a:r>
              <a:rPr lang="en-US" dirty="0"/>
              <a:t>Phase 4:</a:t>
            </a:r>
          </a:p>
          <a:p>
            <a:pPr lvl="1"/>
            <a:r>
              <a:rPr lang="en-US" dirty="0"/>
              <a:t>Total false positives: 508.0</a:t>
            </a:r>
          </a:p>
          <a:p>
            <a:pPr lvl="1"/>
            <a:r>
              <a:rPr lang="en-US" dirty="0"/>
              <a:t>Total Prediction Accuracy: 71.0376282782212</a:t>
            </a:r>
          </a:p>
          <a:p>
            <a:r>
              <a:rPr lang="en-US" dirty="0"/>
              <a:t>Phase 5:</a:t>
            </a:r>
          </a:p>
          <a:p>
            <a:pPr lvl="1"/>
            <a:r>
              <a:rPr lang="en-US" dirty="0"/>
              <a:t>Total false positives: 510.0</a:t>
            </a:r>
          </a:p>
          <a:p>
            <a:pPr lvl="1"/>
            <a:r>
              <a:rPr lang="en-US" dirty="0"/>
              <a:t>Total Prediction Accuracy: 71.63515016685206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24" y="6016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24" y="2133600"/>
            <a:ext cx="8915400" cy="3777622"/>
          </a:xfrm>
        </p:spPr>
        <p:txBody>
          <a:bodyPr/>
          <a:lstStyle/>
          <a:p>
            <a:r>
              <a:rPr lang="en-US" sz="2800" dirty="0"/>
              <a:t>Data preprocessing</a:t>
            </a:r>
          </a:p>
          <a:p>
            <a:r>
              <a:rPr lang="en-US" sz="2800" dirty="0"/>
              <a:t>Applying classifiers</a:t>
            </a:r>
          </a:p>
          <a:p>
            <a:r>
              <a:rPr lang="en-US" sz="2800" dirty="0"/>
              <a:t>False prediction analysis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Graphic 3" descr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098" y="1553698"/>
            <a:ext cx="2145379" cy="2145379"/>
          </a:xfrm>
          <a:prstGeom prst="rect">
            <a:avLst/>
          </a:prstGeom>
        </p:spPr>
      </p:pic>
      <p:pic>
        <p:nvPicPr>
          <p:cNvPr id="5" name="Graphic 4" descr="Bar char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937" y="3927677"/>
            <a:ext cx="2212145" cy="22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831" y="69134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18" y="2106706"/>
            <a:ext cx="8915400" cy="3777622"/>
          </a:xfrm>
        </p:spPr>
        <p:txBody>
          <a:bodyPr/>
          <a:lstStyle/>
          <a:p>
            <a:endParaRPr lang="en-US" dirty="0"/>
          </a:p>
          <a:p>
            <a:r>
              <a:rPr lang="en-IN" sz="2800" dirty="0"/>
              <a:t> Use 5 Year Training Set from the available data and predict the Financial Rating Letter Grade after 5 years.</a:t>
            </a:r>
          </a:p>
          <a:p>
            <a:r>
              <a:rPr lang="en-IN" sz="2800" dirty="0"/>
              <a:t>Removing non-usable data based on rm_key values.</a:t>
            </a:r>
          </a:p>
          <a:p>
            <a:r>
              <a:rPr lang="en-IN" sz="2800" dirty="0"/>
              <a:t>Selecting features and applying classifiers.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899" y="610663"/>
            <a:ext cx="8911687" cy="1280890"/>
          </a:xfrm>
        </p:spPr>
        <p:txBody>
          <a:bodyPr/>
          <a:lstStyle/>
          <a:p>
            <a:r>
              <a:rPr lang="en-US" b="1" dirty="0" err="1"/>
              <a:t>Rm_key</a:t>
            </a:r>
            <a:r>
              <a:rPr lang="en-US" b="1" dirty="0"/>
              <a:t> count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56"/>
          <a:stretch/>
        </p:blipFill>
        <p:spPr>
          <a:xfrm>
            <a:off x="17584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13" y="1484243"/>
            <a:ext cx="11131826" cy="5014921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b="1" dirty="0">
                <a:solidFill>
                  <a:srgbClr val="474747"/>
                </a:solidFill>
              </a:rPr>
              <a:t> InfoGainAttributeEval :</a:t>
            </a:r>
            <a:br>
              <a:rPr lang="en-US" altLang="en-US" sz="1900" b="1" dirty="0">
                <a:solidFill>
                  <a:schemeClr val="tx1"/>
                </a:solidFill>
              </a:rPr>
            </a:br>
            <a:r>
              <a:rPr lang="en-US" altLang="en-US" sz="1900" dirty="0">
                <a:solidFill>
                  <a:srgbClr val="474747"/>
                </a:solidFill>
              </a:rPr>
              <a:t>Evaluates the worth of an attribute by measuring the information gain with respect to the class.</a:t>
            </a:r>
            <a:br>
              <a:rPr lang="en-US" altLang="en-US" sz="1900" dirty="0">
                <a:solidFill>
                  <a:schemeClr val="tx1"/>
                </a:solidFill>
              </a:rPr>
            </a:br>
            <a:r>
              <a:rPr lang="en-US" altLang="en-US" sz="1900" dirty="0">
                <a:solidFill>
                  <a:srgbClr val="474747"/>
                </a:solidFill>
              </a:rPr>
              <a:t>-M treat missing values as a separate value.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dirty="0">
                <a:solidFill>
                  <a:srgbClr val="474747"/>
                </a:solidFill>
              </a:rPr>
              <a:t>-B just binarize numeric attributes instead of properly discretizing them.</a:t>
            </a:r>
            <a:r>
              <a:rPr lang="en-US" altLang="en-US" sz="1900" dirty="0">
                <a:solidFill>
                  <a:schemeClr val="tx1"/>
                </a:solidFill>
              </a:rPr>
              <a:t> </a:t>
            </a:r>
          </a:p>
          <a:p>
            <a:endParaRPr lang="en-IN" sz="1900" b="1" dirty="0"/>
          </a:p>
          <a:p>
            <a:r>
              <a:rPr lang="en-IN" sz="1900" b="1" dirty="0"/>
              <a:t>Ranker</a:t>
            </a:r>
            <a:r>
              <a:rPr lang="en-IN" sz="1900" dirty="0"/>
              <a:t> :</a:t>
            </a:r>
          </a:p>
          <a:p>
            <a:pPr marL="0" indent="0">
              <a:buNone/>
            </a:pPr>
            <a:r>
              <a:rPr lang="en-IN" sz="1900" dirty="0"/>
              <a:t>Ranks attributes by their individual evaluations. </a:t>
            </a:r>
          </a:p>
          <a:p>
            <a:pPr marL="0" indent="0">
              <a:buNone/>
            </a:pPr>
            <a:r>
              <a:rPr lang="en-IN" sz="1900" dirty="0"/>
              <a:t>generateRanking -- A constant option. Ranker is only capable of generating  attribute rankings.</a:t>
            </a:r>
            <a:endParaRPr lang="en-US" sz="19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777" y="637362"/>
            <a:ext cx="8911687" cy="1280890"/>
          </a:xfrm>
        </p:spPr>
        <p:txBody>
          <a:bodyPr/>
          <a:lstStyle/>
          <a:p>
            <a:r>
              <a:rPr lang="en-US" b="1" dirty="0">
                <a:hlinkClick r:id="rId2"/>
              </a:rPr>
              <a:t>InfoGainAttributeEval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65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ka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6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ka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9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3592" y="2426677"/>
            <a:ext cx="6216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IBK Classifier</a:t>
            </a:r>
          </a:p>
        </p:txBody>
      </p:sp>
    </p:spTree>
    <p:extLst>
      <p:ext uri="{BB962C8B-B14F-4D97-AF65-F5344CB8AC3E}">
        <p14:creationId xmlns:p14="http://schemas.microsoft.com/office/powerpoint/2010/main" val="3113805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</TotalTime>
  <Words>297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CS670 Phase 2 Group 9  Mass Housing   Project </vt:lpstr>
      <vt:lpstr>Overview</vt:lpstr>
      <vt:lpstr>Data Preprocessing</vt:lpstr>
      <vt:lpstr>Rm_key count :</vt:lpstr>
      <vt:lpstr>PowerPoint Presentation</vt:lpstr>
      <vt:lpstr>InfoGainAttributeEval </vt:lpstr>
      <vt:lpstr>PowerPoint Presentation</vt:lpstr>
      <vt:lpstr>PowerPoint Presentation</vt:lpstr>
      <vt:lpstr>PowerPoint Presentation</vt:lpstr>
      <vt:lpstr>PowerPoint Presentation</vt:lpstr>
      <vt:lpstr>False predictions: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CS670 Phase 2 Group 9  MassHousing</dc:title>
  <dc:creator>hp</dc:creator>
  <cp:lastModifiedBy>Maitreyi Ratnakar</cp:lastModifiedBy>
  <cp:revision>76</cp:revision>
  <dcterms:created xsi:type="dcterms:W3CDTF">2017-04-10T19:56:48Z</dcterms:created>
  <dcterms:modified xsi:type="dcterms:W3CDTF">2017-04-11T19:29:54Z</dcterms:modified>
</cp:coreProperties>
</file>