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9" r:id="rId8"/>
    <p:sldId id="270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259D-8C40-6182-0457-97692EBF6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2F06C-AC1F-72A7-92D3-C059DEA95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1C1E-10CC-32B2-7F77-145900D3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DC67-89A3-4ED8-9406-FF915C48434D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477DC-C59E-FDC1-0089-A4C0933C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B44F-9A85-7535-B495-D5676EFD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99-06D6-4DF1-8C93-9A1BE02F2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8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0F93-5907-3CA8-F5DC-690946F5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53733-F4C6-8BDA-79C3-EDCDD7DB6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C5D8-F208-C7EF-3AED-5F2B2A47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DC67-89A3-4ED8-9406-FF915C48434D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1D79E-1F64-C38B-6BC2-893E2C14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DB83A-597B-78D7-45D7-A9E41EDA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99-06D6-4DF1-8C93-9A1BE02F2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6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866C3-2C1D-6F7D-0141-D4B915BB1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664B6-1290-91E8-EEDD-2E9DCFB3E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82905-6DA3-1CF4-6948-6DA9271B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DC67-89A3-4ED8-9406-FF915C48434D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20EFC-41EF-94D9-0191-538B49ED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F7757-4522-C5C6-CF8B-A0936A5D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99-06D6-4DF1-8C93-9A1BE02F2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00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E01E-BFCB-D785-A99B-569691CD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CE524-15F5-8445-251B-513E2843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BA825-905A-32A5-A42E-D993D445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DC67-89A3-4ED8-9406-FF915C48434D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7BC13-03EF-3F6C-C2B7-73A87E82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491FE-5A98-4E5F-23D9-D117A250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99-06D6-4DF1-8C93-9A1BE02F2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3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C5FD-7DE8-2944-9305-C1D6340A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DC476-36CC-979D-1AB2-4FC13B2FA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564E3-8B1C-9C46-4D12-67452C24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DC67-89A3-4ED8-9406-FF915C48434D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8724-62C3-FF7F-49AF-BDE9C934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AE759-EE9C-7604-4724-2D60C685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99-06D6-4DF1-8C93-9A1BE02F2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1DF7-1AB3-D673-FC8D-C5AF71C9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EC7E-5DB8-3BB9-253B-A0B075BE1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B2A89-74FE-7F46-C25E-1AED390D4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6ADEF-DAD4-F5DA-071C-A1CD9FA9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DC67-89A3-4ED8-9406-FF915C48434D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16D51-CC53-D4FF-9DFC-E02D4F91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63BB4-FBDE-D6AA-2D23-EA8EBAE6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99-06D6-4DF1-8C93-9A1BE02F2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09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D92A-5258-A736-A021-370BBC38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FEC92-3A15-A1B1-6E59-DDD4B4D9B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31198-66E3-39F4-1594-0FF072C6A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C484C-F5EE-41CA-5766-52058FCD1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A501B-3874-17AD-F09F-B7EAE23C3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649C4-8124-B1B1-FE50-A296A9B1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DC67-89A3-4ED8-9406-FF915C48434D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71B34-E8FF-44CB-50A1-C5368486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8C834-D855-1304-985B-9E20A12D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99-06D6-4DF1-8C93-9A1BE02F2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10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B6CE-F848-0BBE-8505-5E2613E9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79AE1-D529-16FB-FDEB-3BE7105A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DC67-89A3-4ED8-9406-FF915C48434D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3B3A5-81C9-7201-9B4C-F43591AB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0C35B-FED1-EBC7-2F53-A124AEB8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99-06D6-4DF1-8C93-9A1BE02F2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88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3B529-CBA6-9C9F-BD5A-59B89783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DC67-89A3-4ED8-9406-FF915C48434D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FA80F-A4CB-7343-E868-C4F7E745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EB452-D762-E490-BE82-6BD1446F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99-06D6-4DF1-8C93-9A1BE02F2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58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DA83-6B56-398E-BEFF-0B6C5E9E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2C6D3-817A-0AD6-5C41-2234160EF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18441-7719-ECA4-28D7-16E284A1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304D1-81CF-31A0-14AA-5A19D77F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DC67-89A3-4ED8-9406-FF915C48434D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C6C0B-3DDE-771F-7EC6-91295DEC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08A58-BC18-CF8D-CB64-32F082B7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99-06D6-4DF1-8C93-9A1BE02F2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07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C988-262E-3ACA-9B9F-1E1FE34E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03122-106E-0668-B19E-8361F0CBC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422C8-B44D-39C4-8B7D-9CE3D8520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AFC82-519A-9521-55FF-8B0AD581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DC67-89A3-4ED8-9406-FF915C48434D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4265F-8870-0E9A-304F-6468397E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01773-92C1-774A-B1E5-6BB863FB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99-06D6-4DF1-8C93-9A1BE02F2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93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77DAB-AA61-AF85-E321-959F09DE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CA6A8-240A-7DAD-11CC-B49D4AA16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2B9D3-F7C4-D531-D288-079589549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0DC67-89A3-4ED8-9406-FF915C48434D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132BF-BDDF-0ABF-D07A-DA526B710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48095-8A62-3400-1F20-1EBB343C7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E7099-06D6-4DF1-8C93-9A1BE02F2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34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3300-443E-7081-2E45-15ADD405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626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90B63-49BF-9239-7F60-B37D97496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– 5 – [Part 3]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19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4526-D7CB-17EC-57A7-BFD3AA8C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71729E-E3E9-D6AD-8636-4E3274EE2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" y="4348163"/>
            <a:ext cx="6224954" cy="18288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A4B33-CD54-DEC4-5330-91C4FA6C8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19DEEE-F04D-EA96-B585-04F8A396F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1" y="955357"/>
            <a:ext cx="4356295" cy="56785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296FED-E611-6592-EE8D-A57BD5EDF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0999"/>
            <a:ext cx="7362689" cy="358608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CCB97A-7464-4706-BFDC-2CD106189558}"/>
              </a:ext>
            </a:extLst>
          </p:cNvPr>
          <p:cNvCxnSpPr/>
          <p:nvPr/>
        </p:nvCxnSpPr>
        <p:spPr>
          <a:xfrm flipV="1">
            <a:off x="8468751" y="2335237"/>
            <a:ext cx="1828800" cy="675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945D0D-DDB7-AEDA-0802-E1EA5312AB0E}"/>
              </a:ext>
            </a:extLst>
          </p:cNvPr>
          <p:cNvCxnSpPr/>
          <p:nvPr/>
        </p:nvCxnSpPr>
        <p:spPr>
          <a:xfrm flipV="1">
            <a:off x="8567225" y="2475914"/>
            <a:ext cx="1969477" cy="95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4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C862-40D4-0B59-9027-86EBDA43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423"/>
            <a:ext cx="12192000" cy="4526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Basic problems of Hidden Markov Models (HMMs):-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85911-2844-8166-0A1A-28C0A34CE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CEEB50-E3F9-CA2E-12B6-F52116F62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17979"/>
            <a:ext cx="1164804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Problem – Is this observation sequence likely?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saw: Umbrella, Umbrella, No Umbrella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want to know: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probability of this observation sequence happening, based on the model?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trying to guess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what the weather was.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are just checking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Decoding Problem – What was the most likely weather?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saw: Umbrella, Umbrella, No Umbrella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we want to know: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most likely sequence of weather conditions behind this?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exactly what you already solved: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 1 → Rainy, Day 2 → Rainy, Day 3 → Sunny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the model says: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likely weather behind this umbrella pattern is: Rainy → Rainy → Sunny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when: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want to guess the hidden reason behind the observations.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9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55E2-14F9-ABAD-BCE8-6BB0D74B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DC85D7-C3F8-1B7F-CC0C-D54C1895C9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81662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9E06E-3853-7F4E-770D-1CF3FEB03973}"/>
              </a:ext>
            </a:extLst>
          </p:cNvPr>
          <p:cNvSpPr txBox="1"/>
          <p:nvPr/>
        </p:nvSpPr>
        <p:spPr>
          <a:xfrm>
            <a:off x="0" y="258901"/>
            <a:ext cx="914751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Learning Problem – Can we train the model from data?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only have a lot of umbrella data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know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rules?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figure out: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probability of Rainy to Sunny?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probability of the person carrying Umbrella when it is Rainy.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we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using only observed data.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when: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have data but don’t know the model probabilities.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37325-47B1-AAB3-1E15-008E4FF24C93}"/>
              </a:ext>
            </a:extLst>
          </p:cNvPr>
          <p:cNvSpPr txBox="1"/>
          <p:nvPr/>
        </p:nvSpPr>
        <p:spPr>
          <a:xfrm>
            <a:off x="2002303" y="3582263"/>
            <a:ext cx="1018969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the 3 HMM problems: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one — Decoding Problem — is most commonly used in real-life applications.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because in many real-world situations: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only see the observations (like the umbrella)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we want to guess the hidden states (like the weather)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already know or assume the model's probabilities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real-world examples: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hear the sound (observed), and want to guess the words (hidden)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see DNA sequences (observed), and want to guess gene regions (hidden)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observe prices, and want to estimate hidden market conditions</a:t>
            </a:r>
          </a:p>
        </p:txBody>
      </p:sp>
    </p:spTree>
    <p:extLst>
      <p:ext uri="{BB962C8B-B14F-4D97-AF65-F5344CB8AC3E}">
        <p14:creationId xmlns:p14="http://schemas.microsoft.com/office/powerpoint/2010/main" val="2039810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F6FE-FAC1-CFF0-5765-94B4DB89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626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4F96-CCA8-B342-95F6-D03D9EED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CA759-D785-9EAC-673F-3E7FD7A67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86265"/>
            <a:ext cx="8932985" cy="408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9F566-5BF3-757A-15FB-B8F5C3031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5" y="1295169"/>
            <a:ext cx="5982286" cy="3032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8D9F0-BE7D-2FCF-69B1-CEBF1CF98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603" y="3210999"/>
            <a:ext cx="6663397" cy="364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4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33CD-E3EA-0383-BB3B-15B4D94D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468D06-9143-A82B-1501-3F7E9FD82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806375" cy="49867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DFB7FB-6634-07F3-5EC2-7D2C7E80E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869" y="1690688"/>
            <a:ext cx="4443412" cy="2192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B0AAC9-51C6-2ED8-2B4F-97730A9D4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84" y="4742850"/>
            <a:ext cx="8806375" cy="1948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694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CB8E-1008-2B35-5DD1-1BAA28ED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 (HMM)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39129-CDEB-0D4D-B5D8-038A36CF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1325563"/>
            <a:ext cx="11704320" cy="51033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sitting inside your house. You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see the weather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outside (it's hidden), but you can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your friend’s mood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(Happy or Sad).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friend’s mood depends on the weather: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it’s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your friend is usually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it’s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your friend is usually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by just seeing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try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guess the weather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is what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does!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39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DBF7-C863-15B4-61E8-0A8EDF72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7E6C55-D381-4AAA-D790-C3C75FA7B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8918917" cy="6861861"/>
          </a:xfrm>
        </p:spPr>
      </p:pic>
    </p:spTree>
    <p:extLst>
      <p:ext uri="{BB962C8B-B14F-4D97-AF65-F5344CB8AC3E}">
        <p14:creationId xmlns:p14="http://schemas.microsoft.com/office/powerpoint/2010/main" val="16878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52FE-25EC-C6E3-86B4-A0C0405A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92BC1-13AF-8B48-1DE7-6EF813AC0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9338031" cy="21875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53D6E-8D67-A7BE-D9A5-71A584F46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0" y="2187580"/>
            <a:ext cx="3502857" cy="2939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C6E504-C107-A769-F20F-D039C43F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094482"/>
            <a:ext cx="3995226" cy="176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5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7AFC-8135-D20B-F4E5-5C7D75B3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927EF9-3335-E64C-64D1-9CFE3AB7F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274450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2352-E9C1-A87C-3E76-4E34FA9B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49952-2F08-D8F3-9C93-C92698A48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93"/>
            <a:ext cx="7596554" cy="673915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EED292-AE68-500A-23A5-57FDB0362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1E5F60-25F1-7976-7DD6-7F40CD92C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698" y="2976927"/>
            <a:ext cx="5042975" cy="223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8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E845-7CB2-8221-B9E0-5B8960AE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6ED6AB-6DBC-8322-B232-69DEC4532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0"/>
            <a:ext cx="10579187" cy="263417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51DD16-E73B-6969-F991-44C1159B4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791178"/>
            <a:ext cx="8881779" cy="384877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7EB929-54B7-0493-3A93-E086718B7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687" y="2890764"/>
            <a:ext cx="2667000" cy="1695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8EB471-01A2-9F45-B318-5D1CC6598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1812" y="5316327"/>
            <a:ext cx="3190875" cy="137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BB0F6C-4AB3-62F8-6C49-D36C7EFEA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5425" y="2629253"/>
            <a:ext cx="3076575" cy="323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D2F884-5BD1-4E97-EA49-3777B0F707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1779" y="5007949"/>
            <a:ext cx="2686050" cy="29527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F43E4E-9713-3080-434D-26707AE22F92}"/>
              </a:ext>
            </a:extLst>
          </p:cNvPr>
          <p:cNvCxnSpPr>
            <a:cxnSpLocks/>
          </p:cNvCxnSpPr>
          <p:nvPr/>
        </p:nvCxnSpPr>
        <p:spPr>
          <a:xfrm flipV="1">
            <a:off x="10016197" y="3429000"/>
            <a:ext cx="337625" cy="52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6E4264-271C-858A-103E-D95D9347D359}"/>
              </a:ext>
            </a:extLst>
          </p:cNvPr>
          <p:cNvCxnSpPr>
            <a:cxnSpLocks/>
          </p:cNvCxnSpPr>
          <p:nvPr/>
        </p:nvCxnSpPr>
        <p:spPr>
          <a:xfrm flipV="1">
            <a:off x="10016197" y="3429000"/>
            <a:ext cx="56299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20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111A-3E61-5999-B379-70C22481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1D63DE-6900-587E-342E-642BBC35D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9550"/>
            <a:ext cx="7568418" cy="44494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DAD691-A6AE-AA30-2AA7-A0F8F6E3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242" y="2006600"/>
            <a:ext cx="3800475" cy="44862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C10DA0-5E0B-BC7E-059F-4CCFEE43FDB5}"/>
              </a:ext>
            </a:extLst>
          </p:cNvPr>
          <p:cNvCxnSpPr>
            <a:cxnSpLocks/>
          </p:cNvCxnSpPr>
          <p:nvPr/>
        </p:nvCxnSpPr>
        <p:spPr>
          <a:xfrm flipV="1">
            <a:off x="8750105" y="3094892"/>
            <a:ext cx="1336430" cy="33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3A87F0-CB01-79FD-EFD4-C6BEF86FA114}"/>
              </a:ext>
            </a:extLst>
          </p:cNvPr>
          <p:cNvCxnSpPr/>
          <p:nvPr/>
        </p:nvCxnSpPr>
        <p:spPr>
          <a:xfrm flipV="1">
            <a:off x="8750105" y="3094892"/>
            <a:ext cx="1547446" cy="94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452DE54-167B-4A64-05C7-6FC74A1A6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95" y="4735863"/>
            <a:ext cx="3488276" cy="1793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828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89C2-EBE1-33B6-9291-BDCC7563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7FE7B-CFFB-9C2B-43C8-6B29119D5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F81C0F-5C80-619F-A242-4223B2AD7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517"/>
            <a:ext cx="8568394" cy="4079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E3E818-26B0-2276-B6C0-0C1E6AC57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525" y="2198564"/>
            <a:ext cx="3800475" cy="448627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ABAA32-92C0-37D5-1767-D12E839F7D19}"/>
              </a:ext>
            </a:extLst>
          </p:cNvPr>
          <p:cNvCxnSpPr>
            <a:cxnSpLocks/>
          </p:cNvCxnSpPr>
          <p:nvPr/>
        </p:nvCxnSpPr>
        <p:spPr>
          <a:xfrm flipV="1">
            <a:off x="9059594" y="3277772"/>
            <a:ext cx="556844" cy="50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38E21A-9112-0485-DFB2-CD5990E2D6AC}"/>
              </a:ext>
            </a:extLst>
          </p:cNvPr>
          <p:cNvCxnSpPr>
            <a:cxnSpLocks/>
          </p:cNvCxnSpPr>
          <p:nvPr/>
        </p:nvCxnSpPr>
        <p:spPr>
          <a:xfrm flipV="1">
            <a:off x="9158068" y="3277772"/>
            <a:ext cx="647114" cy="87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4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493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Machine Learning</vt:lpstr>
      <vt:lpstr>Hidden Markov Model (HMM)</vt:lpstr>
      <vt:lpstr> </vt:lpstr>
      <vt:lpstr> </vt:lpstr>
      <vt:lpstr> </vt:lpstr>
      <vt:lpstr>  </vt:lpstr>
      <vt:lpstr> </vt:lpstr>
      <vt:lpstr> </vt:lpstr>
      <vt:lpstr> </vt:lpstr>
      <vt:lpstr> </vt:lpstr>
      <vt:lpstr>3 Basic problems of Hidden Markov Models (HMMs):-</vt:lpstr>
      <vt:lpstr> </vt:lpstr>
      <vt:lpstr>Discrete Markov Model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16</cp:revision>
  <dcterms:created xsi:type="dcterms:W3CDTF">2025-03-26T16:34:30Z</dcterms:created>
  <dcterms:modified xsi:type="dcterms:W3CDTF">2025-03-29T17:58:30Z</dcterms:modified>
</cp:coreProperties>
</file>