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81C4-AFD6-8DB7-70C2-1EAF453AB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F0BAAF-4DD9-989E-022C-A51362FE4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F0FA3E-C025-B440-39A5-B9038B48F9B3}"/>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5" name="Footer Placeholder 4">
            <a:extLst>
              <a:ext uri="{FF2B5EF4-FFF2-40B4-BE49-F238E27FC236}">
                <a16:creationId xmlns:a16="http://schemas.microsoft.com/office/drawing/2014/main" id="{4C5FDA6A-9236-5CE3-4778-447334EB4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BC-86CA-F29F-A91E-21F86EF8BA8F}"/>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41864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92A8-83D5-09FE-EEBA-ADF75EB3E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47A7EA-C0C0-4B7D-BE2D-175F8AF61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78E55-9EB4-F1BF-F862-0EDE09018AB6}"/>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5" name="Footer Placeholder 4">
            <a:extLst>
              <a:ext uri="{FF2B5EF4-FFF2-40B4-BE49-F238E27FC236}">
                <a16:creationId xmlns:a16="http://schemas.microsoft.com/office/drawing/2014/main" id="{BAD8036F-771D-EE1A-D8A5-DD81F36D6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9F8AD-B344-34CC-3733-EE7866D15643}"/>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59511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D7A13-D422-FA6C-E7D9-FB3F5F5493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D6B9C-6221-E249-8455-90EB944FD0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D47EA-DE10-3A60-DC98-A02307142653}"/>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5" name="Footer Placeholder 4">
            <a:extLst>
              <a:ext uri="{FF2B5EF4-FFF2-40B4-BE49-F238E27FC236}">
                <a16:creationId xmlns:a16="http://schemas.microsoft.com/office/drawing/2014/main" id="{67620468-51C2-D0D6-6358-4DD04AE5A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7555B-DF26-AEA7-E3BF-D3AFACC893CC}"/>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83847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796D-AE1D-9DB5-E858-2CC10AC797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F7C34-6798-A805-5846-789253077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91813-97D4-E108-B326-3656A80BFCBA}"/>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5" name="Footer Placeholder 4">
            <a:extLst>
              <a:ext uri="{FF2B5EF4-FFF2-40B4-BE49-F238E27FC236}">
                <a16:creationId xmlns:a16="http://schemas.microsoft.com/office/drawing/2014/main" id="{A0E1A773-57AB-9597-9F14-2B667AFDD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D378B-CB0A-D59E-1DCC-B2764993DDB2}"/>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369010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2E05-CFC7-4657-834A-D405E5699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AD84B7-1067-D3ED-682B-4E8734C19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57AEA-C392-BED7-A28B-BA7A067AC399}"/>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5" name="Footer Placeholder 4">
            <a:extLst>
              <a:ext uri="{FF2B5EF4-FFF2-40B4-BE49-F238E27FC236}">
                <a16:creationId xmlns:a16="http://schemas.microsoft.com/office/drawing/2014/main" id="{006EDDDA-8092-C315-4597-01400EAB9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26402-4C6D-EBEF-01CD-A9D44B4A3AA5}"/>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37355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2324-769B-3A9E-1C11-45CE61FD9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8245BE-48EC-0E91-1061-BEC69B03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105D55-3A38-C3BD-F799-D16CFD3DC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AD9D2B-B1BA-6276-1BD8-E8E15BB291C3}"/>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6" name="Footer Placeholder 5">
            <a:extLst>
              <a:ext uri="{FF2B5EF4-FFF2-40B4-BE49-F238E27FC236}">
                <a16:creationId xmlns:a16="http://schemas.microsoft.com/office/drawing/2014/main" id="{C988AC01-7F16-167C-A392-F83FB8ED1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0FE76F-233F-C361-BD50-4270594495BB}"/>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333872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1729-D277-3058-8933-B8150EBA0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1F747A-B146-8A5A-DDDE-463692B6F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30BFA4-56F3-170C-90E8-AE2533EA67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17A916-A563-5826-CCCB-DCCAF39B3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38FAE-273A-DD03-B0C7-0F6CE1C6F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226B64-0326-55CF-8E36-9EB194BD95C4}"/>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8" name="Footer Placeholder 7">
            <a:extLst>
              <a:ext uri="{FF2B5EF4-FFF2-40B4-BE49-F238E27FC236}">
                <a16:creationId xmlns:a16="http://schemas.microsoft.com/office/drawing/2014/main" id="{C47EABC2-694E-7230-3435-6FFEB8EE0F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6DFE19-534E-58DE-BE09-F8988E40EEA8}"/>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89761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2219-1B67-254B-F3D8-B57DA3477E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73AB6D-2D5E-AE2D-5BCD-3CE206E7A550}"/>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4" name="Footer Placeholder 3">
            <a:extLst>
              <a:ext uri="{FF2B5EF4-FFF2-40B4-BE49-F238E27FC236}">
                <a16:creationId xmlns:a16="http://schemas.microsoft.com/office/drawing/2014/main" id="{014A9776-E61F-2613-6B14-63E7DFEC92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685B42-8EA0-35AB-A555-1F3460AA395C}"/>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95203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C2B8D-B1E1-FE64-6BD5-BBCA8F5BE508}"/>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3" name="Footer Placeholder 2">
            <a:extLst>
              <a:ext uri="{FF2B5EF4-FFF2-40B4-BE49-F238E27FC236}">
                <a16:creationId xmlns:a16="http://schemas.microsoft.com/office/drawing/2014/main" id="{85CF196B-7404-AC80-6185-1F2F6C11A0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8CA071-7AE2-615B-F893-E94629E023C4}"/>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59962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2FCA-682D-B120-501A-1C2AE50DC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903BCE-7578-706B-E5EC-2C2DE6579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B01F0-7164-32D0-6108-F4AF5720C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5B9F-E4DD-B7A1-2B13-84A4C0530294}"/>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6" name="Footer Placeholder 5">
            <a:extLst>
              <a:ext uri="{FF2B5EF4-FFF2-40B4-BE49-F238E27FC236}">
                <a16:creationId xmlns:a16="http://schemas.microsoft.com/office/drawing/2014/main" id="{4C6A105C-4575-D444-408D-C1A9EF01A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8E074-8311-BBB6-95BD-52F1808C7FC9}"/>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46382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B0EB-5230-FA6B-AED1-935F784DF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0F4072-112D-42A3-3FFF-B94BFBDFA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3B1B54-A0B6-8A8B-CE48-F5CA583E1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8A670-5211-C97E-71B0-BA66472BA768}"/>
              </a:ext>
            </a:extLst>
          </p:cNvPr>
          <p:cNvSpPr>
            <a:spLocks noGrp="1"/>
          </p:cNvSpPr>
          <p:nvPr>
            <p:ph type="dt" sz="half" idx="10"/>
          </p:nvPr>
        </p:nvSpPr>
        <p:spPr/>
        <p:txBody>
          <a:bodyPr/>
          <a:lstStyle/>
          <a:p>
            <a:fld id="{45DFF0A0-38E8-42CA-AD7B-64042A4B3C0C}" type="datetimeFigureOut">
              <a:rPr lang="en-IN" smtClean="0"/>
              <a:t>08-01-2025</a:t>
            </a:fld>
            <a:endParaRPr lang="en-IN"/>
          </a:p>
        </p:txBody>
      </p:sp>
      <p:sp>
        <p:nvSpPr>
          <p:cNvPr id="6" name="Footer Placeholder 5">
            <a:extLst>
              <a:ext uri="{FF2B5EF4-FFF2-40B4-BE49-F238E27FC236}">
                <a16:creationId xmlns:a16="http://schemas.microsoft.com/office/drawing/2014/main" id="{72CB2AD8-2456-E0EA-BCC0-DDAB79A0B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2764F-8819-6F76-EA22-0A79B306040E}"/>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99772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50485-62E6-63A1-27BD-36FC1AC07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032312-3EB2-0499-CAA9-744C52FC8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4FAA3-9A47-9A41-7158-9F7BA577F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F0A0-38E8-42CA-AD7B-64042A4B3C0C}" type="datetimeFigureOut">
              <a:rPr lang="en-IN" smtClean="0"/>
              <a:t>08-01-2025</a:t>
            </a:fld>
            <a:endParaRPr lang="en-IN"/>
          </a:p>
        </p:txBody>
      </p:sp>
      <p:sp>
        <p:nvSpPr>
          <p:cNvPr id="5" name="Footer Placeholder 4">
            <a:extLst>
              <a:ext uri="{FF2B5EF4-FFF2-40B4-BE49-F238E27FC236}">
                <a16:creationId xmlns:a16="http://schemas.microsoft.com/office/drawing/2014/main" id="{36BC705A-790F-ADCC-0A37-6C920CD81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C7454E-D597-E70F-36AE-643322179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0D23E-6733-446F-A096-41576E3D8884}" type="slidenum">
              <a:rPr lang="en-IN" smtClean="0"/>
              <a:t>‹#›</a:t>
            </a:fld>
            <a:endParaRPr lang="en-IN"/>
          </a:p>
        </p:txBody>
      </p:sp>
    </p:spTree>
    <p:extLst>
      <p:ext uri="{BB962C8B-B14F-4D97-AF65-F5344CB8AC3E}">
        <p14:creationId xmlns:p14="http://schemas.microsoft.com/office/powerpoint/2010/main" val="196080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3297-AE60-2C68-086D-700541DD5AB9}"/>
              </a:ext>
            </a:extLst>
          </p:cNvPr>
          <p:cNvSpPr>
            <a:spLocks noGrp="1"/>
          </p:cNvSpPr>
          <p:nvPr>
            <p:ph type="ctrTitle"/>
          </p:nvPr>
        </p:nvSpPr>
        <p:spPr>
          <a:xfrm>
            <a:off x="1524000" y="1122363"/>
            <a:ext cx="9144000" cy="1655762"/>
          </a:xfrm>
        </p:spPr>
        <p:txBody>
          <a:bodyPr/>
          <a:lstStyle/>
          <a:p>
            <a:r>
              <a:rPr lang="en-US" b="1" dirty="0">
                <a:latin typeface="Times New Roman" panose="02020603050405020304" pitchFamily="18" charset="0"/>
                <a:cs typeface="Times New Roman" panose="02020603050405020304" pitchFamily="18" charset="0"/>
              </a:rPr>
              <a:t>Machine Learning</a:t>
            </a:r>
            <a:endParaRPr lang="en-IN" dirty="0"/>
          </a:p>
        </p:txBody>
      </p:sp>
      <p:sp>
        <p:nvSpPr>
          <p:cNvPr id="3" name="Subtitle 2">
            <a:extLst>
              <a:ext uri="{FF2B5EF4-FFF2-40B4-BE49-F238E27FC236}">
                <a16:creationId xmlns:a16="http://schemas.microsoft.com/office/drawing/2014/main" id="{6A34ABCE-0DEF-CBFC-B1FB-97BFA1039125}"/>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Unit – 2 – [Part 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Bayesian Decision Theory</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397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BF8F-C0B7-3A4E-B51C-93AFD7B714A5}"/>
              </a:ext>
            </a:extLst>
          </p:cNvPr>
          <p:cNvSpPr>
            <a:spLocks noGrp="1"/>
          </p:cNvSpPr>
          <p:nvPr>
            <p:ph type="title"/>
          </p:nvPr>
        </p:nvSpPr>
        <p:spPr>
          <a:xfrm>
            <a:off x="838200" y="1"/>
            <a:ext cx="10515600" cy="869429"/>
          </a:xfrm>
        </p:spPr>
        <p:txBody>
          <a:bodyPr>
            <a:normAutofit/>
          </a:bodyPr>
          <a:lstStyle/>
          <a:p>
            <a:pPr algn="ctr"/>
            <a:r>
              <a:rPr lang="en-US" sz="4000" b="1" dirty="0">
                <a:latin typeface="Times New Roman" panose="02020603050405020304" pitchFamily="18" charset="0"/>
                <a:cs typeface="Times New Roman" panose="02020603050405020304" pitchFamily="18" charset="0"/>
              </a:rPr>
              <a:t>Discriminant Functions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4C7B8D-6051-6D4C-7BD5-7A0B4A130B52}"/>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38200F79-5AA8-88AE-DD8E-B437C4CCAEB0}"/>
              </a:ext>
            </a:extLst>
          </p:cNvPr>
          <p:cNvPicPr>
            <a:picLocks noChangeAspect="1"/>
          </p:cNvPicPr>
          <p:nvPr/>
        </p:nvPicPr>
        <p:blipFill rotWithShape="1">
          <a:blip r:embed="rId2"/>
          <a:srcRect t="2792"/>
          <a:stretch/>
        </p:blipFill>
        <p:spPr>
          <a:xfrm>
            <a:off x="0" y="1274164"/>
            <a:ext cx="12192000" cy="5583836"/>
          </a:xfrm>
          <a:prstGeom prst="rect">
            <a:avLst/>
          </a:prstGeom>
        </p:spPr>
      </p:pic>
      <p:sp>
        <p:nvSpPr>
          <p:cNvPr id="6" name="TextBox 5">
            <a:extLst>
              <a:ext uri="{FF2B5EF4-FFF2-40B4-BE49-F238E27FC236}">
                <a16:creationId xmlns:a16="http://schemas.microsoft.com/office/drawing/2014/main" id="{D40FD1E5-13F2-4265-3048-25420A894C13}"/>
              </a:ext>
            </a:extLst>
          </p:cNvPr>
          <p:cNvSpPr txBox="1"/>
          <p:nvPr/>
        </p:nvSpPr>
        <p:spPr>
          <a:xfrm>
            <a:off x="-119920" y="659567"/>
            <a:ext cx="608101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Example 1:-</a:t>
            </a:r>
          </a:p>
        </p:txBody>
      </p:sp>
    </p:spTree>
    <p:extLst>
      <p:ext uri="{BB962C8B-B14F-4D97-AF65-F5344CB8AC3E}">
        <p14:creationId xmlns:p14="http://schemas.microsoft.com/office/powerpoint/2010/main" val="378403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9EB0-08DB-950B-5335-13D2B228C2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E489493-E4A4-04B7-D496-EEEEE8C61A48}"/>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822782B-436F-E4D9-14DD-310CE3B15F5F}"/>
              </a:ext>
            </a:extLst>
          </p:cNvPr>
          <p:cNvPicPr>
            <a:picLocks noChangeAspect="1"/>
          </p:cNvPicPr>
          <p:nvPr/>
        </p:nvPicPr>
        <p:blipFill>
          <a:blip r:embed="rId2"/>
          <a:stretch>
            <a:fillRect/>
          </a:stretch>
        </p:blipFill>
        <p:spPr>
          <a:xfrm>
            <a:off x="0" y="559267"/>
            <a:ext cx="12192000" cy="6298733"/>
          </a:xfrm>
          <a:prstGeom prst="rect">
            <a:avLst/>
          </a:prstGeom>
        </p:spPr>
      </p:pic>
      <p:sp>
        <p:nvSpPr>
          <p:cNvPr id="7" name="TextBox 6">
            <a:extLst>
              <a:ext uri="{FF2B5EF4-FFF2-40B4-BE49-F238E27FC236}">
                <a16:creationId xmlns:a16="http://schemas.microsoft.com/office/drawing/2014/main" id="{7055E1C8-1C3B-1711-14E0-A6C333E69B30}"/>
              </a:ext>
            </a:extLst>
          </p:cNvPr>
          <p:cNvSpPr txBox="1"/>
          <p:nvPr/>
        </p:nvSpPr>
        <p:spPr>
          <a:xfrm>
            <a:off x="-37982" y="36047"/>
            <a:ext cx="60935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Example 2:-</a:t>
            </a:r>
            <a:endParaRPr lang="en-IN" sz="2800" b="1" dirty="0"/>
          </a:p>
        </p:txBody>
      </p:sp>
    </p:spTree>
    <p:extLst>
      <p:ext uri="{BB962C8B-B14F-4D97-AF65-F5344CB8AC3E}">
        <p14:creationId xmlns:p14="http://schemas.microsoft.com/office/powerpoint/2010/main" val="2495139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266-71E9-5481-D22B-7A92060D402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F0205D2-929E-FB02-6A62-C53D86B94B2A}"/>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77FD8DC4-B4F5-8B81-F71F-3079B80809F5}"/>
              </a:ext>
            </a:extLst>
          </p:cNvPr>
          <p:cNvPicPr>
            <a:picLocks noChangeAspect="1"/>
          </p:cNvPicPr>
          <p:nvPr/>
        </p:nvPicPr>
        <p:blipFill>
          <a:blip r:embed="rId2"/>
          <a:stretch>
            <a:fillRect/>
          </a:stretch>
        </p:blipFill>
        <p:spPr>
          <a:xfrm>
            <a:off x="-1" y="4761"/>
            <a:ext cx="9788577" cy="2093861"/>
          </a:xfrm>
          <a:prstGeom prst="rect">
            <a:avLst/>
          </a:prstGeom>
        </p:spPr>
      </p:pic>
      <p:pic>
        <p:nvPicPr>
          <p:cNvPr id="9" name="Picture 8">
            <a:extLst>
              <a:ext uri="{FF2B5EF4-FFF2-40B4-BE49-F238E27FC236}">
                <a16:creationId xmlns:a16="http://schemas.microsoft.com/office/drawing/2014/main" id="{2D89B9A6-FDB9-3DC6-058C-57DC221703EC}"/>
              </a:ext>
            </a:extLst>
          </p:cNvPr>
          <p:cNvPicPr>
            <a:picLocks noChangeAspect="1"/>
          </p:cNvPicPr>
          <p:nvPr/>
        </p:nvPicPr>
        <p:blipFill>
          <a:blip r:embed="rId3"/>
          <a:stretch>
            <a:fillRect/>
          </a:stretch>
        </p:blipFill>
        <p:spPr>
          <a:xfrm>
            <a:off x="0" y="2233559"/>
            <a:ext cx="9668656" cy="4624441"/>
          </a:xfrm>
          <a:prstGeom prst="rect">
            <a:avLst/>
          </a:prstGeom>
        </p:spPr>
      </p:pic>
    </p:spTree>
    <p:extLst>
      <p:ext uri="{BB962C8B-B14F-4D97-AF65-F5344CB8AC3E}">
        <p14:creationId xmlns:p14="http://schemas.microsoft.com/office/powerpoint/2010/main" val="369727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5181-89B3-1912-BCE4-A9437ED58786}"/>
              </a:ext>
            </a:extLst>
          </p:cNvPr>
          <p:cNvSpPr>
            <a:spLocks noGrp="1"/>
          </p:cNvSpPr>
          <p:nvPr>
            <p:ph type="title"/>
          </p:nvPr>
        </p:nvSpPr>
        <p:spPr>
          <a:xfrm>
            <a:off x="0" y="1"/>
            <a:ext cx="12192000" cy="681036"/>
          </a:xfrm>
        </p:spPr>
        <p:txBody>
          <a:bodyPr>
            <a:normAutofit/>
          </a:bodyPr>
          <a:lstStyle/>
          <a:p>
            <a:pPr algn="ctr"/>
            <a:r>
              <a:rPr lang="en-IN" sz="4000" b="1" dirty="0">
                <a:latin typeface="Times New Roman" panose="02020603050405020304" pitchFamily="18" charset="0"/>
                <a:cs typeface="Times New Roman" panose="02020603050405020304" pitchFamily="18" charset="0"/>
              </a:rPr>
              <a:t>Utility Theory</a:t>
            </a:r>
          </a:p>
        </p:txBody>
      </p:sp>
      <p:sp>
        <p:nvSpPr>
          <p:cNvPr id="3" name="Content Placeholder 2">
            <a:extLst>
              <a:ext uri="{FF2B5EF4-FFF2-40B4-BE49-F238E27FC236}">
                <a16:creationId xmlns:a16="http://schemas.microsoft.com/office/drawing/2014/main" id="{55B41B90-A773-94C4-B1D7-9896663BEC7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87A53A9-8261-A3F7-A15D-756A24770B5D}"/>
              </a:ext>
            </a:extLst>
          </p:cNvPr>
          <p:cNvPicPr>
            <a:picLocks noChangeAspect="1"/>
          </p:cNvPicPr>
          <p:nvPr/>
        </p:nvPicPr>
        <p:blipFill>
          <a:blip r:embed="rId2"/>
          <a:stretch>
            <a:fillRect/>
          </a:stretch>
        </p:blipFill>
        <p:spPr>
          <a:xfrm>
            <a:off x="0" y="681036"/>
            <a:ext cx="7734925" cy="3451477"/>
          </a:xfrm>
          <a:prstGeom prst="rect">
            <a:avLst/>
          </a:prstGeom>
        </p:spPr>
      </p:pic>
      <p:pic>
        <p:nvPicPr>
          <p:cNvPr id="7" name="Picture 6">
            <a:extLst>
              <a:ext uri="{FF2B5EF4-FFF2-40B4-BE49-F238E27FC236}">
                <a16:creationId xmlns:a16="http://schemas.microsoft.com/office/drawing/2014/main" id="{5BB478BF-42E3-31FB-18C5-648ADE795CA3}"/>
              </a:ext>
            </a:extLst>
          </p:cNvPr>
          <p:cNvPicPr>
            <a:picLocks noChangeAspect="1"/>
          </p:cNvPicPr>
          <p:nvPr/>
        </p:nvPicPr>
        <p:blipFill>
          <a:blip r:embed="rId3"/>
          <a:stretch>
            <a:fillRect/>
          </a:stretch>
        </p:blipFill>
        <p:spPr>
          <a:xfrm>
            <a:off x="6265889" y="2506661"/>
            <a:ext cx="5161613" cy="4376150"/>
          </a:xfrm>
          <a:prstGeom prst="rect">
            <a:avLst/>
          </a:prstGeom>
        </p:spPr>
      </p:pic>
    </p:spTree>
    <p:extLst>
      <p:ext uri="{BB962C8B-B14F-4D97-AF65-F5344CB8AC3E}">
        <p14:creationId xmlns:p14="http://schemas.microsoft.com/office/powerpoint/2010/main" val="2454462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157C-C14C-6BD6-EF6D-E70C0C5C9A8E}"/>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7BFA02AD-799F-4070-E2F4-1406A2AD8126}"/>
              </a:ext>
            </a:extLst>
          </p:cNvPr>
          <p:cNvPicPr>
            <a:picLocks noGrp="1" noChangeAspect="1"/>
          </p:cNvPicPr>
          <p:nvPr>
            <p:ph idx="1"/>
          </p:nvPr>
        </p:nvPicPr>
        <p:blipFill>
          <a:blip r:embed="rId2"/>
          <a:stretch>
            <a:fillRect/>
          </a:stretch>
        </p:blipFill>
        <p:spPr>
          <a:xfrm>
            <a:off x="0" y="0"/>
            <a:ext cx="6280880" cy="3587301"/>
          </a:xfrm>
        </p:spPr>
      </p:pic>
      <p:pic>
        <p:nvPicPr>
          <p:cNvPr id="7" name="Picture 6">
            <a:extLst>
              <a:ext uri="{FF2B5EF4-FFF2-40B4-BE49-F238E27FC236}">
                <a16:creationId xmlns:a16="http://schemas.microsoft.com/office/drawing/2014/main" id="{1F38B8EE-876E-AE74-64EC-BAE3EDC19CAB}"/>
              </a:ext>
            </a:extLst>
          </p:cNvPr>
          <p:cNvPicPr>
            <a:picLocks noChangeAspect="1"/>
          </p:cNvPicPr>
          <p:nvPr/>
        </p:nvPicPr>
        <p:blipFill>
          <a:blip r:embed="rId3"/>
          <a:stretch>
            <a:fillRect/>
          </a:stretch>
        </p:blipFill>
        <p:spPr>
          <a:xfrm>
            <a:off x="116876" y="3782114"/>
            <a:ext cx="5339544" cy="3065560"/>
          </a:xfrm>
          <a:prstGeom prst="rect">
            <a:avLst/>
          </a:prstGeom>
        </p:spPr>
      </p:pic>
    </p:spTree>
    <p:extLst>
      <p:ext uri="{BB962C8B-B14F-4D97-AF65-F5344CB8AC3E}">
        <p14:creationId xmlns:p14="http://schemas.microsoft.com/office/powerpoint/2010/main" val="112271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6509-A88F-E6A2-CCAD-791DE7AABF68}"/>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D7CAE34-7BC4-35D0-4F12-009A3E0D382B}"/>
              </a:ext>
            </a:extLst>
          </p:cNvPr>
          <p:cNvPicPr>
            <a:picLocks noGrp="1" noChangeAspect="1"/>
          </p:cNvPicPr>
          <p:nvPr>
            <p:ph idx="1"/>
          </p:nvPr>
        </p:nvPicPr>
        <p:blipFill>
          <a:blip r:embed="rId2"/>
          <a:stretch>
            <a:fillRect/>
          </a:stretch>
        </p:blipFill>
        <p:spPr>
          <a:xfrm>
            <a:off x="0" y="-1"/>
            <a:ext cx="8964118" cy="3897443"/>
          </a:xfrm>
        </p:spPr>
      </p:pic>
      <p:pic>
        <p:nvPicPr>
          <p:cNvPr id="9" name="Picture 8">
            <a:extLst>
              <a:ext uri="{FF2B5EF4-FFF2-40B4-BE49-F238E27FC236}">
                <a16:creationId xmlns:a16="http://schemas.microsoft.com/office/drawing/2014/main" id="{6302AD04-6DD3-074E-BF29-04ACDD513DF0}"/>
              </a:ext>
            </a:extLst>
          </p:cNvPr>
          <p:cNvPicPr>
            <a:picLocks noChangeAspect="1"/>
          </p:cNvPicPr>
          <p:nvPr/>
        </p:nvPicPr>
        <p:blipFill>
          <a:blip r:embed="rId3"/>
          <a:stretch>
            <a:fillRect/>
          </a:stretch>
        </p:blipFill>
        <p:spPr>
          <a:xfrm>
            <a:off x="3357797" y="3569840"/>
            <a:ext cx="8619085" cy="3072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272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A267-AB97-A425-F648-A4C5D7756C4E}"/>
              </a:ext>
            </a:extLst>
          </p:cNvPr>
          <p:cNvSpPr>
            <a:spLocks noGrp="1"/>
          </p:cNvSpPr>
          <p:nvPr>
            <p:ph type="title"/>
          </p:nvPr>
        </p:nvSpPr>
        <p:spPr>
          <a:xfrm>
            <a:off x="838200" y="1"/>
            <a:ext cx="10515600" cy="681036"/>
          </a:xfrm>
        </p:spPr>
        <p:txBody>
          <a:bodyPr>
            <a:normAutofit/>
          </a:bodyPr>
          <a:lstStyle/>
          <a:p>
            <a:pPr algn="ctr"/>
            <a:r>
              <a:rPr lang="en-US" sz="4000" b="1" dirty="0">
                <a:latin typeface="Times New Roman" panose="02020603050405020304" pitchFamily="18" charset="0"/>
                <a:cs typeface="Times New Roman" panose="02020603050405020304" pitchFamily="18" charset="0"/>
              </a:rPr>
              <a:t>Bayesian Decision Theory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90715-5EB8-ABC7-9B04-D47183D92015}"/>
              </a:ext>
            </a:extLst>
          </p:cNvPr>
          <p:cNvSpPr>
            <a:spLocks noGrp="1"/>
          </p:cNvSpPr>
          <p:nvPr>
            <p:ph idx="1"/>
          </p:nvPr>
        </p:nvSpPr>
        <p:spPr>
          <a:xfrm>
            <a:off x="0" y="824458"/>
            <a:ext cx="12192000" cy="6033541"/>
          </a:xfrm>
        </p:spPr>
        <p:txBody>
          <a:bodyPr/>
          <a:lstStyle/>
          <a:p>
            <a:pPr marL="0" indent="0">
              <a:buNone/>
            </a:pPr>
            <a:r>
              <a:rPr lang="en-US" sz="2000" dirty="0">
                <a:latin typeface="Times New Roman" panose="02020603050405020304" pitchFamily="18" charset="0"/>
                <a:cs typeface="Times New Roman" panose="02020603050405020304" pitchFamily="18" charset="0"/>
              </a:rPr>
              <a:t>Bayesian Decision Theory is a decision-making framework that uses probabilities to make the best possible choice when dealing with uncertainty. It combines likelihoods, prior knowledge, and the costs or benefits of decisions to choose the option that minimizes risks or maximizes rewards.</a:t>
            </a:r>
          </a:p>
          <a:p>
            <a:pPr marL="0" indent="0">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Naïve Bayes classifier</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specific application</a:t>
            </a:r>
            <a:r>
              <a:rPr lang="en-US" sz="2000" dirty="0">
                <a:latin typeface="Times New Roman" panose="02020603050405020304" pitchFamily="18" charset="0"/>
                <a:cs typeface="Times New Roman" panose="02020603050405020304" pitchFamily="18" charset="0"/>
              </a:rPr>
              <a:t> of </a:t>
            </a:r>
            <a:r>
              <a:rPr lang="en-US" sz="2000" b="1" dirty="0">
                <a:latin typeface="Times New Roman" panose="02020603050405020304" pitchFamily="18" charset="0"/>
                <a:cs typeface="Times New Roman" panose="02020603050405020304" pitchFamily="18" charset="0"/>
              </a:rPr>
              <a:t>Bayesian Decision Theory</a:t>
            </a:r>
            <a:r>
              <a:rPr lang="en-US" sz="2000" dirty="0">
                <a:latin typeface="Times New Roman" panose="02020603050405020304" pitchFamily="18" charset="0"/>
                <a:cs typeface="Times New Roman" panose="02020603050405020304" pitchFamily="18" charset="0"/>
              </a:rPr>
              <a:t>. It uses the principles of Bayes' Theorem to classify data into categories, making it a probabilistic model for decision-making.</a:t>
            </a:r>
          </a:p>
          <a:p>
            <a:endParaRPr lang="en-IN" dirty="0"/>
          </a:p>
        </p:txBody>
      </p:sp>
      <p:sp>
        <p:nvSpPr>
          <p:cNvPr id="5" name="TextBox 4">
            <a:extLst>
              <a:ext uri="{FF2B5EF4-FFF2-40B4-BE49-F238E27FC236}">
                <a16:creationId xmlns:a16="http://schemas.microsoft.com/office/drawing/2014/main" id="{433FE15B-46A4-F334-8089-CF975312137F}"/>
              </a:ext>
            </a:extLst>
          </p:cNvPr>
          <p:cNvSpPr txBox="1"/>
          <p:nvPr/>
        </p:nvSpPr>
        <p:spPr>
          <a:xfrm>
            <a:off x="0" y="2456795"/>
            <a:ext cx="12192000"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Bayesian Decision Theory</a:t>
            </a:r>
            <a:r>
              <a:rPr lang="en-US" sz="2000" dirty="0">
                <a:latin typeface="Times New Roman" panose="02020603050405020304" pitchFamily="18" charset="0"/>
                <a:cs typeface="Times New Roman" panose="02020603050405020304" pitchFamily="18" charset="0"/>
              </a:rPr>
              <a:t> is a method for making decisions when you're uncertain about the outcome. It combines the following elements:</a:t>
            </a:r>
          </a:p>
          <a:p>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Probabilities</a:t>
            </a:r>
            <a:r>
              <a:rPr lang="en-US" sz="2000" dirty="0">
                <a:latin typeface="Times New Roman" panose="02020603050405020304" pitchFamily="18" charset="0"/>
                <a:cs typeface="Times New Roman" panose="02020603050405020304" pitchFamily="18" charset="0"/>
              </a:rPr>
              <a:t>: These show how likely something is to happen. For example, the chance of an email being spam or not spam.</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Prior Probabilities</a:t>
            </a:r>
            <a:r>
              <a:rPr lang="en-US" sz="2000" dirty="0">
                <a:latin typeface="Times New Roman" panose="02020603050405020304" pitchFamily="18" charset="0"/>
                <a:cs typeface="Times New Roman" panose="02020603050405020304" pitchFamily="18" charset="0"/>
              </a:rPr>
              <a:t>: This represents what we already know. For instance, if we know that 60% of emails are typically spam, we use that as our prior knowledge.</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Posterior Probabilities</a:t>
            </a:r>
            <a:r>
              <a:rPr lang="en-US" sz="2000" dirty="0">
                <a:latin typeface="Times New Roman" panose="02020603050405020304" pitchFamily="18" charset="0"/>
                <a:cs typeface="Times New Roman" panose="02020603050405020304" pitchFamily="18" charset="0"/>
              </a:rPr>
              <a:t>: After we gather new evidence (like certain words in the email), we update our knowledge. By combining prior probabilities with this new evidence, we calculate the posterior probability, which gives a more accurate prediction of whether the email is spam or not.</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Costs or Benefits</a:t>
            </a:r>
            <a:r>
              <a:rPr lang="en-US" sz="2000" dirty="0">
                <a:latin typeface="Times New Roman" panose="02020603050405020304" pitchFamily="18" charset="0"/>
                <a:cs typeface="Times New Roman" panose="02020603050405020304" pitchFamily="18" charset="0"/>
              </a:rPr>
              <a:t>: Every decision comes with consequences. If you classify a spam email as non-spam, there's a cost (wrong decision). If you classify it correctly, there is no cost (correct decision).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essence, Bayesian Decision Theory helps us make the best choice by using these elements, aiming to minimize potential losses and maximize the possible gains.</a:t>
            </a:r>
          </a:p>
        </p:txBody>
      </p:sp>
    </p:spTree>
    <p:extLst>
      <p:ext uri="{BB962C8B-B14F-4D97-AF65-F5344CB8AC3E}">
        <p14:creationId xmlns:p14="http://schemas.microsoft.com/office/powerpoint/2010/main" val="48187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688F-3CAF-2540-70F5-82E92CA881A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6EBCBC8-7603-9204-91E0-DF69765EF61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EAB5BA9-E442-DF2C-A07A-FA63B49C5E5C}"/>
              </a:ext>
            </a:extLst>
          </p:cNvPr>
          <p:cNvPicPr>
            <a:picLocks noChangeAspect="1"/>
          </p:cNvPicPr>
          <p:nvPr/>
        </p:nvPicPr>
        <p:blipFill>
          <a:blip r:embed="rId2"/>
          <a:stretch>
            <a:fillRect/>
          </a:stretch>
        </p:blipFill>
        <p:spPr>
          <a:xfrm>
            <a:off x="0" y="3429001"/>
            <a:ext cx="7540052" cy="3429000"/>
          </a:xfrm>
          <a:prstGeom prst="rect">
            <a:avLst/>
          </a:prstGeom>
        </p:spPr>
      </p:pic>
      <p:pic>
        <p:nvPicPr>
          <p:cNvPr id="9" name="Picture 8">
            <a:extLst>
              <a:ext uri="{FF2B5EF4-FFF2-40B4-BE49-F238E27FC236}">
                <a16:creationId xmlns:a16="http://schemas.microsoft.com/office/drawing/2014/main" id="{B58CCA28-CA5C-C9F0-3656-268B999AB590}"/>
              </a:ext>
            </a:extLst>
          </p:cNvPr>
          <p:cNvPicPr>
            <a:picLocks noChangeAspect="1"/>
          </p:cNvPicPr>
          <p:nvPr/>
        </p:nvPicPr>
        <p:blipFill>
          <a:blip r:embed="rId3"/>
          <a:stretch>
            <a:fillRect/>
          </a:stretch>
        </p:blipFill>
        <p:spPr>
          <a:xfrm>
            <a:off x="0" y="0"/>
            <a:ext cx="8829207" cy="3343822"/>
          </a:xfrm>
          <a:prstGeom prst="rect">
            <a:avLst/>
          </a:prstGeom>
        </p:spPr>
      </p:pic>
    </p:spTree>
    <p:extLst>
      <p:ext uri="{BB962C8B-B14F-4D97-AF65-F5344CB8AC3E}">
        <p14:creationId xmlns:p14="http://schemas.microsoft.com/office/powerpoint/2010/main" val="337161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AB1D-9E81-2697-5B41-0FD06CDD387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DCE4008-5F54-F192-6446-1E902B408D7B}"/>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39B0F7D7-9135-6157-4145-A79C2ACE2BAC}"/>
              </a:ext>
            </a:extLst>
          </p:cNvPr>
          <p:cNvPicPr>
            <a:picLocks noChangeAspect="1"/>
          </p:cNvPicPr>
          <p:nvPr/>
        </p:nvPicPr>
        <p:blipFill>
          <a:blip r:embed="rId2"/>
          <a:stretch>
            <a:fillRect/>
          </a:stretch>
        </p:blipFill>
        <p:spPr>
          <a:xfrm>
            <a:off x="0" y="-1"/>
            <a:ext cx="8694295" cy="3912433"/>
          </a:xfrm>
          <a:prstGeom prst="rect">
            <a:avLst/>
          </a:prstGeom>
        </p:spPr>
      </p:pic>
      <p:pic>
        <p:nvPicPr>
          <p:cNvPr id="5" name="Picture 4">
            <a:extLst>
              <a:ext uri="{FF2B5EF4-FFF2-40B4-BE49-F238E27FC236}">
                <a16:creationId xmlns:a16="http://schemas.microsoft.com/office/drawing/2014/main" id="{6B9E9D40-4A14-8922-C95B-CC3085B78EE9}"/>
              </a:ext>
            </a:extLst>
          </p:cNvPr>
          <p:cNvPicPr>
            <a:picLocks noChangeAspect="1"/>
          </p:cNvPicPr>
          <p:nvPr/>
        </p:nvPicPr>
        <p:blipFill>
          <a:blip r:embed="rId3"/>
          <a:stretch>
            <a:fillRect/>
          </a:stretch>
        </p:blipFill>
        <p:spPr>
          <a:xfrm>
            <a:off x="0" y="4144780"/>
            <a:ext cx="6940446" cy="2713220"/>
          </a:xfrm>
          <a:prstGeom prst="rect">
            <a:avLst/>
          </a:prstGeom>
        </p:spPr>
      </p:pic>
    </p:spTree>
    <p:extLst>
      <p:ext uri="{BB962C8B-B14F-4D97-AF65-F5344CB8AC3E}">
        <p14:creationId xmlns:p14="http://schemas.microsoft.com/office/powerpoint/2010/main" val="3962085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6613-73D0-4007-DD8E-885A57EFED7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62D7EDB-CD74-0D0D-38EC-9D7F1F867C9C}"/>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A82C5939-26E2-0398-53FB-3CE370E64D28}"/>
              </a:ext>
            </a:extLst>
          </p:cNvPr>
          <p:cNvPicPr>
            <a:picLocks noChangeAspect="1"/>
          </p:cNvPicPr>
          <p:nvPr/>
        </p:nvPicPr>
        <p:blipFill>
          <a:blip r:embed="rId2"/>
          <a:stretch>
            <a:fillRect/>
          </a:stretch>
        </p:blipFill>
        <p:spPr>
          <a:xfrm>
            <a:off x="0" y="365126"/>
            <a:ext cx="8379502" cy="6127750"/>
          </a:xfrm>
          <a:prstGeom prst="rect">
            <a:avLst/>
          </a:prstGeom>
        </p:spPr>
      </p:pic>
    </p:spTree>
    <p:extLst>
      <p:ext uri="{BB962C8B-B14F-4D97-AF65-F5344CB8AC3E}">
        <p14:creationId xmlns:p14="http://schemas.microsoft.com/office/powerpoint/2010/main" val="22365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3A7-61B4-A20E-C17B-5032B62321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E91A45-CC81-FB1F-CFAE-AFCCF722330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E0B27D6-0537-9464-49BB-CE5AD86B7B46}"/>
              </a:ext>
            </a:extLst>
          </p:cNvPr>
          <p:cNvPicPr>
            <a:picLocks noChangeAspect="1"/>
          </p:cNvPicPr>
          <p:nvPr/>
        </p:nvPicPr>
        <p:blipFill>
          <a:blip r:embed="rId2"/>
          <a:stretch>
            <a:fillRect/>
          </a:stretch>
        </p:blipFill>
        <p:spPr>
          <a:xfrm>
            <a:off x="0" y="681038"/>
            <a:ext cx="12192000" cy="6176962"/>
          </a:xfrm>
          <a:prstGeom prst="rect">
            <a:avLst/>
          </a:prstGeom>
        </p:spPr>
      </p:pic>
      <p:sp>
        <p:nvSpPr>
          <p:cNvPr id="7" name="TextBox 6">
            <a:extLst>
              <a:ext uri="{FF2B5EF4-FFF2-40B4-BE49-F238E27FC236}">
                <a16:creationId xmlns:a16="http://schemas.microsoft.com/office/drawing/2014/main" id="{794BE7E6-B574-856E-648C-3E62187666DD}"/>
              </a:ext>
            </a:extLst>
          </p:cNvPr>
          <p:cNvSpPr txBox="1"/>
          <p:nvPr/>
        </p:nvSpPr>
        <p:spPr>
          <a:xfrm>
            <a:off x="2507105" y="-26849"/>
            <a:ext cx="60935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Losses and Risks</a:t>
            </a:r>
            <a:endParaRPr lang="en-IN" sz="4000" dirty="0"/>
          </a:p>
        </p:txBody>
      </p:sp>
    </p:spTree>
    <p:extLst>
      <p:ext uri="{BB962C8B-B14F-4D97-AF65-F5344CB8AC3E}">
        <p14:creationId xmlns:p14="http://schemas.microsoft.com/office/powerpoint/2010/main" val="137359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EADC-6F18-1C58-7585-3BA493CD723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2885620-D384-751F-353E-7D0E0B6867AA}"/>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3BD588A6-90A2-E17A-AE3D-00108C83E806}"/>
              </a:ext>
            </a:extLst>
          </p:cNvPr>
          <p:cNvPicPr>
            <a:picLocks noChangeAspect="1"/>
          </p:cNvPicPr>
          <p:nvPr/>
        </p:nvPicPr>
        <p:blipFill>
          <a:blip r:embed="rId2"/>
          <a:stretch>
            <a:fillRect/>
          </a:stretch>
        </p:blipFill>
        <p:spPr>
          <a:xfrm>
            <a:off x="0" y="-1"/>
            <a:ext cx="11017770" cy="3852497"/>
          </a:xfrm>
          <a:prstGeom prst="rect">
            <a:avLst/>
          </a:prstGeom>
        </p:spPr>
      </p:pic>
      <p:pic>
        <p:nvPicPr>
          <p:cNvPr id="7" name="Picture 6">
            <a:extLst>
              <a:ext uri="{FF2B5EF4-FFF2-40B4-BE49-F238E27FC236}">
                <a16:creationId xmlns:a16="http://schemas.microsoft.com/office/drawing/2014/main" id="{7297413A-A273-67F9-2127-FCCE41AC81F6}"/>
              </a:ext>
            </a:extLst>
          </p:cNvPr>
          <p:cNvPicPr>
            <a:picLocks noChangeAspect="1"/>
          </p:cNvPicPr>
          <p:nvPr/>
        </p:nvPicPr>
        <p:blipFill>
          <a:blip r:embed="rId3"/>
          <a:stretch>
            <a:fillRect/>
          </a:stretch>
        </p:blipFill>
        <p:spPr>
          <a:xfrm>
            <a:off x="0" y="3964923"/>
            <a:ext cx="10403174" cy="2893077"/>
          </a:xfrm>
          <a:prstGeom prst="rect">
            <a:avLst/>
          </a:prstGeom>
        </p:spPr>
      </p:pic>
    </p:spTree>
    <p:extLst>
      <p:ext uri="{BB962C8B-B14F-4D97-AF65-F5344CB8AC3E}">
        <p14:creationId xmlns:p14="http://schemas.microsoft.com/office/powerpoint/2010/main" val="409349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6DCA-FE7B-9F5A-3784-B4EFC3274A1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FBDA037-85B3-C458-E1DA-FA9F99723B9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FFD6892-7B6C-4C9F-1F51-E65CABA4E0F7}"/>
              </a:ext>
            </a:extLst>
          </p:cNvPr>
          <p:cNvPicPr>
            <a:picLocks noChangeAspect="1"/>
          </p:cNvPicPr>
          <p:nvPr/>
        </p:nvPicPr>
        <p:blipFill>
          <a:blip r:embed="rId2"/>
          <a:stretch>
            <a:fillRect/>
          </a:stretch>
        </p:blipFill>
        <p:spPr>
          <a:xfrm>
            <a:off x="0" y="0"/>
            <a:ext cx="11038146" cy="1690688"/>
          </a:xfrm>
          <a:prstGeom prst="rect">
            <a:avLst/>
          </a:prstGeom>
        </p:spPr>
      </p:pic>
      <p:pic>
        <p:nvPicPr>
          <p:cNvPr id="11" name="Picture 10">
            <a:extLst>
              <a:ext uri="{FF2B5EF4-FFF2-40B4-BE49-F238E27FC236}">
                <a16:creationId xmlns:a16="http://schemas.microsoft.com/office/drawing/2014/main" id="{390AF4AC-624B-2109-8911-4327AE72094E}"/>
              </a:ext>
            </a:extLst>
          </p:cNvPr>
          <p:cNvPicPr>
            <a:picLocks noChangeAspect="1"/>
          </p:cNvPicPr>
          <p:nvPr/>
        </p:nvPicPr>
        <p:blipFill>
          <a:blip r:embed="rId3"/>
          <a:stretch>
            <a:fillRect/>
          </a:stretch>
        </p:blipFill>
        <p:spPr>
          <a:xfrm>
            <a:off x="0" y="1825624"/>
            <a:ext cx="7270230" cy="5032375"/>
          </a:xfrm>
          <a:prstGeom prst="rect">
            <a:avLst/>
          </a:prstGeom>
        </p:spPr>
      </p:pic>
    </p:spTree>
    <p:extLst>
      <p:ext uri="{BB962C8B-B14F-4D97-AF65-F5344CB8AC3E}">
        <p14:creationId xmlns:p14="http://schemas.microsoft.com/office/powerpoint/2010/main" val="2865296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C804-C745-A73E-494E-95559B5913C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DF202B4-A2B0-895D-A661-DF1D9130277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FCDEE3A-3B8E-BEE4-F916-DE4481E4423C}"/>
              </a:ext>
            </a:extLst>
          </p:cNvPr>
          <p:cNvPicPr>
            <a:picLocks noChangeAspect="1"/>
          </p:cNvPicPr>
          <p:nvPr/>
        </p:nvPicPr>
        <p:blipFill rotWithShape="1">
          <a:blip r:embed="rId2"/>
          <a:srcRect b="71565"/>
          <a:stretch/>
        </p:blipFill>
        <p:spPr>
          <a:xfrm>
            <a:off x="0" y="0"/>
            <a:ext cx="11242204" cy="480740"/>
          </a:xfrm>
          <a:prstGeom prst="rect">
            <a:avLst/>
          </a:prstGeom>
        </p:spPr>
      </p:pic>
      <p:pic>
        <p:nvPicPr>
          <p:cNvPr id="7" name="Picture 6">
            <a:extLst>
              <a:ext uri="{FF2B5EF4-FFF2-40B4-BE49-F238E27FC236}">
                <a16:creationId xmlns:a16="http://schemas.microsoft.com/office/drawing/2014/main" id="{8D07F094-C4C5-F109-A672-1EA432319D6A}"/>
              </a:ext>
            </a:extLst>
          </p:cNvPr>
          <p:cNvPicPr>
            <a:picLocks noChangeAspect="1"/>
          </p:cNvPicPr>
          <p:nvPr/>
        </p:nvPicPr>
        <p:blipFill>
          <a:blip r:embed="rId3"/>
          <a:stretch>
            <a:fillRect/>
          </a:stretch>
        </p:blipFill>
        <p:spPr>
          <a:xfrm>
            <a:off x="114105" y="542748"/>
            <a:ext cx="9344688" cy="1963913"/>
          </a:xfrm>
          <a:prstGeom prst="rect">
            <a:avLst/>
          </a:prstGeom>
        </p:spPr>
      </p:pic>
      <p:pic>
        <p:nvPicPr>
          <p:cNvPr id="9" name="Picture 8">
            <a:extLst>
              <a:ext uri="{FF2B5EF4-FFF2-40B4-BE49-F238E27FC236}">
                <a16:creationId xmlns:a16="http://schemas.microsoft.com/office/drawing/2014/main" id="{668E9439-9458-C496-224D-807170AB3773}"/>
              </a:ext>
            </a:extLst>
          </p:cNvPr>
          <p:cNvPicPr>
            <a:picLocks noChangeAspect="1"/>
          </p:cNvPicPr>
          <p:nvPr/>
        </p:nvPicPr>
        <p:blipFill>
          <a:blip r:embed="rId4"/>
          <a:stretch>
            <a:fillRect/>
          </a:stretch>
        </p:blipFill>
        <p:spPr>
          <a:xfrm>
            <a:off x="114105" y="2506662"/>
            <a:ext cx="8850013" cy="4351338"/>
          </a:xfrm>
          <a:prstGeom prst="rect">
            <a:avLst/>
          </a:prstGeom>
        </p:spPr>
      </p:pic>
    </p:spTree>
    <p:extLst>
      <p:ext uri="{BB962C8B-B14F-4D97-AF65-F5344CB8AC3E}">
        <p14:creationId xmlns:p14="http://schemas.microsoft.com/office/powerpoint/2010/main" val="782231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332</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Machine Learning</vt:lpstr>
      <vt:lpstr>Bayesian Decision Theory</vt:lpstr>
      <vt:lpstr> </vt:lpstr>
      <vt:lpstr> </vt:lpstr>
      <vt:lpstr> </vt:lpstr>
      <vt:lpstr> </vt:lpstr>
      <vt:lpstr> </vt:lpstr>
      <vt:lpstr> </vt:lpstr>
      <vt:lpstr> </vt:lpstr>
      <vt:lpstr>Discriminant Functions</vt:lpstr>
      <vt:lpstr> </vt:lpstr>
      <vt:lpstr> </vt:lpstr>
      <vt:lpstr>Utility Theory</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Pratiksha Panda</dc:creator>
  <cp:lastModifiedBy>Pratiksha Panda</cp:lastModifiedBy>
  <cp:revision>8</cp:revision>
  <dcterms:created xsi:type="dcterms:W3CDTF">2025-01-07T14:43:55Z</dcterms:created>
  <dcterms:modified xsi:type="dcterms:W3CDTF">2025-01-08T15:51:05Z</dcterms:modified>
</cp:coreProperties>
</file>