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0F61-11FF-5B16-D246-5F3DEA3EDF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9EA914-FA7D-F52B-6989-D8AE9AF68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5F5FE2-587A-CD1A-599E-8617B4E93484}"/>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5" name="Footer Placeholder 4">
            <a:extLst>
              <a:ext uri="{FF2B5EF4-FFF2-40B4-BE49-F238E27FC236}">
                <a16:creationId xmlns:a16="http://schemas.microsoft.com/office/drawing/2014/main" id="{1D037761-5DDB-FD2C-6B01-5DB4BAB98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C33A9-08E2-8284-6833-6A715599B375}"/>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168729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0CE7-5CAF-FE8E-CDD7-3E0E60E106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9CBCC9-53C7-1051-1AA4-E71047CA2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7397FB-9EAB-7624-791A-009248A3E378}"/>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5" name="Footer Placeholder 4">
            <a:extLst>
              <a:ext uri="{FF2B5EF4-FFF2-40B4-BE49-F238E27FC236}">
                <a16:creationId xmlns:a16="http://schemas.microsoft.com/office/drawing/2014/main" id="{D5DEE3E2-E17D-D6DE-D1B4-73E6541F5A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2810B-52A9-655B-FBC6-8D40C546C557}"/>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407318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E278B-C412-9F9F-E7D5-E798CF1922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B87357-C02A-CD0E-9B12-129FCC3DE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F20E8-7773-FCBB-2A64-0C75E32BE319}"/>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5" name="Footer Placeholder 4">
            <a:extLst>
              <a:ext uri="{FF2B5EF4-FFF2-40B4-BE49-F238E27FC236}">
                <a16:creationId xmlns:a16="http://schemas.microsoft.com/office/drawing/2014/main" id="{A58696C9-EEDA-AE4C-9C1C-796EEAA17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7E61C-683D-9F63-69E8-A8F6E0A1F566}"/>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275512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1DAD-06C5-88ED-80C7-CF3F9715EF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07C05D-90DE-8FDB-041A-EBEBF3DD93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81CE38-9A88-94D7-3044-17EA6314E157}"/>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5" name="Footer Placeholder 4">
            <a:extLst>
              <a:ext uri="{FF2B5EF4-FFF2-40B4-BE49-F238E27FC236}">
                <a16:creationId xmlns:a16="http://schemas.microsoft.com/office/drawing/2014/main" id="{D4A64E53-092E-CB16-2F94-07DBD4665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2F904-FE5A-5387-F13D-4B54F18A9E31}"/>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371015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F565-A0D8-A4D1-E8AA-32008E087B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40AAA9-12A1-BA75-B861-ADBD06DA59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B885DF-3782-2554-24B0-6791DCB099CE}"/>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5" name="Footer Placeholder 4">
            <a:extLst>
              <a:ext uri="{FF2B5EF4-FFF2-40B4-BE49-F238E27FC236}">
                <a16:creationId xmlns:a16="http://schemas.microsoft.com/office/drawing/2014/main" id="{BEBCA7B3-93BF-0DC5-71CA-92F24652E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A13DC-6202-AA57-13BF-7D62817D504E}"/>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315005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4390-9609-481A-DAE1-D140E0829B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FBF86-8DB3-841C-6BAF-24B2DE2A0E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C2EB04-1DEC-2834-958A-E9065D701B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0505FD-2908-4D06-C6F2-1DF28BDC627F}"/>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6" name="Footer Placeholder 5">
            <a:extLst>
              <a:ext uri="{FF2B5EF4-FFF2-40B4-BE49-F238E27FC236}">
                <a16:creationId xmlns:a16="http://schemas.microsoft.com/office/drawing/2014/main" id="{96D92B5D-5011-CFCF-FF6F-F4F353E0B6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8C23E-1E57-D384-8864-7EA72AA174DE}"/>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221819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0837-4681-C608-1253-ACE39C6A5A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78244D-B460-3774-9AF1-B7237F99C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AB5B2-4E85-87E1-4BAB-0D41A58C72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2A6891-B853-0644-AB1F-B0207EF40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19D2E6-5625-2D33-2908-42432BF83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9C7FAD-FAC3-295A-D259-60D488F1DC00}"/>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8" name="Footer Placeholder 7">
            <a:extLst>
              <a:ext uri="{FF2B5EF4-FFF2-40B4-BE49-F238E27FC236}">
                <a16:creationId xmlns:a16="http://schemas.microsoft.com/office/drawing/2014/main" id="{E20165AB-3C10-5BD5-6CBD-E299F4F48F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7B680-AE3B-3E17-6960-40E2FC3E4688}"/>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406410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651D-BA90-9010-B255-151B086634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947E85-D5D4-BB33-27B2-BF3A5EB26A1C}"/>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4" name="Footer Placeholder 3">
            <a:extLst>
              <a:ext uri="{FF2B5EF4-FFF2-40B4-BE49-F238E27FC236}">
                <a16:creationId xmlns:a16="http://schemas.microsoft.com/office/drawing/2014/main" id="{703D7E4F-1D27-A81F-F34E-3771B7F417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8FEBE4-9A43-97B5-4F30-BB37E203A56F}"/>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92179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AA42C6-4518-219C-BA8B-1422C934FC95}"/>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3" name="Footer Placeholder 2">
            <a:extLst>
              <a:ext uri="{FF2B5EF4-FFF2-40B4-BE49-F238E27FC236}">
                <a16:creationId xmlns:a16="http://schemas.microsoft.com/office/drawing/2014/main" id="{3E76B081-26C8-1E3D-D12B-297221A41C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E87A37-E64A-87F6-A3C8-BFDBF64A89BD}"/>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395948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FE3A-4C77-E16F-D6C2-B6B9C639CC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BBF43D-F053-454F-55D9-0709698131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7D98B6-42A4-4E45-EA78-7B42BA79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26CF5-F69A-DDDA-F4A9-5275B47C9647}"/>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6" name="Footer Placeholder 5">
            <a:extLst>
              <a:ext uri="{FF2B5EF4-FFF2-40B4-BE49-F238E27FC236}">
                <a16:creationId xmlns:a16="http://schemas.microsoft.com/office/drawing/2014/main" id="{1AF1CF9D-F0BB-6EC1-EDAB-963648BF99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4E6047-7BF3-714D-A1F6-FAA7F926AAE5}"/>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392738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EAFC-21E9-E728-99D6-C86FD87A5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E05573-7E0F-3048-AB4C-5B8F051F7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8F2A54-1221-2752-FCBB-6B92CA5F8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C9D84-1544-0CD5-DD75-572E39495869}"/>
              </a:ext>
            </a:extLst>
          </p:cNvPr>
          <p:cNvSpPr>
            <a:spLocks noGrp="1"/>
          </p:cNvSpPr>
          <p:nvPr>
            <p:ph type="dt" sz="half" idx="10"/>
          </p:nvPr>
        </p:nvSpPr>
        <p:spPr/>
        <p:txBody>
          <a:bodyPr/>
          <a:lstStyle/>
          <a:p>
            <a:fld id="{6BFDE809-BE74-47E0-ABEE-ADAA204ED4E9}" type="datetimeFigureOut">
              <a:rPr lang="en-IN" smtClean="0"/>
              <a:t>09-03-2025</a:t>
            </a:fld>
            <a:endParaRPr lang="en-IN"/>
          </a:p>
        </p:txBody>
      </p:sp>
      <p:sp>
        <p:nvSpPr>
          <p:cNvPr id="6" name="Footer Placeholder 5">
            <a:extLst>
              <a:ext uri="{FF2B5EF4-FFF2-40B4-BE49-F238E27FC236}">
                <a16:creationId xmlns:a16="http://schemas.microsoft.com/office/drawing/2014/main" id="{CCF39B0E-FDD2-05F9-900F-3E492689C8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FBDC8F-1FF9-A8EB-B136-1BC1AFC87AF6}"/>
              </a:ext>
            </a:extLst>
          </p:cNvPr>
          <p:cNvSpPr>
            <a:spLocks noGrp="1"/>
          </p:cNvSpPr>
          <p:nvPr>
            <p:ph type="sldNum" sz="quarter" idx="12"/>
          </p:nvPr>
        </p:nvSpPr>
        <p:spPr/>
        <p:txBody>
          <a:bodyPr/>
          <a:lstStyle/>
          <a:p>
            <a:fld id="{6786CD4F-7B59-4528-915C-E2885FB19F6D}" type="slidenum">
              <a:rPr lang="en-IN" smtClean="0"/>
              <a:t>‹#›</a:t>
            </a:fld>
            <a:endParaRPr lang="en-IN"/>
          </a:p>
        </p:txBody>
      </p:sp>
    </p:spTree>
    <p:extLst>
      <p:ext uri="{BB962C8B-B14F-4D97-AF65-F5344CB8AC3E}">
        <p14:creationId xmlns:p14="http://schemas.microsoft.com/office/powerpoint/2010/main" val="239127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E0D2F-9487-191D-79C1-E16CD2992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EB8836-4BC5-8B75-37D5-CD14CEDF0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0E0AA4-91EF-EC4E-DFB1-9073806546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DE809-BE74-47E0-ABEE-ADAA204ED4E9}" type="datetimeFigureOut">
              <a:rPr lang="en-IN" smtClean="0"/>
              <a:t>09-03-2025</a:t>
            </a:fld>
            <a:endParaRPr lang="en-IN"/>
          </a:p>
        </p:txBody>
      </p:sp>
      <p:sp>
        <p:nvSpPr>
          <p:cNvPr id="5" name="Footer Placeholder 4">
            <a:extLst>
              <a:ext uri="{FF2B5EF4-FFF2-40B4-BE49-F238E27FC236}">
                <a16:creationId xmlns:a16="http://schemas.microsoft.com/office/drawing/2014/main" id="{387B5F4B-544F-CE1D-9B49-591539540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5E2701-4E82-7FEE-C356-CA352505D4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6CD4F-7B59-4528-915C-E2885FB19F6D}" type="slidenum">
              <a:rPr lang="en-IN" smtClean="0"/>
              <a:t>‹#›</a:t>
            </a:fld>
            <a:endParaRPr lang="en-IN"/>
          </a:p>
        </p:txBody>
      </p:sp>
    </p:spTree>
    <p:extLst>
      <p:ext uri="{BB962C8B-B14F-4D97-AF65-F5344CB8AC3E}">
        <p14:creationId xmlns:p14="http://schemas.microsoft.com/office/powerpoint/2010/main" val="324931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9931-95E6-F503-3DB3-2F3CE060B934}"/>
              </a:ext>
            </a:extLst>
          </p:cNvPr>
          <p:cNvSpPr>
            <a:spLocks noGrp="1"/>
          </p:cNvSpPr>
          <p:nvPr>
            <p:ph type="ctrTitle"/>
          </p:nvPr>
        </p:nvSpPr>
        <p:spPr>
          <a:xfrm>
            <a:off x="1524000" y="1122363"/>
            <a:ext cx="9144000" cy="1655762"/>
          </a:xfrm>
        </p:spPr>
        <p:txBody>
          <a:bodyPr/>
          <a:lstStyle/>
          <a:p>
            <a:r>
              <a:rPr lang="en-US" sz="6000" b="1" dirty="0">
                <a:latin typeface="Times New Roman" panose="02020603050405020304" pitchFamily="18" charset="0"/>
                <a:cs typeface="Times New Roman" panose="02020603050405020304" pitchFamily="18" charset="0"/>
              </a:rPr>
              <a:t>Machine Learning</a:t>
            </a:r>
            <a:endParaRPr lang="en-IN" dirty="0"/>
          </a:p>
        </p:txBody>
      </p:sp>
      <p:sp>
        <p:nvSpPr>
          <p:cNvPr id="3" name="Subtitle 2">
            <a:extLst>
              <a:ext uri="{FF2B5EF4-FFF2-40B4-BE49-F238E27FC236}">
                <a16:creationId xmlns:a16="http://schemas.microsoft.com/office/drawing/2014/main" id="{F635D429-99B3-1822-35A4-513B39383E51}"/>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Unit – 4 – [Part 1]</a:t>
            </a:r>
          </a:p>
          <a:p>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Decision Tree</a:t>
            </a:r>
          </a:p>
          <a:p>
            <a:endParaRPr lang="en-IN" dirty="0"/>
          </a:p>
        </p:txBody>
      </p:sp>
    </p:spTree>
    <p:extLst>
      <p:ext uri="{BB962C8B-B14F-4D97-AF65-F5344CB8AC3E}">
        <p14:creationId xmlns:p14="http://schemas.microsoft.com/office/powerpoint/2010/main" val="427135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528E-DCF7-AF96-2523-5B5979CC8672}"/>
              </a:ext>
            </a:extLst>
          </p:cNvPr>
          <p:cNvSpPr>
            <a:spLocks noGrp="1"/>
          </p:cNvSpPr>
          <p:nvPr>
            <p:ph type="title"/>
          </p:nvPr>
        </p:nvSpPr>
        <p:spPr>
          <a:xfrm>
            <a:off x="0" y="1"/>
            <a:ext cx="12192000" cy="643938"/>
          </a:xfrm>
        </p:spPr>
        <p:txBody>
          <a:bodyPr>
            <a:noAutofit/>
          </a:bodyPr>
          <a:lstStyle/>
          <a:p>
            <a:pPr algn="ctr"/>
            <a:r>
              <a:rPr lang="en-IN" sz="3600" b="1" dirty="0">
                <a:latin typeface="Times New Roman" panose="02020603050405020304" pitchFamily="18" charset="0"/>
                <a:cs typeface="Times New Roman" panose="02020603050405020304" pitchFamily="18" charset="0"/>
              </a:rPr>
              <a:t>Univariate &amp; Multivariate Decision Tree</a:t>
            </a:r>
          </a:p>
        </p:txBody>
      </p:sp>
      <p:pic>
        <p:nvPicPr>
          <p:cNvPr id="5" name="Content Placeholder 4">
            <a:extLst>
              <a:ext uri="{FF2B5EF4-FFF2-40B4-BE49-F238E27FC236}">
                <a16:creationId xmlns:a16="http://schemas.microsoft.com/office/drawing/2014/main" id="{835BB8D6-5701-7441-4F1F-001046C9B788}"/>
              </a:ext>
            </a:extLst>
          </p:cNvPr>
          <p:cNvPicPr>
            <a:picLocks noGrp="1" noChangeAspect="1"/>
          </p:cNvPicPr>
          <p:nvPr>
            <p:ph idx="1"/>
          </p:nvPr>
        </p:nvPicPr>
        <p:blipFill>
          <a:blip r:embed="rId2"/>
          <a:stretch>
            <a:fillRect/>
          </a:stretch>
        </p:blipFill>
        <p:spPr>
          <a:xfrm>
            <a:off x="1" y="643938"/>
            <a:ext cx="12192000" cy="6214061"/>
          </a:xfrm>
        </p:spPr>
      </p:pic>
    </p:spTree>
    <p:extLst>
      <p:ext uri="{BB962C8B-B14F-4D97-AF65-F5344CB8AC3E}">
        <p14:creationId xmlns:p14="http://schemas.microsoft.com/office/powerpoint/2010/main" val="373780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01AA-D8CE-BA84-DF91-9ADB01FF37F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6B53FA6-F384-953F-86C3-74CBF9280553}"/>
              </a:ext>
            </a:extLst>
          </p:cNvPr>
          <p:cNvSpPr>
            <a:spLocks noGrp="1"/>
          </p:cNvSpPr>
          <p:nvPr>
            <p:ph idx="1"/>
          </p:nvPr>
        </p:nvSpPr>
        <p:spPr>
          <a:xfrm>
            <a:off x="225083" y="211015"/>
            <a:ext cx="11128717" cy="6513342"/>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Key Differences in the Image:</a:t>
            </a:r>
          </a:p>
          <a:p>
            <a:pPr>
              <a:buFont typeface="+mj-lt"/>
              <a:buAutoNum type="arabicPeriod"/>
            </a:pPr>
            <a:r>
              <a:rPr lang="en-US" sz="1800" b="1" dirty="0">
                <a:latin typeface="Times New Roman" panose="02020603050405020304" pitchFamily="18" charset="0"/>
                <a:cs typeface="Times New Roman" panose="02020603050405020304" pitchFamily="18" charset="0"/>
              </a:rPr>
              <a:t>Univariate Decision Tree (Left Side)</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Each decision node is based on a </a:t>
            </a:r>
            <a:r>
              <a:rPr lang="en-US" sz="1800" b="1" dirty="0">
                <a:latin typeface="Times New Roman" panose="02020603050405020304" pitchFamily="18" charset="0"/>
                <a:cs typeface="Times New Roman" panose="02020603050405020304" pitchFamily="18" charset="0"/>
              </a:rPr>
              <a:t>single feature</a:t>
            </a:r>
            <a:r>
              <a:rPr lang="en-US" sz="1800" dirty="0">
                <a:latin typeface="Times New Roman" panose="02020603050405020304" pitchFamily="18" charset="0"/>
                <a:cs typeface="Times New Roman" panose="02020603050405020304" pitchFamily="18" charset="0"/>
              </a:rPr>
              <a:t> (e.g., Age, Income, Credit Score).</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The splits occur based on individual attributes.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Example: The decision starts with "Age &lt; 40?" and then moves to "Income ≥ 50,000?" followed by "Credit Score ≥ 680?" etc.</a:t>
            </a:r>
          </a:p>
          <a:p>
            <a:pPr>
              <a:buFont typeface="+mj-lt"/>
              <a:buAutoNum type="arabicPeriod"/>
            </a:pPr>
            <a:r>
              <a:rPr lang="en-US" sz="1800" b="1" dirty="0">
                <a:latin typeface="Times New Roman" panose="02020603050405020304" pitchFamily="18" charset="0"/>
                <a:cs typeface="Times New Roman" panose="02020603050405020304" pitchFamily="18" charset="0"/>
              </a:rPr>
              <a:t>Multivariate Decision Tree (Right Side)</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Each decision node considers a </a:t>
            </a:r>
            <a:r>
              <a:rPr lang="en-US" sz="1800" b="1" dirty="0">
                <a:latin typeface="Times New Roman" panose="02020603050405020304" pitchFamily="18" charset="0"/>
                <a:cs typeface="Times New Roman" panose="02020603050405020304" pitchFamily="18" charset="0"/>
              </a:rPr>
              <a:t>combination of multiple features</a:t>
            </a:r>
            <a:r>
              <a:rPr lang="en-US" sz="1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Uses mathematical conditions like </a:t>
            </a:r>
            <a:r>
              <a:rPr lang="en-US" sz="1800" b="1" dirty="0">
                <a:latin typeface="Times New Roman" panose="02020603050405020304" pitchFamily="18" charset="0"/>
                <a:cs typeface="Times New Roman" panose="02020603050405020304" pitchFamily="18" charset="0"/>
              </a:rPr>
              <a:t>(Credit Score + Income) &gt; T</a:t>
            </a:r>
            <a:r>
              <a:rPr lang="en-US" sz="1800" dirty="0">
                <a:latin typeface="Times New Roman" panose="02020603050405020304" pitchFamily="18" charset="0"/>
                <a:cs typeface="Times New Roman" panose="02020603050405020304" pitchFamily="18" charset="0"/>
              </a:rPr>
              <a:t> instead of separate splits.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Example: Instead of just checking "Credit Score" and "Income" separately, it checks their combined effect.</a:t>
            </a:r>
          </a:p>
          <a:p>
            <a:pPr marL="0" indent="0">
              <a:buNone/>
            </a:pPr>
            <a:r>
              <a:rPr lang="en-US" sz="1800" b="1" dirty="0">
                <a:latin typeface="Times New Roman" panose="02020603050405020304" pitchFamily="18" charset="0"/>
                <a:cs typeface="Times New Roman" panose="02020603050405020304" pitchFamily="18" charset="0"/>
              </a:rPr>
              <a:t>Threshold Values (T, T2, T3):</a:t>
            </a:r>
          </a:p>
          <a:p>
            <a:pPr marL="0" indent="0">
              <a:buNone/>
            </a:pPr>
            <a:endParaRPr lang="en-US"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A threshold for the sum of </a:t>
            </a:r>
            <a:r>
              <a:rPr lang="en-US" sz="1800" b="1" dirty="0">
                <a:latin typeface="Times New Roman" panose="02020603050405020304" pitchFamily="18" charset="0"/>
                <a:cs typeface="Times New Roman" panose="02020603050405020304" pitchFamily="18" charset="0"/>
              </a:rPr>
              <a:t>Credit Score + Income</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T2</a:t>
            </a:r>
            <a:r>
              <a:rPr lang="en-US" sz="1800" dirty="0">
                <a:latin typeface="Times New Roman" panose="02020603050405020304" pitchFamily="18" charset="0"/>
                <a:cs typeface="Times New Roman" panose="02020603050405020304" pitchFamily="18" charset="0"/>
              </a:rPr>
              <a:t>: A threshold for </a:t>
            </a:r>
            <a:r>
              <a:rPr lang="en-US" sz="1800" b="1" dirty="0">
                <a:latin typeface="Times New Roman" panose="02020603050405020304" pitchFamily="18" charset="0"/>
                <a:cs typeface="Times New Roman" panose="02020603050405020304" pitchFamily="18" charset="0"/>
              </a:rPr>
              <a:t>Loan Term + Age</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T3</a:t>
            </a:r>
            <a:r>
              <a:rPr lang="en-US" sz="1800" dirty="0">
                <a:latin typeface="Times New Roman" panose="02020603050405020304" pitchFamily="18" charset="0"/>
                <a:cs typeface="Times New Roman" panose="02020603050405020304" pitchFamily="18" charset="0"/>
              </a:rPr>
              <a:t>: A threshold used for further classification.</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94AA6ECE-87BD-CE2D-DD12-FFB5D7B80020}"/>
              </a:ext>
            </a:extLst>
          </p:cNvPr>
          <p:cNvPicPr>
            <a:picLocks noChangeAspect="1"/>
          </p:cNvPicPr>
          <p:nvPr/>
        </p:nvPicPr>
        <p:blipFill>
          <a:blip r:embed="rId2"/>
          <a:stretch>
            <a:fillRect/>
          </a:stretch>
        </p:blipFill>
        <p:spPr>
          <a:xfrm>
            <a:off x="5570806" y="3429000"/>
            <a:ext cx="6621194" cy="3429000"/>
          </a:xfrm>
          <a:prstGeom prst="rect">
            <a:avLst/>
          </a:prstGeom>
        </p:spPr>
      </p:pic>
    </p:spTree>
    <p:extLst>
      <p:ext uri="{BB962C8B-B14F-4D97-AF65-F5344CB8AC3E}">
        <p14:creationId xmlns:p14="http://schemas.microsoft.com/office/powerpoint/2010/main" val="348126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0B86-7DFC-59B0-1B4F-5F0FBE9DF065}"/>
              </a:ext>
            </a:extLst>
          </p:cNvPr>
          <p:cNvSpPr>
            <a:spLocks noGrp="1"/>
          </p:cNvSpPr>
          <p:nvPr>
            <p:ph type="title"/>
          </p:nvPr>
        </p:nvSpPr>
        <p:spPr>
          <a:xfrm>
            <a:off x="838200" y="1"/>
            <a:ext cx="10515600" cy="928467"/>
          </a:xfrm>
        </p:spPr>
        <p:txBody>
          <a:bodyPr>
            <a:normAutofit/>
          </a:bodyPr>
          <a:lstStyle/>
          <a:p>
            <a:pPr algn="ctr"/>
            <a:r>
              <a:rPr lang="en-IN" sz="4000" b="1" dirty="0">
                <a:latin typeface="Times New Roman" panose="02020603050405020304" pitchFamily="18" charset="0"/>
                <a:cs typeface="Times New Roman" panose="02020603050405020304" pitchFamily="18" charset="0"/>
              </a:rPr>
              <a:t>Pruning in Decision Trees</a:t>
            </a:r>
          </a:p>
        </p:txBody>
      </p:sp>
      <p:sp>
        <p:nvSpPr>
          <p:cNvPr id="3" name="Content Placeholder 2">
            <a:extLst>
              <a:ext uri="{FF2B5EF4-FFF2-40B4-BE49-F238E27FC236}">
                <a16:creationId xmlns:a16="http://schemas.microsoft.com/office/drawing/2014/main" id="{F0926A34-CB26-17DA-1810-E56381537BA5}"/>
              </a:ext>
            </a:extLst>
          </p:cNvPr>
          <p:cNvSpPr>
            <a:spLocks noGrp="1"/>
          </p:cNvSpPr>
          <p:nvPr>
            <p:ph idx="1"/>
          </p:nvPr>
        </p:nvSpPr>
        <p:spPr>
          <a:xfrm>
            <a:off x="379828" y="928468"/>
            <a:ext cx="10973972" cy="5248495"/>
          </a:xfrm>
        </p:spPr>
        <p:txBody>
          <a:bodyPr/>
          <a:lstStyle/>
          <a:p>
            <a:pPr marL="0" indent="0">
              <a:buNone/>
            </a:pPr>
            <a:r>
              <a:rPr lang="en-US" b="1" dirty="0">
                <a:latin typeface="Times New Roman" panose="02020603050405020304" pitchFamily="18" charset="0"/>
                <a:cs typeface="Times New Roman" panose="02020603050405020304" pitchFamily="18" charset="0"/>
              </a:rPr>
              <a:t>Example of Pruning in Decision Trees</a:t>
            </a:r>
          </a:p>
          <a:p>
            <a:r>
              <a:rPr lang="en-US" dirty="0">
                <a:latin typeface="Times New Roman" panose="02020603050405020304" pitchFamily="18" charset="0"/>
                <a:cs typeface="Times New Roman" panose="02020603050405020304" pitchFamily="18" charset="0"/>
              </a:rPr>
              <a:t>Let's take a simple dataset for </a:t>
            </a:r>
            <a:r>
              <a:rPr lang="en-US" b="1" dirty="0">
                <a:latin typeface="Times New Roman" panose="02020603050405020304" pitchFamily="18" charset="0"/>
                <a:cs typeface="Times New Roman" panose="02020603050405020304" pitchFamily="18" charset="0"/>
              </a:rPr>
              <a:t>loan approval</a:t>
            </a:r>
            <a:r>
              <a:rPr lang="en-US" dirty="0">
                <a:latin typeface="Times New Roman" panose="02020603050405020304" pitchFamily="18" charset="0"/>
                <a:cs typeface="Times New Roman" panose="02020603050405020304" pitchFamily="18" charset="0"/>
              </a:rPr>
              <a:t> based on </a:t>
            </a:r>
            <a:r>
              <a:rPr lang="en-US" b="1" dirty="0">
                <a:latin typeface="Times New Roman" panose="02020603050405020304" pitchFamily="18" charset="0"/>
                <a:cs typeface="Times New Roman" panose="02020603050405020304" pitchFamily="18" charset="0"/>
              </a:rPr>
              <a:t>income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credit score</a:t>
            </a:r>
            <a:r>
              <a:rPr lang="en-US" dirty="0">
                <a:latin typeface="Times New Roman" panose="02020603050405020304" pitchFamily="18" charset="0"/>
                <a:cs typeface="Times New Roman" panose="02020603050405020304" pitchFamily="18" charset="0"/>
              </a:rPr>
              <a:t>.</a:t>
            </a:r>
          </a:p>
          <a:p>
            <a:pPr marL="0" indent="0">
              <a:buNone/>
            </a:pPr>
            <a:endParaRPr lang="en-IN" dirty="0"/>
          </a:p>
        </p:txBody>
      </p:sp>
      <p:pic>
        <p:nvPicPr>
          <p:cNvPr id="5" name="Picture 4">
            <a:extLst>
              <a:ext uri="{FF2B5EF4-FFF2-40B4-BE49-F238E27FC236}">
                <a16:creationId xmlns:a16="http://schemas.microsoft.com/office/drawing/2014/main" id="{D15746B8-F297-B111-6539-D6BCECC7648A}"/>
              </a:ext>
            </a:extLst>
          </p:cNvPr>
          <p:cNvPicPr>
            <a:picLocks noChangeAspect="1"/>
          </p:cNvPicPr>
          <p:nvPr/>
        </p:nvPicPr>
        <p:blipFill>
          <a:blip r:embed="rId2"/>
          <a:stretch>
            <a:fillRect/>
          </a:stretch>
        </p:blipFill>
        <p:spPr>
          <a:xfrm>
            <a:off x="662280" y="2311571"/>
            <a:ext cx="6230889" cy="4310549"/>
          </a:xfrm>
          <a:prstGeom prst="rect">
            <a:avLst/>
          </a:prstGeom>
        </p:spPr>
      </p:pic>
    </p:spTree>
    <p:extLst>
      <p:ext uri="{BB962C8B-B14F-4D97-AF65-F5344CB8AC3E}">
        <p14:creationId xmlns:p14="http://schemas.microsoft.com/office/powerpoint/2010/main" val="3568375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E6DC-AF27-73D3-6C1B-D8D5DF4B6445}"/>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8D7FB634-EDCA-4F21-53DC-F1712DEF7AFC}"/>
              </a:ext>
            </a:extLst>
          </p:cNvPr>
          <p:cNvPicPr>
            <a:picLocks noGrp="1" noChangeAspect="1"/>
          </p:cNvPicPr>
          <p:nvPr>
            <p:ph idx="1"/>
          </p:nvPr>
        </p:nvPicPr>
        <p:blipFill>
          <a:blip r:embed="rId2"/>
          <a:stretch>
            <a:fillRect/>
          </a:stretch>
        </p:blipFill>
        <p:spPr>
          <a:xfrm>
            <a:off x="1" y="154745"/>
            <a:ext cx="12192000" cy="5176910"/>
          </a:xfrm>
        </p:spPr>
      </p:pic>
      <p:pic>
        <p:nvPicPr>
          <p:cNvPr id="7" name="Picture 6">
            <a:extLst>
              <a:ext uri="{FF2B5EF4-FFF2-40B4-BE49-F238E27FC236}">
                <a16:creationId xmlns:a16="http://schemas.microsoft.com/office/drawing/2014/main" id="{D292B361-A1DC-17B7-4AD8-2F8A1C20163A}"/>
              </a:ext>
            </a:extLst>
          </p:cNvPr>
          <p:cNvPicPr>
            <a:picLocks noChangeAspect="1"/>
          </p:cNvPicPr>
          <p:nvPr/>
        </p:nvPicPr>
        <p:blipFill>
          <a:blip r:embed="rId3"/>
          <a:stretch>
            <a:fillRect/>
          </a:stretch>
        </p:blipFill>
        <p:spPr>
          <a:xfrm>
            <a:off x="126609" y="5530838"/>
            <a:ext cx="9645624" cy="1327162"/>
          </a:xfrm>
          <a:prstGeom prst="rect">
            <a:avLst/>
          </a:prstGeom>
        </p:spPr>
      </p:pic>
    </p:spTree>
    <p:extLst>
      <p:ext uri="{BB962C8B-B14F-4D97-AF65-F5344CB8AC3E}">
        <p14:creationId xmlns:p14="http://schemas.microsoft.com/office/powerpoint/2010/main" val="1489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BF73-7CFE-3577-6067-DFD99E02A5EE}"/>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893DA8E0-20B2-52BC-3B20-884CCDD699A4}"/>
              </a:ext>
            </a:extLst>
          </p:cNvPr>
          <p:cNvPicPr>
            <a:picLocks noGrp="1" noChangeAspect="1"/>
          </p:cNvPicPr>
          <p:nvPr>
            <p:ph idx="1"/>
          </p:nvPr>
        </p:nvPicPr>
        <p:blipFill>
          <a:blip r:embed="rId2"/>
          <a:stretch>
            <a:fillRect/>
          </a:stretch>
        </p:blipFill>
        <p:spPr>
          <a:xfrm>
            <a:off x="-1" y="959802"/>
            <a:ext cx="12192001" cy="4938395"/>
          </a:xfrm>
        </p:spPr>
      </p:pic>
    </p:spTree>
    <p:extLst>
      <p:ext uri="{BB962C8B-B14F-4D97-AF65-F5344CB8AC3E}">
        <p14:creationId xmlns:p14="http://schemas.microsoft.com/office/powerpoint/2010/main" val="350908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BB8F-0BCA-6FF0-8BF9-0744B3EBE45F}"/>
              </a:ext>
            </a:extLst>
          </p:cNvPr>
          <p:cNvSpPr>
            <a:spLocks noGrp="1"/>
          </p:cNvSpPr>
          <p:nvPr>
            <p:ph type="title"/>
          </p:nvPr>
        </p:nvSpPr>
        <p:spPr>
          <a:xfrm>
            <a:off x="838200" y="1"/>
            <a:ext cx="10515600" cy="681036"/>
          </a:xfrm>
        </p:spPr>
        <p:txBody>
          <a:bodyPr>
            <a:normAutofit fontScale="90000"/>
          </a:bodyPr>
          <a:lstStyle/>
          <a:p>
            <a:pPr algn="ctr"/>
            <a:r>
              <a:rPr lang="en-IN" sz="4400" b="1" dirty="0">
                <a:latin typeface="Times New Roman" panose="02020603050405020304" pitchFamily="18" charset="0"/>
                <a:cs typeface="Times New Roman" panose="02020603050405020304" pitchFamily="18" charset="0"/>
              </a:rPr>
              <a:t>Decision Tree</a:t>
            </a:r>
            <a:endParaRPr lang="en-IN" dirty="0"/>
          </a:p>
        </p:txBody>
      </p:sp>
      <p:sp>
        <p:nvSpPr>
          <p:cNvPr id="6" name="Content Placeholder 5">
            <a:extLst>
              <a:ext uri="{FF2B5EF4-FFF2-40B4-BE49-F238E27FC236}">
                <a16:creationId xmlns:a16="http://schemas.microsoft.com/office/drawing/2014/main" id="{6D020F5D-E97A-33D1-6357-51F1BB9CECD1}"/>
              </a:ext>
            </a:extLst>
          </p:cNvPr>
          <p:cNvSpPr>
            <a:spLocks noGrp="1"/>
          </p:cNvSpPr>
          <p:nvPr>
            <p:ph idx="1"/>
          </p:nvPr>
        </p:nvSpPr>
        <p:spPr/>
        <p:txBody>
          <a:bodyPr/>
          <a:lstStyle/>
          <a:p>
            <a:pPr marL="0" indent="0">
              <a:buNone/>
            </a:pPr>
            <a:r>
              <a:rPr lang="en-US" dirty="0"/>
              <a:t> </a:t>
            </a:r>
            <a:endParaRPr lang="en-IN" dirty="0"/>
          </a:p>
        </p:txBody>
      </p:sp>
      <p:pic>
        <p:nvPicPr>
          <p:cNvPr id="8" name="Picture 7">
            <a:extLst>
              <a:ext uri="{FF2B5EF4-FFF2-40B4-BE49-F238E27FC236}">
                <a16:creationId xmlns:a16="http://schemas.microsoft.com/office/drawing/2014/main" id="{E73B7A39-11EC-7AD5-A6E0-04D34E93855A}"/>
              </a:ext>
            </a:extLst>
          </p:cNvPr>
          <p:cNvPicPr>
            <a:picLocks noChangeAspect="1"/>
          </p:cNvPicPr>
          <p:nvPr/>
        </p:nvPicPr>
        <p:blipFill>
          <a:blip r:embed="rId2"/>
          <a:stretch>
            <a:fillRect/>
          </a:stretch>
        </p:blipFill>
        <p:spPr>
          <a:xfrm>
            <a:off x="62900" y="1701965"/>
            <a:ext cx="6745863" cy="3087093"/>
          </a:xfrm>
          <a:prstGeom prst="rect">
            <a:avLst/>
          </a:prstGeom>
        </p:spPr>
      </p:pic>
      <p:sp>
        <p:nvSpPr>
          <p:cNvPr id="10" name="TextBox 9">
            <a:extLst>
              <a:ext uri="{FF2B5EF4-FFF2-40B4-BE49-F238E27FC236}">
                <a16:creationId xmlns:a16="http://schemas.microsoft.com/office/drawing/2014/main" id="{1092F910-93B1-5226-5FF7-BB756ACB2637}"/>
              </a:ext>
            </a:extLst>
          </p:cNvPr>
          <p:cNvSpPr txBox="1"/>
          <p:nvPr/>
        </p:nvSpPr>
        <p:spPr>
          <a:xfrm>
            <a:off x="3589" y="681036"/>
            <a:ext cx="12291573" cy="954107"/>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Understanding the Dataset: </a:t>
            </a:r>
            <a:r>
              <a:rPr lang="en-US" dirty="0">
                <a:latin typeface="Times New Roman" panose="02020603050405020304" pitchFamily="18" charset="0"/>
                <a:cs typeface="Times New Roman" panose="02020603050405020304" pitchFamily="18" charset="0"/>
              </a:rPr>
              <a:t>Our aim is to predict whether a person deserves to get a loan approved or not. The </a:t>
            </a:r>
            <a:r>
              <a:rPr lang="en-US" b="1" dirty="0">
                <a:latin typeface="Times New Roman" panose="02020603050405020304" pitchFamily="18" charset="0"/>
                <a:cs typeface="Times New Roman" panose="02020603050405020304" pitchFamily="18" charset="0"/>
              </a:rPr>
              <a:t>"Loan Approved"</a:t>
            </a:r>
            <a:r>
              <a:rPr lang="en-US" dirty="0">
                <a:latin typeface="Times New Roman" panose="02020603050405020304" pitchFamily="18" charset="0"/>
                <a:cs typeface="Times New Roman" panose="02020603050405020304" pitchFamily="18" charset="0"/>
              </a:rPr>
              <a:t> column is our target variable, which has two categories: </a:t>
            </a:r>
            <a:r>
              <a:rPr lang="en-US" b="1" dirty="0">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Since the target variable is categorical, this is a </a:t>
            </a:r>
            <a:r>
              <a:rPr lang="en-US" b="1" dirty="0">
                <a:latin typeface="Times New Roman" panose="02020603050405020304" pitchFamily="18" charset="0"/>
                <a:cs typeface="Times New Roman" panose="02020603050405020304" pitchFamily="18" charset="0"/>
              </a:rPr>
              <a:t>classification problem</a:t>
            </a:r>
            <a:r>
              <a:rPr lang="en-US" dirty="0">
                <a:latin typeface="Times New Roman" panose="02020603050405020304" pitchFamily="18" charset="0"/>
                <a:cs typeface="Times New Roman" panose="02020603050405020304" pitchFamily="18" charset="0"/>
              </a:rPr>
              <a:t>, not regression.</a:t>
            </a:r>
          </a:p>
        </p:txBody>
      </p:sp>
      <p:sp>
        <p:nvSpPr>
          <p:cNvPr id="12" name="TextBox 11">
            <a:extLst>
              <a:ext uri="{FF2B5EF4-FFF2-40B4-BE49-F238E27FC236}">
                <a16:creationId xmlns:a16="http://schemas.microsoft.com/office/drawing/2014/main" id="{BC9D85B1-F1B0-CD5B-180C-31A936EC0188}"/>
              </a:ext>
            </a:extLst>
          </p:cNvPr>
          <p:cNvSpPr txBox="1"/>
          <p:nvPr/>
        </p:nvSpPr>
        <p:spPr>
          <a:xfrm>
            <a:off x="38831" y="4789058"/>
            <a:ext cx="12114338" cy="206210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Dataset Analysis:</a:t>
            </a:r>
          </a:p>
          <a:p>
            <a:endParaRPr lang="en-US" dirty="0"/>
          </a:p>
          <a:p>
            <a:r>
              <a:rPr lang="en-US" dirty="0">
                <a:latin typeface="Times New Roman" panose="02020603050405020304" pitchFamily="18" charset="0"/>
                <a:cs typeface="Times New Roman" panose="02020603050405020304" pitchFamily="18" charset="0"/>
              </a:rPr>
              <a:t>This dataset consists of both categorical and numerical values, making it a mixed dataset.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Categorical Columns: </a:t>
            </a:r>
            <a:r>
              <a:rPr lang="en-US" dirty="0">
                <a:latin typeface="Times New Roman" panose="02020603050405020304" pitchFamily="18" charset="0"/>
                <a:cs typeface="Times New Roman" panose="02020603050405020304" pitchFamily="18" charset="0"/>
              </a:rPr>
              <a:t>Employment Type (Salaried / Self-Employed), Default History (Yes / No), Loan Approved (Yes / No).</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Numerical </a:t>
            </a:r>
            <a:r>
              <a:rPr lang="en-US" b="1" dirty="0" err="1">
                <a:latin typeface="Times New Roman" panose="02020603050405020304" pitchFamily="18" charset="0"/>
                <a:cs typeface="Times New Roman" panose="02020603050405020304" pitchFamily="18" charset="0"/>
              </a:rPr>
              <a:t>Columns:</a:t>
            </a:r>
            <a:r>
              <a:rPr lang="en-US" dirty="0" err="1">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 Income (₹), Credit Score, Loan Amount (₹), Loan Term (Months)</a:t>
            </a:r>
          </a:p>
        </p:txBody>
      </p:sp>
    </p:spTree>
    <p:extLst>
      <p:ext uri="{BB962C8B-B14F-4D97-AF65-F5344CB8AC3E}">
        <p14:creationId xmlns:p14="http://schemas.microsoft.com/office/powerpoint/2010/main" val="212393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7335-BE64-65D7-F84E-47A57928A722}"/>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E1CD1FD-E510-7084-D020-2D14E59BB0BE}"/>
              </a:ext>
            </a:extLst>
          </p:cNvPr>
          <p:cNvSpPr>
            <a:spLocks noGrp="1"/>
          </p:cNvSpPr>
          <p:nvPr>
            <p:ph idx="1"/>
          </p:nvPr>
        </p:nvSpPr>
        <p:spPr>
          <a:xfrm>
            <a:off x="0" y="351056"/>
            <a:ext cx="12192000" cy="6506943"/>
          </a:xfrm>
        </p:spPr>
        <p:txBody>
          <a:bodyPr/>
          <a:lstStyle/>
          <a:p>
            <a:pPr marL="0" indent="0">
              <a:buNone/>
            </a:pPr>
            <a:r>
              <a:rPr lang="en-US" sz="2400" b="1" dirty="0">
                <a:latin typeface="Times New Roman" panose="02020603050405020304" pitchFamily="18" charset="0"/>
                <a:cs typeface="Times New Roman" panose="02020603050405020304" pitchFamily="18" charset="0"/>
              </a:rPr>
              <a:t>Suitable Classification Algorithms:</a:t>
            </a:r>
          </a:p>
          <a:p>
            <a:pPr marL="0" indent="0">
              <a:buNone/>
            </a:pPr>
            <a:r>
              <a:rPr lang="en-US" sz="2000" dirty="0">
                <a:latin typeface="Times New Roman" panose="02020603050405020304" pitchFamily="18" charset="0"/>
                <a:cs typeface="Times New Roman" panose="02020603050405020304" pitchFamily="18" charset="0"/>
              </a:rPr>
              <a:t>Since this is a classification problem (predicting "Yes" or "No"), we can use multiple classification algorithms like:</a:t>
            </a:r>
          </a:p>
          <a:p>
            <a:pPr marL="0" indent="0">
              <a:buNone/>
            </a:pPr>
            <a:r>
              <a:rPr lang="en-US" sz="2000" b="1" dirty="0">
                <a:latin typeface="Times New Roman" panose="02020603050405020304" pitchFamily="18" charset="0"/>
                <a:cs typeface="Times New Roman" panose="02020603050405020304" pitchFamily="18" charset="0"/>
              </a:rPr>
              <a:t>Decision Tree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Naïve Bayes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Support Vector Machine (SVM).</a:t>
            </a: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F935CDE1-7979-1FF0-9296-A5B10BD22205}"/>
              </a:ext>
            </a:extLst>
          </p:cNvPr>
          <p:cNvSpPr txBox="1"/>
          <p:nvPr/>
        </p:nvSpPr>
        <p:spPr>
          <a:xfrm>
            <a:off x="0" y="1592214"/>
            <a:ext cx="12192000" cy="5201424"/>
          </a:xfrm>
          <a:prstGeom prst="rect">
            <a:avLst/>
          </a:prstGeom>
          <a:noFill/>
        </p:spPr>
        <p:txBody>
          <a:bodyPr wrap="square">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main point</a:t>
            </a:r>
            <a:r>
              <a:rPr lang="en-US" sz="2000" dirty="0">
                <a:latin typeface="Times New Roman" panose="02020603050405020304" pitchFamily="18" charset="0"/>
                <a:cs typeface="Times New Roman" panose="02020603050405020304" pitchFamily="18" charset="0"/>
              </a:rPr>
              <a:t> is:</a:t>
            </a:r>
          </a:p>
          <a:p>
            <a:r>
              <a:rPr lang="en-US" sz="2000" b="1" dirty="0">
                <a:latin typeface="Times New Roman" panose="02020603050405020304" pitchFamily="18" charset="0"/>
                <a:cs typeface="Times New Roman" panose="02020603050405020304" pitchFamily="18" charset="0"/>
              </a:rPr>
              <a:t>The dataset has both numbers and categories</a:t>
            </a:r>
            <a:r>
              <a:rPr lang="en-US" sz="2000" dirty="0">
                <a:latin typeface="Times New Roman" panose="02020603050405020304" pitchFamily="18" charset="0"/>
                <a:cs typeface="Times New Roman" panose="02020603050405020304" pitchFamily="18" charset="0"/>
              </a:rPr>
              <a:t> – Decision Trees handle both types well. </a:t>
            </a:r>
          </a:p>
          <a:p>
            <a:r>
              <a:rPr lang="en-US" sz="2000" dirty="0">
                <a:latin typeface="Times New Roman" panose="02020603050405020304" pitchFamily="18" charset="0"/>
                <a:cs typeface="Times New Roman" panose="02020603050405020304" pitchFamily="18" charset="0"/>
              </a:rPr>
              <a:t>For example, this dataset has: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Categories</a:t>
            </a:r>
            <a:r>
              <a:rPr lang="en-US" sz="2000" dirty="0">
                <a:latin typeface="Times New Roman" panose="02020603050405020304" pitchFamily="18" charset="0"/>
                <a:cs typeface="Times New Roman" panose="02020603050405020304" pitchFamily="18" charset="0"/>
              </a:rPr>
              <a:t>: Employment Type (Salaried/Self-Employed), Default History (Yes/No)</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Numbers</a:t>
            </a:r>
            <a:r>
              <a:rPr lang="en-US" sz="2000" dirty="0">
                <a:latin typeface="Times New Roman" panose="02020603050405020304" pitchFamily="18" charset="0"/>
                <a:cs typeface="Times New Roman" panose="02020603050405020304" pitchFamily="18" charset="0"/>
              </a:rPr>
              <a:t>: Age, Income, Credit Score, Loan Amount</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We can easily create rules just by looking at the data</a:t>
            </a:r>
            <a:r>
              <a:rPr lang="en-US" sz="2000" dirty="0">
                <a:latin typeface="Times New Roman" panose="02020603050405020304" pitchFamily="18" charset="0"/>
                <a:cs typeface="Times New Roman" panose="02020603050405020304" pitchFamily="18" charset="0"/>
              </a:rPr>
              <a:t> – Decision Trees are great when we can break down the decision step by step.</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For example: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a:t>
            </a:r>
            <a:r>
              <a:rPr lang="en-US" sz="2000" b="1" dirty="0">
                <a:latin typeface="Times New Roman" panose="02020603050405020304" pitchFamily="18" charset="0"/>
                <a:cs typeface="Times New Roman" panose="02020603050405020304" pitchFamily="18" charset="0"/>
              </a:rPr>
              <a:t>Credit Score &gt;= 680</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Income &gt;= 50,000</a:t>
            </a:r>
            <a:r>
              <a:rPr lang="en-US" sz="2000" dirty="0">
                <a:latin typeface="Times New Roman" panose="02020603050405020304" pitchFamily="18" charset="0"/>
                <a:cs typeface="Times New Roman" panose="02020603050405020304" pitchFamily="18" charset="0"/>
              </a:rPr>
              <a:t>, approve the loan.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a:t>
            </a:r>
            <a:r>
              <a:rPr lang="en-US" sz="2000" b="1" dirty="0">
                <a:latin typeface="Times New Roman" panose="02020603050405020304" pitchFamily="18" charset="0"/>
                <a:cs typeface="Times New Roman" panose="02020603050405020304" pitchFamily="18" charset="0"/>
              </a:rPr>
              <a:t>Credit Score &lt; 680</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Default History = Yes</a:t>
            </a:r>
            <a:r>
              <a:rPr lang="en-US" sz="2000" dirty="0">
                <a:latin typeface="Times New Roman" panose="02020603050405020304" pitchFamily="18" charset="0"/>
                <a:cs typeface="Times New Roman" panose="02020603050405020304" pitchFamily="18" charset="0"/>
              </a:rPr>
              <a:t>, reject the loan.</a:t>
            </a:r>
          </a:p>
          <a:p>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Decision Trees are best when data patterns are clear and rule-based, and the dataset contains both numbers and categories</a:t>
            </a:r>
            <a:r>
              <a:rPr lang="en-US" sz="2400" dirty="0">
                <a:latin typeface="Times New Roman" panose="02020603050405020304" pitchFamily="18" charset="0"/>
                <a:cs typeface="Times New Roman" panose="02020603050405020304" pitchFamily="18" charset="0"/>
              </a:rPr>
              <a:t> – If we can make logical decisions by just observing the data, a Decision Tree is a good choice.</a:t>
            </a:r>
          </a:p>
        </p:txBody>
      </p:sp>
    </p:spTree>
    <p:extLst>
      <p:ext uri="{BB962C8B-B14F-4D97-AF65-F5344CB8AC3E}">
        <p14:creationId xmlns:p14="http://schemas.microsoft.com/office/powerpoint/2010/main" val="266000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6099-BFAA-19B0-CEA5-3251845073D8}"/>
              </a:ext>
            </a:extLst>
          </p:cNvPr>
          <p:cNvSpPr>
            <a:spLocks noGrp="1"/>
          </p:cNvSpPr>
          <p:nvPr>
            <p:ph type="title"/>
          </p:nvPr>
        </p:nvSpPr>
        <p:spPr>
          <a:xfrm>
            <a:off x="838200" y="1"/>
            <a:ext cx="10515600" cy="436098"/>
          </a:xfrm>
        </p:spPr>
        <p:txBody>
          <a:bodyPr>
            <a:noAutofit/>
          </a:bodyPr>
          <a:lstStyle/>
          <a:p>
            <a:pPr algn="ctr"/>
            <a:r>
              <a:rPr lang="en-US" sz="3200" b="1" dirty="0">
                <a:latin typeface="Times New Roman" panose="02020603050405020304" pitchFamily="18" charset="0"/>
                <a:cs typeface="Times New Roman" panose="02020603050405020304" pitchFamily="18" charset="0"/>
              </a:rPr>
              <a:t>We can convert this dataset into decision tree:-</a:t>
            </a:r>
            <a:endParaRPr lang="en-IN" sz="3200" b="1" dirty="0">
              <a:latin typeface="Times New Roman" panose="02020603050405020304" pitchFamily="18" charset="0"/>
              <a:cs typeface="Times New Roman" panose="02020603050405020304" pitchFamily="18" charset="0"/>
            </a:endParaRPr>
          </a:p>
        </p:txBody>
      </p:sp>
      <p:sp>
        <p:nvSpPr>
          <p:cNvPr id="18" name="Content Placeholder 17">
            <a:extLst>
              <a:ext uri="{FF2B5EF4-FFF2-40B4-BE49-F238E27FC236}">
                <a16:creationId xmlns:a16="http://schemas.microsoft.com/office/drawing/2014/main" id="{F0795C14-F5D2-EFB1-E1A7-81C84630E3F0}"/>
              </a:ext>
            </a:extLst>
          </p:cNvPr>
          <p:cNvSpPr>
            <a:spLocks noGrp="1"/>
          </p:cNvSpPr>
          <p:nvPr>
            <p:ph idx="1"/>
          </p:nvPr>
        </p:nvSpPr>
        <p:spPr/>
        <p:txBody>
          <a:bodyPr/>
          <a:lstStyle/>
          <a:p>
            <a:pPr marL="0" indent="0">
              <a:buNone/>
            </a:pPr>
            <a:r>
              <a:rPr lang="en-US" dirty="0"/>
              <a:t>  </a:t>
            </a:r>
            <a:endParaRPr lang="en-IN" dirty="0"/>
          </a:p>
        </p:txBody>
      </p:sp>
      <p:pic>
        <p:nvPicPr>
          <p:cNvPr id="19" name="Picture 18">
            <a:extLst>
              <a:ext uri="{FF2B5EF4-FFF2-40B4-BE49-F238E27FC236}">
                <a16:creationId xmlns:a16="http://schemas.microsoft.com/office/drawing/2014/main" id="{899180F4-6BB0-04C8-1599-A2B68741D7D5}"/>
              </a:ext>
            </a:extLst>
          </p:cNvPr>
          <p:cNvPicPr>
            <a:picLocks noChangeAspect="1"/>
          </p:cNvPicPr>
          <p:nvPr/>
        </p:nvPicPr>
        <p:blipFill>
          <a:blip r:embed="rId2"/>
          <a:stretch>
            <a:fillRect/>
          </a:stretch>
        </p:blipFill>
        <p:spPr>
          <a:xfrm>
            <a:off x="0" y="436099"/>
            <a:ext cx="12192000" cy="6390248"/>
          </a:xfrm>
          <a:prstGeom prst="rect">
            <a:avLst/>
          </a:prstGeom>
        </p:spPr>
      </p:pic>
      <p:sp>
        <p:nvSpPr>
          <p:cNvPr id="21" name="TextBox 20">
            <a:extLst>
              <a:ext uri="{FF2B5EF4-FFF2-40B4-BE49-F238E27FC236}">
                <a16:creationId xmlns:a16="http://schemas.microsoft.com/office/drawing/2014/main" id="{67A0B6D6-FC32-E3E0-39B3-D8D2E1A2B8DF}"/>
              </a:ext>
            </a:extLst>
          </p:cNvPr>
          <p:cNvSpPr txBox="1"/>
          <p:nvPr/>
        </p:nvSpPr>
        <p:spPr>
          <a:xfrm>
            <a:off x="0" y="4148691"/>
            <a:ext cx="6332806" cy="2677656"/>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Instead of manually creating rules, we can use a Decision Tree Algorithm that will automatically generate a tree structure with parent nodes and child nodes, just like in the given diagram.</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How does this work?</a:t>
            </a:r>
          </a:p>
          <a:p>
            <a:r>
              <a:rPr lang="en-US" sz="1400" b="1" dirty="0">
                <a:latin typeface="Times New Roman" panose="02020603050405020304" pitchFamily="18" charset="0"/>
                <a:cs typeface="Times New Roman" panose="02020603050405020304" pitchFamily="18" charset="0"/>
              </a:rPr>
              <a:t>1. The algorithm splits the dataset</a:t>
            </a:r>
            <a:r>
              <a:rPr lang="en-US" sz="1400" dirty="0">
                <a:latin typeface="Times New Roman" panose="02020603050405020304" pitchFamily="18" charset="0"/>
                <a:cs typeface="Times New Roman" panose="02020603050405020304" pitchFamily="18" charset="0"/>
              </a:rPr>
              <a:t> based on the most important feature first (e.g., Age in the diagram).</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2. </a:t>
            </a:r>
            <a:r>
              <a:rPr lang="en-US" sz="1400" b="1" dirty="0">
                <a:latin typeface="Times New Roman" panose="02020603050405020304" pitchFamily="18" charset="0"/>
                <a:cs typeface="Times New Roman" panose="02020603050405020304" pitchFamily="18" charset="0"/>
              </a:rPr>
              <a:t>Each split creates child nodes</a:t>
            </a:r>
            <a:r>
              <a:rPr lang="en-US" sz="1400" dirty="0">
                <a:latin typeface="Times New Roman" panose="02020603050405020304" pitchFamily="18" charset="0"/>
                <a:cs typeface="Times New Roman" panose="02020603050405020304" pitchFamily="18" charset="0"/>
              </a:rPr>
              <a:t>, further dividing the data into smaller groups.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The process continues</a:t>
            </a:r>
            <a:r>
              <a:rPr lang="en-US" sz="1400" dirty="0">
                <a:latin typeface="Times New Roman" panose="02020603050405020304" pitchFamily="18" charset="0"/>
                <a:cs typeface="Times New Roman" panose="02020603050405020304" pitchFamily="18" charset="0"/>
              </a:rPr>
              <a:t> until a stopping condition is met (e.g., pure leaf nodes or max depth).</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The final tree</a:t>
            </a:r>
            <a:r>
              <a:rPr lang="en-US" sz="1400" dirty="0">
                <a:latin typeface="Times New Roman" panose="02020603050405020304" pitchFamily="18" charset="0"/>
                <a:cs typeface="Times New Roman" panose="02020603050405020304" pitchFamily="18" charset="0"/>
              </a:rPr>
              <a:t> provides clear decision paths, which we can use to make loan approval predictions.</a:t>
            </a:r>
          </a:p>
        </p:txBody>
      </p:sp>
    </p:spTree>
    <p:extLst>
      <p:ext uri="{BB962C8B-B14F-4D97-AF65-F5344CB8AC3E}">
        <p14:creationId xmlns:p14="http://schemas.microsoft.com/office/powerpoint/2010/main" val="193591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3AE6-F512-AA57-7472-6C2C69981786}"/>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80222C9-815F-3ED0-CA1E-C3483D50E698}"/>
              </a:ext>
            </a:extLst>
          </p:cNvPr>
          <p:cNvPicPr>
            <a:picLocks noGrp="1" noChangeAspect="1"/>
          </p:cNvPicPr>
          <p:nvPr>
            <p:ph idx="1"/>
          </p:nvPr>
        </p:nvPicPr>
        <p:blipFill>
          <a:blip r:embed="rId2"/>
          <a:stretch>
            <a:fillRect/>
          </a:stretch>
        </p:blipFill>
        <p:spPr>
          <a:xfrm>
            <a:off x="0" y="1"/>
            <a:ext cx="12192000" cy="6858000"/>
          </a:xfrm>
        </p:spPr>
      </p:pic>
    </p:spTree>
    <p:extLst>
      <p:ext uri="{BB962C8B-B14F-4D97-AF65-F5344CB8AC3E}">
        <p14:creationId xmlns:p14="http://schemas.microsoft.com/office/powerpoint/2010/main" val="235891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F64B-14ED-362E-D402-68CDC45B19FF}"/>
              </a:ext>
            </a:extLst>
          </p:cNvPr>
          <p:cNvSpPr>
            <a:spLocks noGrp="1"/>
          </p:cNvSpPr>
          <p:nvPr>
            <p:ph type="title"/>
          </p:nvPr>
        </p:nvSpPr>
        <p:spPr>
          <a:xfrm>
            <a:off x="0" y="1"/>
            <a:ext cx="11353800" cy="681036"/>
          </a:xfrm>
        </p:spPr>
        <p:txBody>
          <a:bodyPr>
            <a:normAutofit/>
          </a:bodyPr>
          <a:lstStyle/>
          <a:p>
            <a:r>
              <a:rPr lang="en-US" sz="36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09DABC-5E29-ED77-9BA5-A7B9AF79501C}"/>
              </a:ext>
            </a:extLst>
          </p:cNvPr>
          <p:cNvSpPr>
            <a:spLocks noGrp="1"/>
          </p:cNvSpPr>
          <p:nvPr>
            <p:ph idx="1"/>
          </p:nvPr>
        </p:nvSpPr>
        <p:spPr/>
        <p:txBody>
          <a:bodyPr/>
          <a:lstStyle/>
          <a:p>
            <a:pPr marL="0" indent="0">
              <a:buNone/>
            </a:pPr>
            <a:r>
              <a:rPr lang="en-US" dirty="0"/>
              <a:t> </a:t>
            </a:r>
            <a:endParaRPr lang="en-IN" dirty="0"/>
          </a:p>
        </p:txBody>
      </p:sp>
      <p:sp>
        <p:nvSpPr>
          <p:cNvPr id="6" name="TextBox 5">
            <a:extLst>
              <a:ext uri="{FF2B5EF4-FFF2-40B4-BE49-F238E27FC236}">
                <a16:creationId xmlns:a16="http://schemas.microsoft.com/office/drawing/2014/main" id="{6A020A28-2815-8BA5-1BE3-76D0EA749121}"/>
              </a:ext>
            </a:extLst>
          </p:cNvPr>
          <p:cNvSpPr txBox="1"/>
          <p:nvPr/>
        </p:nvSpPr>
        <p:spPr>
          <a:xfrm>
            <a:off x="0" y="397401"/>
            <a:ext cx="12192000" cy="606319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Let's say we have the same dataset as in the example, but with 1,000,000 columns.</a:t>
            </a:r>
          </a:p>
          <a:p>
            <a:endParaRPr lang="en-US" sz="2400" dirty="0">
              <a:latin typeface="Times New Roman" panose="02020603050405020304" pitchFamily="18" charset="0"/>
              <a:cs typeface="Times New Roman" panose="02020603050405020304" pitchFamily="18" charset="0"/>
            </a:endParaRPr>
          </a:p>
          <a:p>
            <a:pPr lvl="1">
              <a:buFont typeface="+mj-lt"/>
              <a:buAutoNum type="arabicPeriod"/>
            </a:pPr>
            <a:r>
              <a:rPr lang="en-US" sz="2000" dirty="0">
                <a:latin typeface="Times New Roman" panose="02020603050405020304" pitchFamily="18" charset="0"/>
                <a:cs typeface="Times New Roman" panose="02020603050405020304" pitchFamily="18" charset="0"/>
              </a:rPr>
              <a:t>Check if the target variable is for classification.</a:t>
            </a:r>
          </a:p>
          <a:p>
            <a:pPr lvl="1">
              <a:buFont typeface="+mj-lt"/>
              <a:buAutoNum type="arabicPeriod"/>
            </a:pPr>
            <a:endParaRPr lang="en-US" sz="2000" dirty="0">
              <a:latin typeface="Times New Roman" panose="02020603050405020304" pitchFamily="18" charset="0"/>
              <a:cs typeface="Times New Roman" panose="02020603050405020304" pitchFamily="18" charset="0"/>
            </a:endParaRPr>
          </a:p>
          <a:p>
            <a:pPr lvl="1">
              <a:buFont typeface="+mj-lt"/>
              <a:buAutoNum type="arabicPeriod"/>
            </a:pPr>
            <a:r>
              <a:rPr lang="en-US" sz="2000" dirty="0">
                <a:latin typeface="Times New Roman" panose="02020603050405020304" pitchFamily="18" charset="0"/>
                <a:cs typeface="Times New Roman" panose="02020603050405020304" pitchFamily="18" charset="0"/>
              </a:rPr>
              <a:t>Determine whether the dataset contains both numerical and categorical features.</a:t>
            </a:r>
          </a:p>
          <a:p>
            <a:pPr lvl="1">
              <a:buFont typeface="+mj-lt"/>
              <a:buAutoNum type="arabicPeriod"/>
            </a:pPr>
            <a:endParaRPr lang="en-US" sz="2000" dirty="0">
              <a:latin typeface="Times New Roman" panose="02020603050405020304" pitchFamily="18" charset="0"/>
              <a:cs typeface="Times New Roman" panose="02020603050405020304" pitchFamily="18" charset="0"/>
            </a:endParaRPr>
          </a:p>
          <a:p>
            <a:pPr lvl="1">
              <a:buFont typeface="+mj-lt"/>
              <a:buAutoNum type="arabicPeriod"/>
            </a:pPr>
            <a:r>
              <a:rPr lang="en-US" sz="2000" dirty="0">
                <a:latin typeface="Times New Roman" panose="02020603050405020304" pitchFamily="18" charset="0"/>
                <a:cs typeface="Times New Roman" panose="02020603050405020304" pitchFamily="18" charset="0"/>
              </a:rPr>
              <a:t>Read the dataset and check if we can create rules.</a:t>
            </a:r>
          </a:p>
          <a:p>
            <a:pPr lvl="1">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all the above conditions are met, then a Decision Tree is an appropriate choice.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But wait! Is the dataset too large? Does it contain 100,000 rows or more?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yes, then a Decision Tree may not be the best option, as it is better suited for smaller datasets. In cases where the dataset is too large, we can use an advanced version of the Decision Tree—known as </a:t>
            </a:r>
            <a:r>
              <a:rPr lang="en-US" sz="2000" b="1" dirty="0">
                <a:latin typeface="Times New Roman" panose="02020603050405020304" pitchFamily="18" charset="0"/>
                <a:cs typeface="Times New Roman" panose="02020603050405020304" pitchFamily="18" charset="0"/>
              </a:rPr>
              <a:t>Random Forest.</a:t>
            </a:r>
          </a:p>
          <a:p>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single Decision Tree remains a Decision Tree.</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 Decision Trees working together form a </a:t>
            </a:r>
            <a:r>
              <a:rPr lang="en-US" sz="2000" b="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which is more effective for handling large datasets efficiently.</a:t>
            </a:r>
          </a:p>
        </p:txBody>
      </p:sp>
    </p:spTree>
    <p:extLst>
      <p:ext uri="{BB962C8B-B14F-4D97-AF65-F5344CB8AC3E}">
        <p14:creationId xmlns:p14="http://schemas.microsoft.com/office/powerpoint/2010/main" val="400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F120-1E2E-0741-1EF4-A8E3994E6B8A}"/>
              </a:ext>
            </a:extLst>
          </p:cNvPr>
          <p:cNvSpPr>
            <a:spLocks noGrp="1"/>
          </p:cNvSpPr>
          <p:nvPr>
            <p:ph type="title"/>
          </p:nvPr>
        </p:nvSpPr>
        <p:spPr>
          <a:xfrm>
            <a:off x="-1" y="98475"/>
            <a:ext cx="12192001" cy="681036"/>
          </a:xfrm>
        </p:spPr>
        <p:txBody>
          <a:bodyPr>
            <a:noAutofit/>
          </a:bodyPr>
          <a:lstStyle/>
          <a:p>
            <a:pPr algn="ctr"/>
            <a:r>
              <a:rPr lang="en-US" sz="2400" b="1" dirty="0">
                <a:latin typeface="Times New Roman" panose="02020603050405020304" pitchFamily="18" charset="0"/>
                <a:cs typeface="Times New Roman" panose="02020603050405020304" pitchFamily="18" charset="0"/>
              </a:rPr>
              <a:t>Real-time scenarios where Decision Trees/Random Forest can be effectively used: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AA1AD3-2E66-2C73-E32A-83F2D33EF53E}"/>
              </a:ext>
            </a:extLst>
          </p:cNvPr>
          <p:cNvSpPr>
            <a:spLocks noGrp="1"/>
          </p:cNvSpPr>
          <p:nvPr>
            <p:ph idx="1"/>
          </p:nvPr>
        </p:nvSpPr>
        <p:spPr>
          <a:xfrm>
            <a:off x="433166" y="900331"/>
            <a:ext cx="11325665" cy="5957667"/>
          </a:xfrm>
        </p:spPr>
        <p:txBody>
          <a:bodyPr>
            <a:normAutofit fontScale="32500" lnSpcReduction="20000"/>
          </a:bodyPr>
          <a:lstStyle/>
          <a:p>
            <a:pPr marL="0" indent="0">
              <a:lnSpc>
                <a:spcPct val="107000"/>
              </a:lnSpc>
              <a:spcAft>
                <a:spcPts val="800"/>
              </a:spcAft>
              <a:buNone/>
            </a:pPr>
            <a:r>
              <a:rPr lang="en-IN" sz="6200" b="1" kern="100" dirty="0">
                <a:effectLst/>
                <a:latin typeface="Times New Roman" panose="02020603050405020304" pitchFamily="18" charset="0"/>
                <a:ea typeface="Calibri" panose="020F0502020204030204" pitchFamily="34" charset="0"/>
              </a:rPr>
              <a:t>1. Loan Approval in Banks</a:t>
            </a:r>
            <a:r>
              <a:rPr lang="en-IN" sz="6200" b="1" kern="100" dirty="0">
                <a:latin typeface="Times New Roman" panose="02020603050405020304" pitchFamily="18" charset="0"/>
                <a:ea typeface="Calibri" panose="020F0502020204030204" pitchFamily="34" charset="0"/>
              </a:rPr>
              <a:t>:-</a:t>
            </a:r>
            <a:r>
              <a:rPr lang="en-IN" sz="6200" kern="100" dirty="0">
                <a:effectLst/>
                <a:latin typeface="Times New Roman" panose="02020603050405020304" pitchFamily="18" charset="0"/>
                <a:ea typeface="Calibri" panose="020F0502020204030204" pitchFamily="34" charset="0"/>
              </a:rPr>
              <a:t>A bank wants to decide whether to approve a loan application based on factors such as age, income, credit score, employment status, loan amount, and default history.</a:t>
            </a:r>
          </a:p>
          <a:p>
            <a:pPr marL="0" indent="0">
              <a:lnSpc>
                <a:spcPct val="107000"/>
              </a:lnSpc>
              <a:spcAft>
                <a:spcPts val="800"/>
              </a:spcAft>
              <a:buNone/>
            </a:pPr>
            <a:r>
              <a:rPr lang="en-IN" sz="6200" b="1" kern="100" dirty="0">
                <a:effectLst/>
                <a:latin typeface="Times New Roman" panose="02020603050405020304" pitchFamily="18" charset="0"/>
                <a:ea typeface="Calibri" panose="020F0502020204030204" pitchFamily="34" charset="0"/>
              </a:rPr>
              <a:t>Example Decision Tree Rules:</a:t>
            </a:r>
            <a:endParaRPr lang="en-IN" sz="6200" kern="1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6200" kern="100" dirty="0">
                <a:effectLst/>
                <a:latin typeface="Times New Roman" panose="02020603050405020304" pitchFamily="18" charset="0"/>
                <a:ea typeface="Calibri" panose="020F0502020204030204" pitchFamily="34" charset="0"/>
              </a:rPr>
              <a:t>Credit Score &gt; 700 → Loan Approved</a:t>
            </a:r>
          </a:p>
          <a:p>
            <a:pPr marL="342900" lvl="0" indent="-342900">
              <a:lnSpc>
                <a:spcPct val="107000"/>
              </a:lnSpc>
              <a:spcAft>
                <a:spcPts val="800"/>
              </a:spcAft>
              <a:buSzPts val="1000"/>
              <a:buFont typeface="Symbol" panose="05050102010706020507" pitchFamily="18" charset="2"/>
              <a:buChar char=""/>
              <a:tabLst>
                <a:tab pos="457200" algn="l"/>
              </a:tabLst>
            </a:pPr>
            <a:r>
              <a:rPr lang="en-IN" sz="6200" kern="100" dirty="0">
                <a:effectLst/>
                <a:latin typeface="Times New Roman" panose="02020603050405020304" pitchFamily="18" charset="0"/>
                <a:ea typeface="Calibri" panose="020F0502020204030204" pitchFamily="34" charset="0"/>
              </a:rPr>
              <a:t>Credit Score &lt; 700 &amp; Income &gt; ₹50,000 → Loan Approved</a:t>
            </a:r>
          </a:p>
          <a:p>
            <a:pPr marL="342900" lvl="0" indent="-342900">
              <a:lnSpc>
                <a:spcPct val="107000"/>
              </a:lnSpc>
              <a:spcAft>
                <a:spcPts val="800"/>
              </a:spcAft>
              <a:buSzPts val="1000"/>
              <a:buFont typeface="Symbol" panose="05050102010706020507" pitchFamily="18" charset="2"/>
              <a:buChar char=""/>
              <a:tabLst>
                <a:tab pos="457200" algn="l"/>
              </a:tabLst>
            </a:pPr>
            <a:r>
              <a:rPr lang="en-IN" sz="6200" kern="100" dirty="0">
                <a:effectLst/>
                <a:latin typeface="Times New Roman" panose="02020603050405020304" pitchFamily="18" charset="0"/>
                <a:ea typeface="Calibri" panose="020F0502020204030204" pitchFamily="34" charset="0"/>
              </a:rPr>
              <a:t>Credit Score &lt; 700 &amp; Income &lt; ₹50,000 &amp; Default History = Yes → Loan Rejected</a:t>
            </a:r>
          </a:p>
          <a:p>
            <a:pPr marL="342900" lvl="0" indent="-342900">
              <a:lnSpc>
                <a:spcPct val="107000"/>
              </a:lnSpc>
              <a:spcAft>
                <a:spcPts val="800"/>
              </a:spcAft>
              <a:buSzPts val="1000"/>
              <a:buFont typeface="Symbol" panose="05050102010706020507" pitchFamily="18" charset="2"/>
              <a:buChar char=""/>
              <a:tabLst>
                <a:tab pos="457200" algn="l"/>
              </a:tabLst>
            </a:pPr>
            <a:endParaRPr lang="en-IN" sz="6200" kern="100"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r>
              <a:rPr lang="en-IN" sz="6200" b="1" kern="100" dirty="0">
                <a:effectLst/>
                <a:latin typeface="Times New Roman" panose="02020603050405020304" pitchFamily="18" charset="0"/>
                <a:ea typeface="Calibri" panose="020F0502020204030204" pitchFamily="34" charset="0"/>
              </a:rPr>
              <a:t>2. Medical Diagnosis</a:t>
            </a:r>
            <a:r>
              <a:rPr lang="en-IN" sz="6200" b="1" kern="100" dirty="0">
                <a:latin typeface="Times New Roman" panose="02020603050405020304" pitchFamily="18" charset="0"/>
                <a:ea typeface="Calibri" panose="020F0502020204030204" pitchFamily="34" charset="0"/>
              </a:rPr>
              <a:t>:-</a:t>
            </a:r>
            <a:r>
              <a:rPr lang="en-IN" sz="6200" kern="100" dirty="0">
                <a:effectLst/>
                <a:latin typeface="Times New Roman" panose="02020603050405020304" pitchFamily="18" charset="0"/>
                <a:ea typeface="Calibri" panose="020F0502020204030204" pitchFamily="34" charset="0"/>
              </a:rPr>
              <a:t>A doctor uses a Decision Tree to predict whether a patient has COVID-19 based on symptoms like fever, cough, fatigue, blood test results, and medical history.</a:t>
            </a:r>
          </a:p>
          <a:p>
            <a:pPr marL="0" indent="0">
              <a:lnSpc>
                <a:spcPct val="107000"/>
              </a:lnSpc>
              <a:spcAft>
                <a:spcPts val="800"/>
              </a:spcAft>
              <a:buNone/>
            </a:pPr>
            <a:r>
              <a:rPr lang="en-IN" sz="6200" b="1" kern="100" dirty="0">
                <a:effectLst/>
                <a:latin typeface="Times New Roman" panose="02020603050405020304" pitchFamily="18" charset="0"/>
                <a:ea typeface="Calibri" panose="020F0502020204030204" pitchFamily="34" charset="0"/>
              </a:rPr>
              <a:t>Example Decision Tree Rules:</a:t>
            </a:r>
            <a:endParaRPr lang="en-IN" sz="6200" kern="1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6200" kern="100" dirty="0">
                <a:effectLst/>
                <a:latin typeface="Times New Roman" panose="02020603050405020304" pitchFamily="18" charset="0"/>
                <a:ea typeface="Calibri" panose="020F0502020204030204" pitchFamily="34" charset="0"/>
              </a:rPr>
              <a:t>Fever &gt; 100°F &amp; Cough = Yes &amp; Taste Loss = Yes → COVID-19 Positive</a:t>
            </a:r>
          </a:p>
          <a:p>
            <a:pPr marL="342900" lvl="0" indent="-342900">
              <a:lnSpc>
                <a:spcPct val="107000"/>
              </a:lnSpc>
              <a:spcAft>
                <a:spcPts val="800"/>
              </a:spcAft>
              <a:buSzPts val="1000"/>
              <a:buFont typeface="Symbol" panose="05050102010706020507" pitchFamily="18" charset="2"/>
              <a:buChar char=""/>
              <a:tabLst>
                <a:tab pos="457200" algn="l"/>
              </a:tabLst>
            </a:pPr>
            <a:r>
              <a:rPr lang="en-IN" sz="6200" kern="100" dirty="0">
                <a:effectLst/>
                <a:latin typeface="Times New Roman" panose="02020603050405020304" pitchFamily="18" charset="0"/>
                <a:ea typeface="Calibri" panose="020F0502020204030204" pitchFamily="34" charset="0"/>
              </a:rPr>
              <a:t>Fever &lt; 100°F &amp; Cough = No &amp; Fatigue = No → COVID-19 Negative</a:t>
            </a:r>
          </a:p>
          <a:p>
            <a:pPr marL="342900" lvl="0" indent="-342900">
              <a:lnSpc>
                <a:spcPct val="107000"/>
              </a:lnSpc>
              <a:spcAft>
                <a:spcPts val="800"/>
              </a:spcAft>
              <a:buSzPts val="1000"/>
              <a:buFont typeface="Symbol" panose="05050102010706020507" pitchFamily="18" charset="2"/>
              <a:buChar char=""/>
              <a:tabLst>
                <a:tab pos="457200" algn="l"/>
              </a:tabLst>
            </a:pPr>
            <a:r>
              <a:rPr lang="en-IN" sz="6200" kern="100" dirty="0">
                <a:effectLst/>
                <a:latin typeface="Times New Roman" panose="02020603050405020304" pitchFamily="18" charset="0"/>
                <a:ea typeface="Calibri" panose="020F0502020204030204" pitchFamily="34" charset="0"/>
              </a:rPr>
              <a:t>Fever &gt; 100°F &amp; Cough = Yes &amp; Taste Loss = No → Flu</a:t>
            </a:r>
          </a:p>
          <a:p>
            <a:pPr marL="0" indent="0">
              <a:buNone/>
            </a:pPr>
            <a:endParaRPr lang="en-IN" dirty="0"/>
          </a:p>
        </p:txBody>
      </p:sp>
    </p:spTree>
    <p:extLst>
      <p:ext uri="{BB962C8B-B14F-4D97-AF65-F5344CB8AC3E}">
        <p14:creationId xmlns:p14="http://schemas.microsoft.com/office/powerpoint/2010/main" val="275700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5997-71B5-6000-28DC-698FE963F66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66E54CD-D7F1-DA0D-73D0-300F0AD8B9C0}"/>
              </a:ext>
            </a:extLst>
          </p:cNvPr>
          <p:cNvSpPr>
            <a:spLocks noGrp="1"/>
          </p:cNvSpPr>
          <p:nvPr>
            <p:ph idx="1"/>
          </p:nvPr>
        </p:nvSpPr>
        <p:spPr>
          <a:xfrm>
            <a:off x="0" y="0"/>
            <a:ext cx="11353800" cy="6176963"/>
          </a:xfrm>
        </p:spPr>
        <p:txBody>
          <a:bodyPr>
            <a:normAutofit fontScale="25000" lnSpcReduction="20000"/>
          </a:bodyPr>
          <a:lstStyle/>
          <a:p>
            <a:pPr marL="0" indent="0">
              <a:lnSpc>
                <a:spcPct val="107000"/>
              </a:lnSpc>
              <a:spcAft>
                <a:spcPts val="800"/>
              </a:spcAft>
              <a:buNone/>
            </a:pPr>
            <a:endParaRPr lang="en-IN" sz="72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8000" b="1" kern="100" dirty="0">
                <a:effectLst/>
                <a:latin typeface="Times New Roman" panose="02020603050405020304" pitchFamily="18" charset="0"/>
                <a:ea typeface="Calibri" panose="020F0502020204030204" pitchFamily="34" charset="0"/>
                <a:cs typeface="Times New Roman" panose="02020603050405020304" pitchFamily="18" charset="0"/>
              </a:rPr>
              <a:t>3. Fraud Detection in Transactions</a:t>
            </a:r>
            <a:r>
              <a:rPr lang="en-IN" sz="8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Credit card companies use Decision Trees to detect fraudulent transactions by </a:t>
            </a:r>
            <a:r>
              <a:rPr lang="en-IN" sz="80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 customer </a:t>
            </a:r>
            <a:r>
              <a:rPr lang="en-IN" sz="8000" kern="1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 A bank wants to identify fraudulent transactions.</a:t>
            </a:r>
          </a:p>
          <a:p>
            <a:pPr>
              <a:lnSpc>
                <a:spcPct val="107000"/>
              </a:lnSpc>
              <a:spcAft>
                <a:spcPts val="800"/>
              </a:spcAft>
            </a:pPr>
            <a:r>
              <a:rPr lang="en-IN" sz="8000" b="1" kern="100" dirty="0">
                <a:effectLst/>
                <a:latin typeface="Times New Roman" panose="02020603050405020304" pitchFamily="18" charset="0"/>
                <a:ea typeface="Calibri" panose="020F0502020204030204" pitchFamily="34" charset="0"/>
                <a:cs typeface="Times New Roman" panose="02020603050405020304" pitchFamily="18" charset="0"/>
              </a:rPr>
              <a:t>Example Decision Tree Rules:</a:t>
            </a:r>
            <a:endParaRPr lang="en-IN" sz="8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Transaction Amount &gt; ₹1,00,000 &amp; Location = Foreign Country → Fraudulent</a:t>
            </a:r>
          </a:p>
          <a:p>
            <a:pPr marL="342900" lvl="0" indent="-342900">
              <a:lnSpc>
                <a:spcPct val="107000"/>
              </a:lnSpc>
              <a:spcAft>
                <a:spcPts val="800"/>
              </a:spcAft>
              <a:buSzPts val="1000"/>
              <a:buFont typeface="Symbol" panose="05050102010706020507" pitchFamily="18" charset="2"/>
              <a:buChar char=""/>
              <a:tabLst>
                <a:tab pos="457200" algn="l"/>
              </a:tabLst>
            </a:pP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Transaction at Unusual Time (3 AM) &amp; New Device → Fraudulent</a:t>
            </a:r>
          </a:p>
          <a:p>
            <a:pPr marL="342900" lvl="0" indent="-342900">
              <a:lnSpc>
                <a:spcPct val="107000"/>
              </a:lnSpc>
              <a:spcAft>
                <a:spcPts val="800"/>
              </a:spcAft>
              <a:buSzPts val="1000"/>
              <a:buFont typeface="Symbol" panose="05050102010706020507" pitchFamily="18" charset="2"/>
              <a:buChar char=""/>
              <a:tabLst>
                <a:tab pos="457200" algn="l"/>
              </a:tabLst>
            </a:pP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Transaction Amount &lt; ₹10,000 &amp; Regular Location → Safe Transaction</a:t>
            </a:r>
          </a:p>
          <a:p>
            <a:pPr marL="0" lvl="0" indent="0">
              <a:lnSpc>
                <a:spcPct val="107000"/>
              </a:lnSpc>
              <a:spcAft>
                <a:spcPts val="800"/>
              </a:spcAft>
              <a:buSzPts val="1000"/>
              <a:buNone/>
              <a:tabLst>
                <a:tab pos="457200" algn="l"/>
              </a:tabLst>
            </a:pP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07000"/>
              </a:lnSpc>
              <a:spcAft>
                <a:spcPts val="800"/>
              </a:spcAft>
              <a:buSzPts val="1000"/>
              <a:buNone/>
              <a:tabLst>
                <a:tab pos="457200" algn="l"/>
              </a:tabLst>
            </a:pPr>
            <a:r>
              <a:rPr lang="en-IN" sz="8000" b="1" kern="100" dirty="0">
                <a:effectLst/>
                <a:latin typeface="Times New Roman" panose="02020603050405020304" pitchFamily="18" charset="0"/>
                <a:ea typeface="Calibri" panose="020F0502020204030204" pitchFamily="34" charset="0"/>
                <a:cs typeface="Times New Roman" panose="02020603050405020304" pitchFamily="18" charset="0"/>
              </a:rPr>
              <a:t>4. Predicting Student Performance</a:t>
            </a:r>
            <a:r>
              <a:rPr lang="en-IN" sz="8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A school predicts whether a student will pass or fail based on their study habits.</a:t>
            </a:r>
          </a:p>
          <a:p>
            <a:pPr>
              <a:lnSpc>
                <a:spcPct val="107000"/>
              </a:lnSpc>
              <a:spcAft>
                <a:spcPts val="800"/>
              </a:spcAft>
            </a:pPr>
            <a:r>
              <a:rPr lang="en-IN" sz="8000" b="1" kern="100" dirty="0">
                <a:effectLst/>
                <a:latin typeface="Times New Roman" panose="02020603050405020304" pitchFamily="18" charset="0"/>
                <a:ea typeface="Calibri" panose="020F0502020204030204" pitchFamily="34" charset="0"/>
                <a:cs typeface="Times New Roman" panose="02020603050405020304" pitchFamily="18" charset="0"/>
              </a:rPr>
              <a:t>Example Decision Tree Rules:</a:t>
            </a:r>
            <a:endParaRPr lang="en-IN" sz="8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Attendance &lt; 50% &amp; Study Hours &lt; 2/day → Fail</a:t>
            </a:r>
          </a:p>
          <a:p>
            <a:pPr marL="342900" lvl="0" indent="-342900">
              <a:lnSpc>
                <a:spcPct val="107000"/>
              </a:lnSpc>
              <a:spcAft>
                <a:spcPts val="800"/>
              </a:spcAft>
              <a:buSzPts val="1000"/>
              <a:buFont typeface="Symbol" panose="05050102010706020507" pitchFamily="18" charset="2"/>
              <a:buChar char=""/>
              <a:tabLst>
                <a:tab pos="457200" algn="l"/>
              </a:tabLst>
            </a:pP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Attendance &gt; 80% &amp; Study Hours &gt; 4/day → Pass</a:t>
            </a:r>
          </a:p>
          <a:p>
            <a:pPr marL="342900" lvl="0" indent="-342900">
              <a:lnSpc>
                <a:spcPct val="107000"/>
              </a:lnSpc>
              <a:spcAft>
                <a:spcPts val="800"/>
              </a:spcAft>
              <a:buSzPts val="1000"/>
              <a:buFont typeface="Symbol" panose="05050102010706020507" pitchFamily="18" charset="2"/>
              <a:buChar char=""/>
              <a:tabLst>
                <a:tab pos="457200" algn="l"/>
              </a:tabLst>
            </a:pPr>
            <a:r>
              <a:rPr lang="en-IN" sz="8000" kern="100" dirty="0">
                <a:effectLst/>
                <a:latin typeface="Times New Roman" panose="02020603050405020304" pitchFamily="18" charset="0"/>
                <a:ea typeface="Calibri" panose="020F0502020204030204" pitchFamily="34" charset="0"/>
                <a:cs typeface="Times New Roman" panose="02020603050405020304" pitchFamily="18" charset="0"/>
              </a:rPr>
              <a:t>Attendance 50-80% &amp; Study Hours 2-4/day → Medium Risk</a:t>
            </a:r>
          </a:p>
          <a:p>
            <a:pPr marL="0" indent="0">
              <a:buNone/>
            </a:pPr>
            <a:endParaRPr lang="en-IN" dirty="0"/>
          </a:p>
        </p:txBody>
      </p:sp>
    </p:spTree>
    <p:extLst>
      <p:ext uri="{BB962C8B-B14F-4D97-AF65-F5344CB8AC3E}">
        <p14:creationId xmlns:p14="http://schemas.microsoft.com/office/powerpoint/2010/main" val="334417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A394-37B8-8587-D94D-BAC7176C9B6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2B8592B-7FE7-C5D8-6850-9BED370A18F0}"/>
              </a:ext>
            </a:extLst>
          </p:cNvPr>
          <p:cNvSpPr>
            <a:spLocks noGrp="1"/>
          </p:cNvSpPr>
          <p:nvPr>
            <p:ph idx="1"/>
          </p:nvPr>
        </p:nvSpPr>
        <p:spPr>
          <a:xfrm>
            <a:off x="194603" y="365125"/>
            <a:ext cx="11802794" cy="6352198"/>
          </a:xfrm>
        </p:spPr>
        <p:txBody>
          <a:bodyPr>
            <a:normAutofit/>
          </a:bodyPr>
          <a:lstStyle/>
          <a:p>
            <a:pPr marL="0" indent="0">
              <a:lnSpc>
                <a:spcPct val="107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5. Predicting Car Insurance Claims: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Insurance companies use Decision Trees to predict whether a person will file a car insurance claim based on their driving history and vehicle details.</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Example Decision Tree Rules: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Driver Age &lt; 25 &amp; Accident History = Yes → High Risk</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Driver Age &gt; 40 &amp; No Accidents → Low Risk</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Expensive Car &amp; High-Speed Driving Records → Medium Risk</a:t>
            </a:r>
          </a:p>
          <a:p>
            <a:pPr marL="342900" lvl="0" indent="-342900">
              <a:lnSpc>
                <a:spcPct val="107000"/>
              </a:lnSpc>
              <a:spcAft>
                <a:spcPts val="800"/>
              </a:spcAft>
              <a:buSzPts val="1000"/>
              <a:buFont typeface="Symbol" panose="05050102010706020507" pitchFamily="18" charset="2"/>
              <a:buChar char=""/>
              <a:tabLst>
                <a:tab pos="457200" algn="l"/>
              </a:tabLs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6</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Customer Churn Prediction (Telecom Industry):</a:t>
            </a:r>
          </a:p>
          <a:p>
            <a:r>
              <a:rPr lang="en-US" sz="2000" dirty="0">
                <a:latin typeface="Times New Roman" panose="02020603050405020304" pitchFamily="18" charset="0"/>
                <a:cs typeface="Times New Roman" panose="02020603050405020304" pitchFamily="18" charset="0"/>
              </a:rPr>
              <a:t>A telecom company predicts whether a customer will leave (churn) based on their behavior.</a:t>
            </a:r>
          </a:p>
          <a:p>
            <a:r>
              <a:rPr lang="en-US" sz="2000" b="1" dirty="0">
                <a:latin typeface="Times New Roman" panose="02020603050405020304" pitchFamily="18" charset="0"/>
                <a:cs typeface="Times New Roman" panose="02020603050405020304" pitchFamily="18" charset="0"/>
              </a:rPr>
              <a:t>Example Decision Tree Rules: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Call Duration &lt; 50 minutes/month &amp; Complaints &gt; 3 → Likely to Churn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Call Duration &gt; 200 minutes &amp; Internet Usage &gt; 10GB → Loyal Customer</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Internet Usage &lt; 5GB &amp; Plan Expiry Soon → Medium Risk</a:t>
            </a:r>
            <a:endParaRPr lang="en-US" sz="2000" dirty="0">
              <a:latin typeface="Times New Roman" panose="02020603050405020304" pitchFamily="18" charset="0"/>
              <a:cs typeface="Times New Roman" panose="02020603050405020304" pitchFamily="18" charset="0"/>
            </a:endParaRPr>
          </a:p>
          <a:p>
            <a:pPr marL="0" lvl="0" indent="0">
              <a:lnSpc>
                <a:spcPct val="107000"/>
              </a:lnSpc>
              <a:spcAft>
                <a:spcPts val="800"/>
              </a:spcAft>
              <a:buSzPts val="1000"/>
              <a:buNone/>
              <a:tabLst>
                <a:tab pos="457200" algn="l"/>
              </a:tabLs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38978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1301</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Machine Learning</vt:lpstr>
      <vt:lpstr>Decision Tree</vt:lpstr>
      <vt:lpstr> </vt:lpstr>
      <vt:lpstr>We can convert this dataset into decision tree:-</vt:lpstr>
      <vt:lpstr> </vt:lpstr>
      <vt:lpstr> </vt:lpstr>
      <vt:lpstr>Real-time scenarios where Decision Trees/Random Forest can be effectively used:</vt:lpstr>
      <vt:lpstr> </vt:lpstr>
      <vt:lpstr> </vt:lpstr>
      <vt:lpstr>Univariate &amp; Multivariate Decision Tree</vt:lpstr>
      <vt:lpstr>  </vt:lpstr>
      <vt:lpstr>Pruning in Decision Trees</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Pratiksha Panda</dc:creator>
  <cp:lastModifiedBy>Pratiksha Panda</cp:lastModifiedBy>
  <cp:revision>17</cp:revision>
  <dcterms:created xsi:type="dcterms:W3CDTF">2025-03-09T10:22:30Z</dcterms:created>
  <dcterms:modified xsi:type="dcterms:W3CDTF">2025-03-09T15:31:12Z</dcterms:modified>
</cp:coreProperties>
</file>